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18288000" cy="10287000"/>
  <p:notesSz cx="6858000" cy="9144000"/>
  <p:embeddedFontLst>
    <p:embeddedFont>
      <p:font typeface="Athiti" charset="1" panose="00000500000000000000"/>
      <p:regular r:id="rId44"/>
    </p:embeddedFont>
    <p:embeddedFont>
      <p:font typeface="Noto Sans Thai SemiCondensed Bold" charset="1" panose="020B0802040504020204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9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797228" y="8366760"/>
            <a:ext cx="6693545" cy="785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>
                <a:solidFill>
                  <a:srgbClr val="FFFFFF"/>
                </a:solidFill>
                <a:latin typeface="Athiti"/>
                <a:ea typeface="Athiti"/>
                <a:cs typeface="Athiti"/>
                <a:sym typeface="Athiti"/>
              </a:rPr>
              <a:t>Live by the Wisdom of God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005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888" t="0" r="-38888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300106" y="8341240"/>
            <a:ext cx="5687787" cy="681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1"/>
              </a:lnSpc>
            </a:pPr>
            <a:r>
              <a:rPr lang="en-US" sz="3993">
                <a:solidFill>
                  <a:srgbClr val="FFFFFF"/>
                </a:solidFill>
                <a:latin typeface="Athiti"/>
                <a:ea typeface="Athiti"/>
                <a:cs typeface="Athiti"/>
                <a:sym typeface="Athiti"/>
              </a:rPr>
              <a:t>Live by the Wisdom of God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3459392" y="1972609"/>
            <a:ext cx="11274280" cy="6341782"/>
          </a:xfrm>
          <a:custGeom>
            <a:avLst/>
            <a:gdLst/>
            <a:ahLst/>
            <a:cxnLst/>
            <a:rect r="r" b="b" t="t" l="l"/>
            <a:pathLst>
              <a:path h="6341782" w="11274280">
                <a:moveTo>
                  <a:pt x="0" y="0"/>
                </a:moveTo>
                <a:lnTo>
                  <a:pt x="11274280" y="0"/>
                </a:lnTo>
                <a:lnTo>
                  <a:pt x="11274280" y="6341782"/>
                </a:lnTo>
                <a:lnTo>
                  <a:pt x="0" y="6341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5880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แต่สติปัญญา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จากสวรรค์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ประการแรกนั้นคือบริสุทธิ์ 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จากนั้นคือรักสันติ 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เห็นอกเห็นใจ ยอมเชื่อฟัง </a:t>
            </a: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18039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ยากอบ 3:17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4413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...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เต็มด้วยความเมตตา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และผลดี ไม่ลำเอียง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และจริงใจ</a:t>
            </a: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18039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ยากอบ 3:17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707522"/>
            <a:ext cx="18288000" cy="8251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1.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แสวงหาพระปัญญา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ของพระเจ้า ซึ่งเริ่มต้น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ด้วยความยำเกรงพระองค์</a:t>
            </a:r>
          </a:p>
          <a:p>
            <a:pPr algn="ctr" marL="0" indent="0" lvl="0">
              <a:lnSpc>
                <a:spcPts val="103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2963" y="1524000"/>
            <a:ext cx="18122074" cy="6432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1.1 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ทูลขอพระปัญญาของพระเจ้า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และขวนขวายหาอย่างจริงจัง</a:t>
            </a:r>
          </a:p>
          <a:p>
            <a:pPr algn="ctr" marL="0" indent="0" lvl="0">
              <a:lnSpc>
                <a:spcPts val="10399"/>
              </a:lnSpc>
              <a:spcBef>
                <a:spcPct val="0"/>
              </a:spcBef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14080870" y="6177247"/>
            <a:ext cx="4207130" cy="4109753"/>
            <a:chOff x="0" y="0"/>
            <a:chExt cx="4828540" cy="47167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103" y="1273"/>
              <a:ext cx="4830645" cy="4716345"/>
            </a:xfrm>
            <a:custGeom>
              <a:avLst/>
              <a:gdLst/>
              <a:ahLst/>
              <a:cxnLst/>
              <a:rect r="r" b="b" t="t" l="l"/>
              <a:pathLst>
                <a:path h="4716345" w="48306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7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7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7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7" y="4272277"/>
                    <a:pt x="4534067" y="4326887"/>
                    <a:pt x="4490887" y="4373877"/>
                  </a:cubicBezTo>
                  <a:cubicBezTo>
                    <a:pt x="4452787" y="4415787"/>
                    <a:pt x="4410877" y="4457697"/>
                    <a:pt x="4344837" y="4458967"/>
                  </a:cubicBezTo>
                  <a:cubicBezTo>
                    <a:pt x="4329597" y="4458967"/>
                    <a:pt x="4315627" y="4474207"/>
                    <a:pt x="4300387" y="4481827"/>
                  </a:cubicBezTo>
                  <a:cubicBezTo>
                    <a:pt x="4235617" y="4509767"/>
                    <a:pt x="4168307" y="4533897"/>
                    <a:pt x="4104807" y="4564377"/>
                  </a:cubicBezTo>
                  <a:cubicBezTo>
                    <a:pt x="3987967" y="4620257"/>
                    <a:pt x="3862237" y="4629147"/>
                    <a:pt x="3736507" y="4634227"/>
                  </a:cubicBezTo>
                  <a:cubicBezTo>
                    <a:pt x="3688247" y="4636767"/>
                    <a:pt x="3638717" y="4632957"/>
                    <a:pt x="3590457" y="4636767"/>
                  </a:cubicBezTo>
                  <a:cubicBezTo>
                    <a:pt x="3566327" y="4638037"/>
                    <a:pt x="3543467" y="4649467"/>
                    <a:pt x="3520607" y="4654547"/>
                  </a:cubicBezTo>
                  <a:cubicBezTo>
                    <a:pt x="3510447" y="4657087"/>
                    <a:pt x="3500287" y="4655817"/>
                    <a:pt x="3488857" y="4657087"/>
                  </a:cubicBezTo>
                  <a:cubicBezTo>
                    <a:pt x="3473617" y="4658357"/>
                    <a:pt x="3458377" y="4662167"/>
                    <a:pt x="3443137" y="4660897"/>
                  </a:cubicBezTo>
                  <a:cubicBezTo>
                    <a:pt x="3427897" y="4658357"/>
                    <a:pt x="3417737" y="4653277"/>
                    <a:pt x="3415197" y="4653277"/>
                  </a:cubicBezTo>
                  <a:close/>
                </a:path>
              </a:pathLst>
            </a:custGeom>
            <a:blipFill>
              <a:blip r:embed="rId3">
                <a:alphaModFix amt="77000"/>
              </a:blip>
              <a:stretch>
                <a:fillRect l="-23408" t="0" r="-23408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0" y="820419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ยากอบ 1:5 , สุภาษิต 2 : 3-4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7346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 ถ้าผู้ใดในพวกท่าน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ขาดสติปัญญา 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จงทูลขอ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จากพระเจ้า</a:t>
            </a:r>
          </a:p>
          <a:p>
            <a:pPr algn="ctr">
              <a:lnSpc>
                <a:spcPts val="11599"/>
              </a:lnSpc>
            </a:pPr>
          </a:p>
          <a:p>
            <a:pPr algn="ctr">
              <a:lnSpc>
                <a:spcPts val="1159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ยากอบ 1:5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588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ผู้ประทานด้วย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พระทัยกว้างขวาง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แก่คนทั้งปวงโดยไม่ตำหนิ 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แล้วผู้นั้นจะได้รับ</a:t>
            </a: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ยากอบ 1:5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441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หาก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เจ้าเรียกหาวิจารณญาณ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และร้องหาความเข้าใจ</a:t>
            </a:r>
          </a:p>
          <a:p>
            <a:pPr algn="ctr">
              <a:lnSpc>
                <a:spcPts val="1159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1396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2 : 3</a:t>
            </a:r>
          </a:p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817785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40332"/>
            <a:ext cx="18288000" cy="8439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83"/>
              </a:lnSpc>
            </a:pPr>
            <a:r>
              <a:rPr lang="en-US" b="true" sz="9899" spc="881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และหาก</a:t>
            </a:r>
            <a:r>
              <a:rPr lang="en-US" b="true" sz="9899" spc="881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เจ้าดั้นด้น</a:t>
            </a:r>
          </a:p>
          <a:p>
            <a:pPr algn="ctr">
              <a:lnSpc>
                <a:spcPts val="11483"/>
              </a:lnSpc>
            </a:pPr>
            <a:r>
              <a:rPr lang="en-US" b="true" sz="9899" spc="881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หาสิ่งนี้ดั่งหาเงิน</a:t>
            </a:r>
          </a:p>
          <a:p>
            <a:pPr algn="ctr">
              <a:lnSpc>
                <a:spcPts val="11483"/>
              </a:lnSpc>
            </a:pPr>
            <a:r>
              <a:rPr lang="en-US" b="true" sz="9899" spc="881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ขวนขวายหาถ้อยคำของเรา</a:t>
            </a:r>
          </a:p>
          <a:p>
            <a:pPr algn="ctr">
              <a:lnSpc>
                <a:spcPts val="11483"/>
              </a:lnSpc>
            </a:pPr>
            <a:r>
              <a:rPr lang="en-US" b="true" sz="9899" spc="881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ประหนึ่งค้นหาขุมทรัพย์ที่ซ่อนอยู่</a:t>
            </a:r>
          </a:p>
          <a:p>
            <a:pPr algn="ctr">
              <a:lnSpc>
                <a:spcPts val="10323"/>
              </a:lnSpc>
            </a:pP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1396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2 : 4</a:t>
            </a:r>
          </a:p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8839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2963" y="1524000"/>
            <a:ext cx="18122074" cy="5118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1.2 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ความยำเกรงพระเจ้า</a:t>
            </a:r>
          </a:p>
          <a:p>
            <a:pPr algn="ctr">
              <a:lnSpc>
                <a:spcPts val="4000"/>
              </a:lnSpc>
            </a:pPr>
          </a:p>
          <a:p>
            <a:pPr algn="ctr" marL="0" indent="0" lvl="0">
              <a:lnSpc>
                <a:spcPts val="10399"/>
              </a:lnSpc>
              <a:spcBef>
                <a:spcPct val="0"/>
              </a:spcBef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คือจุดเริ่มต้นของปัญญา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534315" y="6437446"/>
            <a:ext cx="5753685" cy="4220413"/>
            <a:chOff x="0" y="0"/>
            <a:chExt cx="4198620" cy="30797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5484" y="-27"/>
              <a:ext cx="4207914" cy="3081047"/>
            </a:xfrm>
            <a:custGeom>
              <a:avLst/>
              <a:gdLst/>
              <a:ahLst/>
              <a:cxnLst/>
              <a:rect r="r" b="b" t="t" l="l"/>
              <a:pathLst>
                <a:path h="3081047" w="4207914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blipFill>
              <a:blip r:embed="rId3">
                <a:alphaModFix amt="91000"/>
              </a:blip>
              <a:stretch>
                <a:fillRect l="-3445" t="0" r="-3445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-1614616" y="8301591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9 : 10, สดุดี 111 : 10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7346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ความยำเกรงองค์พระผู้เป็น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เจ้า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เป็นที่เริ่มต้นของปัญญา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การรู้จักองค์บริสุทธิ์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ทำให้เกิดความเข้าใจ</a:t>
            </a:r>
          </a:p>
          <a:p>
            <a:pPr algn="ctr">
              <a:lnSpc>
                <a:spcPts val="1159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9 : 10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40332"/>
            <a:ext cx="18288000" cy="7134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83"/>
              </a:lnSpc>
            </a:pPr>
            <a:r>
              <a:rPr lang="en-US" b="true" sz="9900" spc="881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ความยำเกรง องค์พระผู้เป็น</a:t>
            </a:r>
            <a:r>
              <a:rPr lang="en-US" b="true" sz="9900" spc="881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เจ้า</a:t>
            </a:r>
          </a:p>
          <a:p>
            <a:pPr algn="ctr">
              <a:lnSpc>
                <a:spcPts val="11483"/>
              </a:lnSpc>
            </a:pPr>
            <a:r>
              <a:rPr lang="en-US" b="true" sz="9900" spc="881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 เป็นจุดเริ่มต้นของสติปัญญา </a:t>
            </a:r>
          </a:p>
          <a:p>
            <a:pPr algn="ctr">
              <a:lnSpc>
                <a:spcPts val="11483"/>
              </a:lnSpc>
            </a:pPr>
            <a:r>
              <a:rPr lang="en-US" b="true" sz="9900" spc="881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ทุกคนที่ปฏิบัติตามข้อบังคับ</a:t>
            </a:r>
          </a:p>
          <a:p>
            <a:pPr algn="ctr">
              <a:lnSpc>
                <a:spcPts val="11483"/>
              </a:lnSpc>
            </a:pPr>
            <a:r>
              <a:rPr lang="en-US" b="true" sz="9900" spc="881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ของพระองค์มีความเข้าใจดี... </a:t>
            </a: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224831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1" y="367090"/>
                </a:lnTo>
                <a:lnTo>
                  <a:pt x="1922851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4514" y="1015069"/>
            <a:ext cx="18203486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สดุดี 111 : 10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224831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1" y="367089"/>
                </a:lnTo>
                <a:lnTo>
                  <a:pt x="1922851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294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 ...การสรรเสริญพระองค์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คงอยู่ตราบนิรันดร</a:t>
            </a: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4514" y="1015069"/>
            <a:ext cx="18203486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สดุดี 111 : 10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224831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1" y="367089"/>
                </a:lnTo>
                <a:lnTo>
                  <a:pt x="1922851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810757"/>
            <a:ext cx="18235869" cy="6432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2. 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เลือกอิทธิพลที่ถูกต้อง 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และปฏิเสธอิทธิพลที่ไม่ดี </a:t>
            </a:r>
          </a:p>
          <a:p>
            <a:pPr algn="ctr" marL="0" indent="0" lvl="0">
              <a:lnSpc>
                <a:spcPts val="10399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1931615" y="4173192"/>
            <a:ext cx="6356385" cy="5085108"/>
          </a:xfrm>
          <a:custGeom>
            <a:avLst/>
            <a:gdLst/>
            <a:ahLst/>
            <a:cxnLst/>
            <a:rect r="r" b="b" t="t" l="l"/>
            <a:pathLst>
              <a:path h="5085108" w="6356385">
                <a:moveTo>
                  <a:pt x="0" y="0"/>
                </a:moveTo>
                <a:lnTo>
                  <a:pt x="6356385" y="0"/>
                </a:lnTo>
                <a:lnTo>
                  <a:pt x="6356385" y="5085108"/>
                </a:lnTo>
                <a:lnTo>
                  <a:pt x="0" y="50851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810757"/>
            <a:ext cx="18235869" cy="6432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2.1 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ให้พระวจนะเป็นอิทธิพลหลัก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10399"/>
              </a:lnSpc>
            </a:pPr>
            <a:r>
              <a:rPr lang="en-US" b="true" sz="12999" spc="-77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ในการดำเนินชีวิต</a:t>
            </a:r>
          </a:p>
          <a:p>
            <a:pPr algn="ctr" marL="0" indent="0" lvl="0">
              <a:lnSpc>
                <a:spcPts val="10399"/>
              </a:lnSpc>
              <a:spcBef>
                <a:spcPct val="0"/>
              </a:spcBef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-876577" y="5944299"/>
            <a:ext cx="5987265" cy="4598015"/>
            <a:chOff x="0" y="0"/>
            <a:chExt cx="8702082" cy="66829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702082" cy="6682901"/>
            </a:xfrm>
            <a:custGeom>
              <a:avLst/>
              <a:gdLst/>
              <a:ahLst/>
              <a:cxnLst/>
              <a:rect r="r" b="b" t="t" l="l"/>
              <a:pathLst>
                <a:path h="6682901" w="8702082">
                  <a:moveTo>
                    <a:pt x="0" y="6344301"/>
                  </a:moveTo>
                  <a:lnTo>
                    <a:pt x="0" y="338600"/>
                  </a:lnTo>
                  <a:cubicBezTo>
                    <a:pt x="0" y="151479"/>
                    <a:pt x="295871" y="0"/>
                    <a:pt x="661358" y="0"/>
                  </a:cubicBezTo>
                  <a:lnTo>
                    <a:pt x="8040724" y="0"/>
                  </a:lnTo>
                  <a:cubicBezTo>
                    <a:pt x="8406211" y="0"/>
                    <a:pt x="8702082" y="152370"/>
                    <a:pt x="8702082" y="338600"/>
                  </a:cubicBezTo>
                  <a:lnTo>
                    <a:pt x="8702082" y="6344301"/>
                  </a:lnTo>
                  <a:cubicBezTo>
                    <a:pt x="8702082" y="6531422"/>
                    <a:pt x="8406211" y="6682901"/>
                    <a:pt x="8040724" y="6682901"/>
                  </a:cubicBezTo>
                  <a:lnTo>
                    <a:pt x="661358" y="6682901"/>
                  </a:lnTo>
                  <a:cubicBezTo>
                    <a:pt x="297611" y="6682901"/>
                    <a:pt x="0" y="6531422"/>
                    <a:pt x="0" y="6344301"/>
                  </a:cubicBezTo>
                  <a:close/>
                </a:path>
              </a:pathLst>
            </a:custGeom>
            <a:blipFill>
              <a:blip r:embed="rId3">
                <a:alphaModFix amt="72000"/>
              </a:blip>
              <a:stretch>
                <a:fillRect l="-7741" t="0" r="-7741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0" y="8204199"/>
            <a:ext cx="18288000" cy="1396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 7: 1–5, 4:22</a:t>
            </a:r>
          </a:p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8487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ลูก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เอ๋ย จงปฏิบัติตาม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คำของเรา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จงสะสมคำบัญชา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ของเราไว้กับตัว</a:t>
            </a:r>
          </a:p>
          <a:p>
            <a:pPr algn="ctr">
              <a:lnSpc>
                <a:spcPts val="10323"/>
              </a:lnSpc>
            </a:pP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7 : 1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7182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จงทำตามคำบัญชาของเรา 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และเจ้าจะมีชีวิตอยู่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จงรักษาคำสอนของเรา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ไว้ดั่งแก้วตา</a:t>
            </a: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7 : 2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5715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จงพันมันไว้รอบนิ้ว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เป็นเครื่องเตือนใจ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และจงจารึกมันไว้ในดวงใจ</a:t>
            </a: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7 : 3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7182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จงกล่าวแก่ปัญญาว่า 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“เธอเป็นพี่สาวของฉัน”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จงเรียกความเข้าใจว่า 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“ญาติของฉัน”</a:t>
            </a: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7 : 4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7346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สิ่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งเหล่านี้จะคุ้มกันเจ้า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จากหญิงแพศยา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จากคำออดอ้อนเย้ายวน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ของหญิงเสเพล</a:t>
            </a:r>
          </a:p>
          <a:p>
            <a:pPr algn="ctr">
              <a:lnSpc>
                <a:spcPts val="1159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7 : 5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588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เพราะมันเป็นชีวิตแก่ผู้ที่ค้นพบ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เป็นพลานามัยแก่ร่างกาย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ทั้งหมดของเขา</a:t>
            </a:r>
          </a:p>
          <a:p>
            <a:pPr algn="ctr">
              <a:lnSpc>
                <a:spcPts val="1159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202072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1" y="367090"/>
                </a:lnTo>
                <a:lnTo>
                  <a:pt x="1922851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995" y="1015069"/>
            <a:ext cx="18249005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4 : 22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2131" y="877130"/>
            <a:ext cx="18235869" cy="6689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99"/>
              </a:lnSpc>
            </a:pPr>
            <a:r>
              <a:rPr lang="en-US" b="true" sz="9999" spc="-5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2.2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7999"/>
              </a:lnSpc>
            </a:pPr>
            <a:r>
              <a:rPr lang="en-US" b="true" sz="9999" spc="-5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เรียนรู้วิธีการของการล่อลวง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7999"/>
              </a:lnSpc>
            </a:pPr>
            <a:r>
              <a:rPr lang="en-US" b="true" sz="9999" spc="-5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และผลที่ตามมา 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7999"/>
              </a:lnSpc>
            </a:pPr>
            <a:r>
              <a:rPr lang="en-US" b="true" sz="9999" spc="-5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เพื่อจะไม่เดินตามอิทธิพลที่ไม่ดี </a:t>
            </a:r>
          </a:p>
          <a:p>
            <a:pPr algn="ctr" marL="0" indent="0" lvl="0">
              <a:lnSpc>
                <a:spcPts val="7999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749982" y="3981333"/>
            <a:ext cx="5554980" cy="8229600"/>
          </a:xfrm>
          <a:custGeom>
            <a:avLst/>
            <a:gdLst/>
            <a:ahLst/>
            <a:cxnLst/>
            <a:rect r="r" b="b" t="t" l="l"/>
            <a:pathLst>
              <a:path h="8229600" w="5554980">
                <a:moveTo>
                  <a:pt x="0" y="0"/>
                </a:moveTo>
                <a:lnTo>
                  <a:pt x="5554980" y="0"/>
                </a:lnTo>
                <a:lnTo>
                  <a:pt x="555498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4000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8343783"/>
            <a:ext cx="18288000" cy="1396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7 : 21–27</a:t>
            </a:r>
          </a:p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4248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น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างโอ้โลมเขาด้วยคำหวานหู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ออดอ้อนจนเขาเสียที</a:t>
            </a: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7 : 21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7020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เขาก็เดินต้อยๆ ตามนางไปทันที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เหมือนวัวถูกจูงเข้าโรงฆ่าสัตว์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เหมือนกวางก้าวไปติดกับ</a:t>
            </a:r>
          </a:p>
          <a:p>
            <a:pPr algn="ctr">
              <a:lnSpc>
                <a:spcPts val="10323"/>
              </a:lnSpc>
            </a:pP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7 : 22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7346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จนก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ระทั่งถูกปักด้วยธนู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ลึกไปถึงตับ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เหมือนนกบินไปหากับดัก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ไม่รู้ว่าความตายรออยู่ข้างหน้า</a:t>
            </a:r>
          </a:p>
          <a:p>
            <a:pPr algn="ctr">
              <a:lnSpc>
                <a:spcPts val="1159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7 : 23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5715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ลู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กทั้งหลายเอ๋ย 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บัดนี้จงฟังเราเถิด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จงใส่ใจถ้อยคำของเรา</a:t>
            </a: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7 : 24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5715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อย่าปล่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อยใจ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ไปตามทางของนาง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อย่าหลงไปตามทางนั้น</a:t>
            </a: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7 : 25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7346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เพราะเ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หยื่อที่นางฟาดฟัน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ลงนั้นมากมายนัก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แม้แต่คนยิ่งใหญ่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ก็ตายเพราะนาง</a:t>
            </a:r>
          </a:p>
          <a:p>
            <a:pPr algn="ctr">
              <a:lnSpc>
                <a:spcPts val="1159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7 : 26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5715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บ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้านของนาง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เป็นทางหลวงสู่หลุมศพ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นำไปถึงห้องแห่งความตาย</a:t>
            </a: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7 : 27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6065" y="883550"/>
            <a:ext cx="18235869" cy="8204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99"/>
              </a:lnSpc>
            </a:pPr>
            <a:r>
              <a:rPr lang="en-US" b="true" sz="9999" spc="-5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3.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7999"/>
              </a:lnSpc>
            </a:pPr>
            <a:r>
              <a:rPr lang="en-US" b="true" sz="9999" spc="-5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เรียนรู้จากมดในเรื่อง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7999"/>
              </a:lnSpc>
            </a:pPr>
            <a:r>
              <a:rPr lang="en-US" b="true" sz="9999" spc="-5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ความขยันหมั่นเพียร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7999"/>
              </a:lnSpc>
            </a:pPr>
            <a:r>
              <a:rPr lang="en-US" b="true" sz="9999" spc="-5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 ความสัตย์ซื่อ ความจงรักภักดี</a:t>
            </a:r>
          </a:p>
          <a:p>
            <a:pPr algn="ctr">
              <a:lnSpc>
                <a:spcPts val="4000"/>
              </a:lnSpc>
            </a:pPr>
          </a:p>
          <a:p>
            <a:pPr algn="ctr">
              <a:lnSpc>
                <a:spcPts val="7999"/>
              </a:lnSpc>
            </a:pPr>
            <a:r>
              <a:rPr lang="en-US" b="true" sz="9999" spc="-5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และการเตรียมพร้อม</a:t>
            </a:r>
          </a:p>
          <a:p>
            <a:pPr algn="ctr" marL="0" indent="0" lvl="0">
              <a:lnSpc>
                <a:spcPts val="7999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6065" y="7523192"/>
            <a:ext cx="3415361" cy="2763808"/>
          </a:xfrm>
          <a:custGeom>
            <a:avLst/>
            <a:gdLst/>
            <a:ahLst/>
            <a:cxnLst/>
            <a:rect r="r" b="b" t="t" l="l"/>
            <a:pathLst>
              <a:path h="2763808" w="3415361">
                <a:moveTo>
                  <a:pt x="0" y="0"/>
                </a:moveTo>
                <a:lnTo>
                  <a:pt x="3415362" y="0"/>
                </a:lnTo>
                <a:lnTo>
                  <a:pt x="3415362" y="2763808"/>
                </a:lnTo>
                <a:lnTo>
                  <a:pt x="0" y="2763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948" t="0" r="-3948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-26065" y="8890001"/>
            <a:ext cx="18288000" cy="1396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6 : 6–8, สุภาษิต 30 : 24–25</a:t>
            </a:r>
          </a:p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7182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เจ้าคนขี้เกียจ 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จงไปเรียนจากมด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สังเกตวิธีการของมัน 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แล้วจงฉลาดขึ้น</a:t>
            </a: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6 : 6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588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มั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นไม่มีผู้บัญชาการ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ไม่มีผู้ควบคุมดูแล 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และไม่มีใครปกครอง</a:t>
            </a:r>
          </a:p>
          <a:p>
            <a:pPr algn="ctr">
              <a:lnSpc>
                <a:spcPts val="1159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6 : 7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5715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แต่มั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นก็ยังสะสมเสบียง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ในฤดูร้อนและรวบรวมอาหาร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ตั้งแต่ฤดูเก็บเกี่ยว</a:t>
            </a: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88000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6 : 8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5715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มีสี่สิ่งในโลก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ซึ่งเล็กกระจิริด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แต่ฉลาดเหลือล้ำ ได้แก่</a:t>
            </a: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63557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30 : 24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15023" t="0" r="0" b="-363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30807"/>
            <a:ext cx="18288000" cy="5715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มด กำลัง</a:t>
            </a: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น้อยนิด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แต่ก็ยังรู้จักสะสมอาหาร</a:t>
            </a:r>
          </a:p>
          <a:p>
            <a:pPr algn="ctr">
              <a:lnSpc>
                <a:spcPts val="11599"/>
              </a:lnSpc>
            </a:pPr>
            <a:r>
              <a:rPr lang="en-US" b="true" sz="9999" spc="8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ในฤดูร้อน</a:t>
            </a:r>
          </a:p>
          <a:p>
            <a:pPr algn="ctr">
              <a:lnSpc>
                <a:spcPts val="10323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70353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1" y="367090"/>
                </a:lnTo>
                <a:lnTo>
                  <a:pt x="1922851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1015069"/>
            <a:ext cx="18263557" cy="739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38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สุภาษิต 30 : 25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800000">
            <a:off x="8182575" y="1754843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0" y="367089"/>
                </a:lnTo>
                <a:lnTo>
                  <a:pt x="1922850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DAHYDW9fvss</dc:identifier>
  <dcterms:modified xsi:type="dcterms:W3CDTF">2011-08-01T06:04:30Z</dcterms:modified>
  <cp:revision>1</cp:revision>
  <dc:title>ดำเนินชีวิตด้วยพระปัญญาของพระเจ้า</dc:title>
</cp:coreProperties>
</file>