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18288000" cy="10287000"/>
  <p:notesSz cx="6858000" cy="9144000"/>
  <p:embeddedFontLst>
    <p:embeddedFont>
      <p:font typeface="Fahkwang Italics" charset="1" panose="00000500000000000000"/>
      <p:regular r:id="rId43"/>
    </p:embeddedFont>
    <p:embeddedFont>
      <p:font typeface="Chakra Petch Bold" charset="1" panose="00000800000000000000"/>
      <p:regular r:id="rId44"/>
    </p:embeddedFont>
    <p:embeddedFont>
      <p:font typeface="Chakra Petch" charset="1" panose="0000050000000000000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8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23.png" Type="http://schemas.openxmlformats.org/officeDocument/2006/relationships/image"/><Relationship Id="rId6" Target="../media/image17.png" Type="http://schemas.openxmlformats.org/officeDocument/2006/relationships/image"/><Relationship Id="rId7" Target="../media/image14.pn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25.png" Type="http://schemas.openxmlformats.org/officeDocument/2006/relationships/image"/><Relationship Id="rId6" Target="../media/image17.png" Type="http://schemas.openxmlformats.org/officeDocument/2006/relationships/image"/><Relationship Id="rId7" Target="../media/image14.pn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2" Target="../media/image16.jpe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26.png" Type="http://schemas.openxmlformats.org/officeDocument/2006/relationships/image"/><Relationship Id="rId6" Target="../media/image17.png" Type="http://schemas.openxmlformats.org/officeDocument/2006/relationships/image"/><Relationship Id="rId7" Target="../media/image14.png" Type="http://schemas.openxmlformats.org/officeDocument/2006/relationships/image"/><Relationship Id="rId8" Target="../media/image18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2" Target="../media/image16.jpe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media/image16.jpe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2" Target="../media/image16.jpe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2" Target="../media/image16.jpe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Relationship Id="rId5" Target="../media/image17.png" Type="http://schemas.openxmlformats.org/officeDocument/2006/relationships/image"/><Relationship Id="rId6" Target="../media/image14.png" Type="http://schemas.openxmlformats.org/officeDocument/2006/relationships/image"/><Relationship Id="rId7" Target="../media/image18.png" Type="http://schemas.openxmlformats.org/officeDocument/2006/relationships/image"/><Relationship Id="rId8" Target="../media/image20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144835" y="5566728"/>
            <a:ext cx="21845630" cy="8738252"/>
          </a:xfrm>
          <a:custGeom>
            <a:avLst/>
            <a:gdLst/>
            <a:ahLst/>
            <a:cxnLst/>
            <a:rect r="r" b="b" t="t" l="l"/>
            <a:pathLst>
              <a:path h="8738252" w="21845630">
                <a:moveTo>
                  <a:pt x="0" y="0"/>
                </a:moveTo>
                <a:lnTo>
                  <a:pt x="21845631" y="0"/>
                </a:lnTo>
                <a:lnTo>
                  <a:pt x="21845631" y="8738252"/>
                </a:lnTo>
                <a:lnTo>
                  <a:pt x="0" y="8738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-10800000">
            <a:off x="706766" y="5308937"/>
            <a:ext cx="16874468" cy="4356018"/>
            <a:chOff x="0" y="0"/>
            <a:chExt cx="22499290" cy="5808025"/>
          </a:xfrm>
        </p:grpSpPr>
        <p:sp>
          <p:nvSpPr>
            <p:cNvPr name="Freeform 5" id="5"/>
            <p:cNvSpPr/>
            <p:nvPr/>
          </p:nvSpPr>
          <p:spPr>
            <a:xfrm flipH="false" flipV="true" rot="0">
              <a:off x="10250586" y="0"/>
              <a:ext cx="2459394" cy="469521"/>
            </a:xfrm>
            <a:custGeom>
              <a:avLst/>
              <a:gdLst/>
              <a:ahLst/>
              <a:cxnLst/>
              <a:rect r="r" b="b" t="t" l="l"/>
              <a:pathLst>
                <a:path h="469521" w="2459394">
                  <a:moveTo>
                    <a:pt x="0" y="469521"/>
                  </a:moveTo>
                  <a:lnTo>
                    <a:pt x="2459394" y="469521"/>
                  </a:lnTo>
                  <a:lnTo>
                    <a:pt x="2459394" y="0"/>
                  </a:lnTo>
                  <a:lnTo>
                    <a:pt x="0" y="0"/>
                  </a:lnTo>
                  <a:lnTo>
                    <a:pt x="0" y="469521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5400000">
              <a:off x="5213223" y="171972"/>
              <a:ext cx="401672" cy="487230"/>
            </a:xfrm>
            <a:custGeom>
              <a:avLst/>
              <a:gdLst/>
              <a:ahLst/>
              <a:cxnLst/>
              <a:rect r="r" b="b" t="t" l="l"/>
              <a:pathLst>
                <a:path h="487230" w="401672">
                  <a:moveTo>
                    <a:pt x="0" y="487230"/>
                  </a:moveTo>
                  <a:lnTo>
                    <a:pt x="401673" y="487230"/>
                  </a:lnTo>
                  <a:lnTo>
                    <a:pt x="401673" y="0"/>
                  </a:lnTo>
                  <a:lnTo>
                    <a:pt x="0" y="0"/>
                  </a:lnTo>
                  <a:lnTo>
                    <a:pt x="0" y="487230"/>
                  </a:lnTo>
                  <a:close/>
                </a:path>
              </a:pathLst>
            </a:custGeom>
            <a:blipFill>
              <a:blip r:embed="rId6"/>
              <a:stretch>
                <a:fillRect l="-377834" t="-21551" r="-392030" b="-15352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V="true">
              <a:off x="5510797" y="437704"/>
              <a:ext cx="4780390" cy="0"/>
            </a:xfrm>
            <a:prstGeom prst="line">
              <a:avLst/>
            </a:prstGeom>
            <a:ln cap="flat" w="24366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8" id="8"/>
            <p:cNvSpPr/>
            <p:nvPr/>
          </p:nvSpPr>
          <p:spPr>
            <a:xfrm flipH="false" flipV="true" rot="-5400000">
              <a:off x="17361905" y="204164"/>
              <a:ext cx="401672" cy="487230"/>
            </a:xfrm>
            <a:custGeom>
              <a:avLst/>
              <a:gdLst/>
              <a:ahLst/>
              <a:cxnLst/>
              <a:rect r="r" b="b" t="t" l="l"/>
              <a:pathLst>
                <a:path h="487230" w="401672">
                  <a:moveTo>
                    <a:pt x="0" y="487230"/>
                  </a:moveTo>
                  <a:lnTo>
                    <a:pt x="401673" y="487230"/>
                  </a:lnTo>
                  <a:lnTo>
                    <a:pt x="401673" y="0"/>
                  </a:lnTo>
                  <a:lnTo>
                    <a:pt x="0" y="0"/>
                  </a:lnTo>
                  <a:lnTo>
                    <a:pt x="0" y="487230"/>
                  </a:lnTo>
                  <a:close/>
                </a:path>
              </a:pathLst>
            </a:custGeom>
            <a:blipFill>
              <a:blip r:embed="rId6"/>
              <a:stretch>
                <a:fillRect l="-377834" t="-21551" r="-392030" b="-15352"/>
              </a:stretch>
            </a:blipFill>
          </p:spPr>
        </p:sp>
        <p:sp>
          <p:nvSpPr>
            <p:cNvPr name="AutoShape 9" id="9"/>
            <p:cNvSpPr/>
            <p:nvPr/>
          </p:nvSpPr>
          <p:spPr>
            <a:xfrm flipH="true">
              <a:off x="12685614" y="425663"/>
              <a:ext cx="4780390" cy="0"/>
            </a:xfrm>
            <a:prstGeom prst="line">
              <a:avLst/>
            </a:prstGeom>
            <a:ln cap="flat" w="24366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-10800000">
              <a:off x="0" y="486351"/>
              <a:ext cx="22499290" cy="5321673"/>
            </a:xfrm>
            <a:custGeom>
              <a:avLst/>
              <a:gdLst/>
              <a:ahLst/>
              <a:cxnLst/>
              <a:rect r="r" b="b" t="t" l="l"/>
              <a:pathLst>
                <a:path h="5321673" w="22499290">
                  <a:moveTo>
                    <a:pt x="0" y="0"/>
                  </a:moveTo>
                  <a:lnTo>
                    <a:pt x="22499290" y="0"/>
                  </a:lnTo>
                  <a:lnTo>
                    <a:pt x="22499290" y="5321674"/>
                  </a:lnTo>
                  <a:lnTo>
                    <a:pt x="0" y="53216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77" t="0" r="-6199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-10800000">
              <a:off x="2302324" y="758261"/>
              <a:ext cx="17987365" cy="16982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743"/>
                </a:lnSpc>
                <a:spcBef>
                  <a:spcPct val="0"/>
                </a:spcBef>
              </a:pPr>
              <a:r>
                <a:rPr lang="en-US" sz="7674" i="true" spc="-445">
                  <a:solidFill>
                    <a:srgbClr val="85140B"/>
                  </a:solidFill>
                  <a:latin typeface="Fahkwang Italics"/>
                  <a:ea typeface="Fahkwang Italics"/>
                  <a:cs typeface="Fahkwang Italics"/>
                  <a:sym typeface="Fahkwang Italics"/>
                </a:rPr>
                <a:t>PAID IN FULL SERIES 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36247" y="4939347"/>
            <a:ext cx="18288000" cy="627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b="true" sz="5600" spc="-6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คำเทศนาชุด 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8934" y="-708936"/>
            <a:ext cx="18336934" cy="10995936"/>
          </a:xfrm>
          <a:custGeom>
            <a:avLst/>
            <a:gdLst/>
            <a:ahLst/>
            <a:cxnLst/>
            <a:rect r="r" b="b" t="t" l="l"/>
            <a:pathLst>
              <a:path h="10995936" w="18336934">
                <a:moveTo>
                  <a:pt x="0" y="0"/>
                </a:moveTo>
                <a:lnTo>
                  <a:pt x="18336934" y="0"/>
                </a:lnTo>
                <a:lnTo>
                  <a:pt x="18336934" y="10995936"/>
                </a:lnTo>
                <a:lnTo>
                  <a:pt x="0" y="10995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7" t="0" r="-74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65038" y="2392539"/>
            <a:ext cx="5999790" cy="7894461"/>
          </a:xfrm>
          <a:custGeom>
            <a:avLst/>
            <a:gdLst/>
            <a:ahLst/>
            <a:cxnLst/>
            <a:rect r="r" b="b" t="t" l="l"/>
            <a:pathLst>
              <a:path h="7894461" w="5999790">
                <a:moveTo>
                  <a:pt x="0" y="0"/>
                </a:moveTo>
                <a:lnTo>
                  <a:pt x="5999791" y="0"/>
                </a:lnTo>
                <a:lnTo>
                  <a:pt x="5999791" y="7894461"/>
                </a:lnTo>
                <a:lnTo>
                  <a:pt x="0" y="78944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226466" y="7692611"/>
            <a:ext cx="9476934" cy="486462"/>
            <a:chOff x="0" y="0"/>
            <a:chExt cx="12635913" cy="648616"/>
          </a:xfrm>
        </p:grpSpPr>
        <p:sp>
          <p:nvSpPr>
            <p:cNvPr name="Freeform 5" id="5"/>
            <p:cNvSpPr/>
            <p:nvPr/>
          </p:nvSpPr>
          <p:spPr>
            <a:xfrm flipH="false" flipV="true" rot="-10800000">
              <a:off x="5096377" y="179095"/>
              <a:ext cx="2459394" cy="469521"/>
            </a:xfrm>
            <a:custGeom>
              <a:avLst/>
              <a:gdLst/>
              <a:ahLst/>
              <a:cxnLst/>
              <a:rect r="r" b="b" t="t" l="l"/>
              <a:pathLst>
                <a:path h="469521" w="2459394">
                  <a:moveTo>
                    <a:pt x="0" y="469521"/>
                  </a:moveTo>
                  <a:lnTo>
                    <a:pt x="2459394" y="469521"/>
                  </a:lnTo>
                  <a:lnTo>
                    <a:pt x="2459394" y="0"/>
                  </a:lnTo>
                  <a:lnTo>
                    <a:pt x="0" y="0"/>
                  </a:lnTo>
                  <a:lnTo>
                    <a:pt x="0" y="46952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5400000">
              <a:off x="12191461" y="-10586"/>
              <a:ext cx="401672" cy="487230"/>
            </a:xfrm>
            <a:custGeom>
              <a:avLst/>
              <a:gdLst/>
              <a:ahLst/>
              <a:cxnLst/>
              <a:rect r="r" b="b" t="t" l="l"/>
              <a:pathLst>
                <a:path h="487230" w="401672">
                  <a:moveTo>
                    <a:pt x="0" y="487230"/>
                  </a:moveTo>
                  <a:lnTo>
                    <a:pt x="401673" y="487230"/>
                  </a:lnTo>
                  <a:lnTo>
                    <a:pt x="401673" y="0"/>
                  </a:lnTo>
                  <a:lnTo>
                    <a:pt x="0" y="0"/>
                  </a:lnTo>
                  <a:lnTo>
                    <a:pt x="0" y="487230"/>
                  </a:lnTo>
                  <a:close/>
                </a:path>
              </a:pathLst>
            </a:custGeom>
            <a:blipFill>
              <a:blip r:embed="rId5"/>
              <a:stretch>
                <a:fillRect l="-377834" t="-21551" r="-392030" b="-15352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7515170" y="210912"/>
              <a:ext cx="4780390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8" id="8"/>
            <p:cNvSpPr/>
            <p:nvPr/>
          </p:nvSpPr>
          <p:spPr>
            <a:xfrm flipH="false" flipV="true" rot="5400000">
              <a:off x="42779" y="-42779"/>
              <a:ext cx="401672" cy="487230"/>
            </a:xfrm>
            <a:custGeom>
              <a:avLst/>
              <a:gdLst/>
              <a:ahLst/>
              <a:cxnLst/>
              <a:rect r="r" b="b" t="t" l="l"/>
              <a:pathLst>
                <a:path h="487230" w="401672">
                  <a:moveTo>
                    <a:pt x="0" y="487230"/>
                  </a:moveTo>
                  <a:lnTo>
                    <a:pt x="401672" y="487230"/>
                  </a:lnTo>
                  <a:lnTo>
                    <a:pt x="401672" y="0"/>
                  </a:lnTo>
                  <a:lnTo>
                    <a:pt x="0" y="0"/>
                  </a:lnTo>
                  <a:lnTo>
                    <a:pt x="0" y="487230"/>
                  </a:lnTo>
                  <a:close/>
                </a:path>
              </a:pathLst>
            </a:custGeom>
            <a:blipFill>
              <a:blip r:embed="rId5"/>
              <a:stretch>
                <a:fillRect l="-377834" t="-21551" r="-392030" b="-15352"/>
              </a:stretch>
            </a:blipFill>
          </p:spPr>
        </p:sp>
        <p:sp>
          <p:nvSpPr>
            <p:cNvPr name="AutoShape 9" id="9"/>
            <p:cNvSpPr/>
            <p:nvPr/>
          </p:nvSpPr>
          <p:spPr>
            <a:xfrm flipV="true">
              <a:off x="340353" y="222953"/>
              <a:ext cx="4780390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12835" y="4987030"/>
            <a:ext cx="16213396" cy="2948811"/>
          </a:xfrm>
          <a:custGeom>
            <a:avLst/>
            <a:gdLst/>
            <a:ahLst/>
            <a:cxnLst/>
            <a:rect r="r" b="b" t="t" l="l"/>
            <a:pathLst>
              <a:path h="2948811" w="16213396">
                <a:moveTo>
                  <a:pt x="0" y="0"/>
                </a:moveTo>
                <a:lnTo>
                  <a:pt x="16213396" y="0"/>
                </a:lnTo>
                <a:lnTo>
                  <a:pt x="16213396" y="2948812"/>
                </a:lnTo>
                <a:lnTo>
                  <a:pt x="0" y="2948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060485" y="8388623"/>
            <a:ext cx="7858703" cy="753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i="true" spc="-255">
                <a:solidFill>
                  <a:srgbClr val="85140B"/>
                </a:solidFill>
                <a:latin typeface="Fahkwang Italics"/>
                <a:ea typeface="Fahkwang Italics"/>
                <a:cs typeface="Fahkwang Italics"/>
                <a:sym typeface="Fahkwang Italics"/>
              </a:rPr>
              <a:t>PAID IN FULL SERIES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04076" y="9172575"/>
            <a:ext cx="10521714" cy="753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i="true" spc="-255">
                <a:solidFill>
                  <a:srgbClr val="85140B"/>
                </a:solidFill>
                <a:latin typeface="Fahkwang Italics"/>
                <a:ea typeface="Fahkwang Italics"/>
                <a:cs typeface="Fahkwang Italics"/>
                <a:sym typeface="Fahkwang Italics"/>
              </a:rPr>
              <a:t>PART 1: A BEHIND THE SCENES LOOK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6247" y="4071095"/>
            <a:ext cx="18288000" cy="62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99"/>
              </a:lnSpc>
              <a:spcBef>
                <a:spcPct val="0"/>
              </a:spcBef>
            </a:pPr>
            <a:r>
              <a:rPr lang="en-US" b="true" sz="5499" spc="-60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คำเทศนาชุด : จ่ายครบแล้ว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247" y="4917550"/>
            <a:ext cx="18288000" cy="62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399"/>
              </a:lnSpc>
              <a:spcBef>
                <a:spcPct val="0"/>
              </a:spcBef>
            </a:pPr>
            <a:r>
              <a:rPr lang="en-US" b="true" sz="5499" spc="-60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ตอนที่ 1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91232" y="3826631"/>
            <a:ext cx="7021825" cy="3835748"/>
          </a:xfrm>
          <a:custGeom>
            <a:avLst/>
            <a:gdLst/>
            <a:ahLst/>
            <a:cxnLst/>
            <a:rect r="r" b="b" t="t" l="l"/>
            <a:pathLst>
              <a:path h="3835748" w="7021825">
                <a:moveTo>
                  <a:pt x="0" y="0"/>
                </a:moveTo>
                <a:lnTo>
                  <a:pt x="7021825" y="0"/>
                </a:lnTo>
                <a:lnTo>
                  <a:pt x="7021825" y="3835748"/>
                </a:lnTo>
                <a:lnTo>
                  <a:pt x="0" y="3835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474" r="0" b="-4458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00500" y="0"/>
            <a:ext cx="10443173" cy="10287000"/>
          </a:xfrm>
          <a:custGeom>
            <a:avLst/>
            <a:gdLst/>
            <a:ahLst/>
            <a:cxnLst/>
            <a:rect r="r" b="b" t="t" l="l"/>
            <a:pathLst>
              <a:path h="10287000" w="10443173">
                <a:moveTo>
                  <a:pt x="0" y="0"/>
                </a:moveTo>
                <a:lnTo>
                  <a:pt x="10443173" y="0"/>
                </a:lnTo>
                <a:lnTo>
                  <a:pt x="104431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172" t="0" r="-3694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62354" y="2889538"/>
            <a:ext cx="5850118" cy="7697524"/>
          </a:xfrm>
          <a:custGeom>
            <a:avLst/>
            <a:gdLst/>
            <a:ahLst/>
            <a:cxnLst/>
            <a:rect r="r" b="b" t="t" l="l"/>
            <a:pathLst>
              <a:path h="7697524" w="5850118">
                <a:moveTo>
                  <a:pt x="0" y="0"/>
                </a:moveTo>
                <a:lnTo>
                  <a:pt x="5850118" y="0"/>
                </a:lnTo>
                <a:lnTo>
                  <a:pt x="5850118" y="7697524"/>
                </a:lnTo>
                <a:lnTo>
                  <a:pt x="0" y="76975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6000"/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22141" y="8242621"/>
            <a:ext cx="6883772" cy="353352"/>
            <a:chOff x="0" y="0"/>
            <a:chExt cx="9178363" cy="471136"/>
          </a:xfrm>
        </p:grpSpPr>
        <p:sp>
          <p:nvSpPr>
            <p:cNvPr name="Freeform 6" id="6"/>
            <p:cNvSpPr/>
            <p:nvPr/>
          </p:nvSpPr>
          <p:spPr>
            <a:xfrm flipH="false" flipV="true" rot="-10800000">
              <a:off x="3701862" y="130089"/>
              <a:ext cx="1786433" cy="341046"/>
            </a:xfrm>
            <a:custGeom>
              <a:avLst/>
              <a:gdLst/>
              <a:ahLst/>
              <a:cxnLst/>
              <a:rect r="r" b="b" t="t" l="l"/>
              <a:pathLst>
                <a:path h="341046" w="1786433">
                  <a:moveTo>
                    <a:pt x="0" y="341047"/>
                  </a:moveTo>
                  <a:lnTo>
                    <a:pt x="1786433" y="341047"/>
                  </a:lnTo>
                  <a:lnTo>
                    <a:pt x="1786433" y="0"/>
                  </a:lnTo>
                  <a:lnTo>
                    <a:pt x="0" y="0"/>
                  </a:lnTo>
                  <a:lnTo>
                    <a:pt x="0" y="341047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8855526" y="-7690"/>
              <a:ext cx="291763" cy="353910"/>
            </a:xfrm>
            <a:custGeom>
              <a:avLst/>
              <a:gdLst/>
              <a:ahLst/>
              <a:cxnLst/>
              <a:rect r="r" b="b" t="t" l="l"/>
              <a:pathLst>
                <a:path h="353910" w="291763">
                  <a:moveTo>
                    <a:pt x="0" y="353910"/>
                  </a:moveTo>
                  <a:lnTo>
                    <a:pt x="291764" y="353910"/>
                  </a:lnTo>
                  <a:lnTo>
                    <a:pt x="291764" y="0"/>
                  </a:lnTo>
                  <a:lnTo>
                    <a:pt x="0" y="0"/>
                  </a:lnTo>
                  <a:lnTo>
                    <a:pt x="0" y="353910"/>
                  </a:lnTo>
                  <a:close/>
                </a:path>
              </a:pathLst>
            </a:custGeom>
            <a:blipFill>
              <a:blip r:embed="rId6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5458803" y="153200"/>
              <a:ext cx="3472338" cy="0"/>
            </a:xfrm>
            <a:prstGeom prst="line">
              <a:avLst/>
            </a:prstGeom>
            <a:ln cap="flat" w="1845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9" id="9"/>
            <p:cNvSpPr/>
            <p:nvPr/>
          </p:nvSpPr>
          <p:spPr>
            <a:xfrm flipH="false" flipV="true" rot="5400000">
              <a:off x="31073" y="-31073"/>
              <a:ext cx="291763" cy="353910"/>
            </a:xfrm>
            <a:custGeom>
              <a:avLst/>
              <a:gdLst/>
              <a:ahLst/>
              <a:cxnLst/>
              <a:rect r="r" b="b" t="t" l="l"/>
              <a:pathLst>
                <a:path h="353910" w="291763">
                  <a:moveTo>
                    <a:pt x="0" y="353910"/>
                  </a:moveTo>
                  <a:lnTo>
                    <a:pt x="291764" y="353910"/>
                  </a:lnTo>
                  <a:lnTo>
                    <a:pt x="291764" y="0"/>
                  </a:lnTo>
                  <a:lnTo>
                    <a:pt x="0" y="0"/>
                  </a:lnTo>
                  <a:lnTo>
                    <a:pt x="0" y="353910"/>
                  </a:lnTo>
                  <a:close/>
                </a:path>
              </a:pathLst>
            </a:custGeom>
            <a:blipFill>
              <a:blip r:embed="rId6"/>
              <a:stretch>
                <a:fillRect l="-377834" t="-21551" r="-392030" b="-15352"/>
              </a:stretch>
            </a:blipFill>
          </p:spPr>
        </p:sp>
        <p:sp>
          <p:nvSpPr>
            <p:cNvPr name="AutoShape 10" id="10"/>
            <p:cNvSpPr/>
            <p:nvPr/>
          </p:nvSpPr>
          <p:spPr>
            <a:xfrm flipV="true">
              <a:off x="247222" y="161947"/>
              <a:ext cx="3472338" cy="0"/>
            </a:xfrm>
            <a:prstGeom prst="line">
              <a:avLst/>
            </a:prstGeom>
            <a:ln cap="flat" w="1845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487851" y="6277365"/>
            <a:ext cx="11776944" cy="2141932"/>
          </a:xfrm>
          <a:custGeom>
            <a:avLst/>
            <a:gdLst/>
            <a:ahLst/>
            <a:cxnLst/>
            <a:rect r="r" b="b" t="t" l="l"/>
            <a:pathLst>
              <a:path h="2141932" w="11776944">
                <a:moveTo>
                  <a:pt x="0" y="0"/>
                </a:moveTo>
                <a:lnTo>
                  <a:pt x="11776945" y="0"/>
                </a:lnTo>
                <a:lnTo>
                  <a:pt x="11776945" y="2141932"/>
                </a:lnTo>
                <a:lnTo>
                  <a:pt x="0" y="21419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427948" y="8753302"/>
            <a:ext cx="5708335" cy="542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4"/>
              </a:lnSpc>
              <a:spcBef>
                <a:spcPct val="0"/>
              </a:spcBef>
            </a:pPr>
            <a:r>
              <a:rPr lang="en-US" sz="3195" i="true" spc="-185">
                <a:solidFill>
                  <a:srgbClr val="85140B"/>
                </a:solidFill>
                <a:latin typeface="Fahkwang Italics"/>
                <a:ea typeface="Fahkwang Italics"/>
                <a:cs typeface="Fahkwang Italics"/>
                <a:sym typeface="Fahkwang Italics"/>
              </a:rPr>
              <a:t>PAID IN FULL SERIES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442692" y="9322742"/>
            <a:ext cx="7642670" cy="542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4"/>
              </a:lnSpc>
              <a:spcBef>
                <a:spcPct val="0"/>
              </a:spcBef>
            </a:pPr>
            <a:r>
              <a:rPr lang="en-US" sz="3195" i="true" spc="-185">
                <a:solidFill>
                  <a:srgbClr val="85140B"/>
                </a:solidFill>
                <a:latin typeface="Fahkwang Italics"/>
                <a:ea typeface="Fahkwang Italics"/>
                <a:cs typeface="Fahkwang Italics"/>
                <a:sym typeface="Fahkwang Italics"/>
              </a:rPr>
              <a:t>PART 1: A BEHIND THE SCENES LOOK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38961" y="5586437"/>
            <a:ext cx="12486309" cy="425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4"/>
              </a:lnSpc>
              <a:spcBef>
                <a:spcPct val="0"/>
              </a:spcBef>
            </a:pPr>
            <a:r>
              <a:rPr lang="en-US" b="true" sz="3755" spc="-41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คำเทศนาชุด : จ่ายครบแล้ว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38961" y="6253838"/>
            <a:ext cx="12486309" cy="425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4"/>
              </a:lnSpc>
              <a:spcBef>
                <a:spcPct val="0"/>
              </a:spcBef>
            </a:pPr>
            <a:r>
              <a:rPr lang="en-US" b="true" sz="3755" spc="-41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ตอนที่ 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-2296714"/>
            <a:ext cx="18319790" cy="12583714"/>
          </a:xfrm>
          <a:custGeom>
            <a:avLst/>
            <a:gdLst/>
            <a:ahLst/>
            <a:cxnLst/>
            <a:rect r="r" b="b" t="t" l="l"/>
            <a:pathLst>
              <a:path h="12583714" w="18319790">
                <a:moveTo>
                  <a:pt x="0" y="0"/>
                </a:moveTo>
                <a:lnTo>
                  <a:pt x="18319790" y="0"/>
                </a:lnTo>
                <a:lnTo>
                  <a:pt x="18319790" y="12583714"/>
                </a:lnTo>
                <a:lnTo>
                  <a:pt x="0" y="1258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9" t="0" r="-186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247" y="824303"/>
            <a:ext cx="18288000" cy="164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520"/>
              </a:lnSpc>
              <a:spcBef>
                <a:spcPct val="0"/>
              </a:spcBef>
            </a:pPr>
            <a:r>
              <a:rPr lang="en-US" b="true" sz="14400" spc="-15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บทนำ</a:t>
            </a:r>
          </a:p>
        </p:txBody>
      </p:sp>
      <p:grpSp>
        <p:nvGrpSpPr>
          <p:cNvPr name="Group 4" id="4"/>
          <p:cNvGrpSpPr/>
          <p:nvPr/>
        </p:nvGrpSpPr>
        <p:grpSpPr>
          <a:xfrm rot="-10800000">
            <a:off x="3847940" y="9667313"/>
            <a:ext cx="10592121" cy="543705"/>
            <a:chOff x="0" y="0"/>
            <a:chExt cx="14122828" cy="724941"/>
          </a:xfrm>
        </p:grpSpPr>
        <p:sp>
          <p:nvSpPr>
            <p:cNvPr name="Freeform 5" id="5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8" id="8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9" id="9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811785" y="2374973"/>
            <a:ext cx="16736925" cy="7292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b="true" sz="6000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ในคำเทศนาชุดนี้ เราจะเรียนรู้ว่าการทรงไถ่คืออะไร </a:t>
            </a:r>
          </a:p>
          <a:p>
            <a:pPr algn="ctr">
              <a:lnSpc>
                <a:spcPts val="8280"/>
              </a:lnSpc>
            </a:pPr>
            <a:r>
              <a:rPr lang="en-US" b="true" sz="6000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พระคริสต์ทรงไถ่เราอย่างไร เราได้รับการไถ่ให้พ้นจาก</a:t>
            </a:r>
          </a:p>
          <a:p>
            <a:pPr algn="ctr">
              <a:lnSpc>
                <a:spcPts val="8280"/>
              </a:lnSpc>
            </a:pPr>
            <a:r>
              <a:rPr lang="en-US" b="true" sz="6000">
                <a:solidFill>
                  <a:srgbClr val="A97C3A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สิ่งใด และเราจะดำเนินชีวิตในความจริงแห่งการทรงไถ่ของเราได้อย่างไร นอกจากนี้ เราจะเรียนรู้ด้วยว่าเหตุใดการเข้าใจเรื่องการทรงไถ่และการดำเนินชีวิตในความจริงแห่งการทรงไถ่ที่เราได้รับในพระเยซูคริสต์จึงเป็นสิ่งสำคัญ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-2296714"/>
            <a:ext cx="18319790" cy="12583714"/>
          </a:xfrm>
          <a:custGeom>
            <a:avLst/>
            <a:gdLst/>
            <a:ahLst/>
            <a:cxnLst/>
            <a:rect r="r" b="b" t="t" l="l"/>
            <a:pathLst>
              <a:path h="12583714" w="18319790">
                <a:moveTo>
                  <a:pt x="0" y="0"/>
                </a:moveTo>
                <a:lnTo>
                  <a:pt x="18319790" y="0"/>
                </a:lnTo>
                <a:lnTo>
                  <a:pt x="18319790" y="12583714"/>
                </a:lnTo>
                <a:lnTo>
                  <a:pt x="0" y="1258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9" t="0" r="-186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47940" y="4040230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102318" y="394961"/>
            <a:ext cx="4083365" cy="1979092"/>
            <a:chOff x="0" y="0"/>
            <a:chExt cx="5444487" cy="2638789"/>
          </a:xfrm>
        </p:grpSpPr>
        <p:sp>
          <p:nvSpPr>
            <p:cNvPr name="Freeform 10" id="10"/>
            <p:cNvSpPr/>
            <p:nvPr/>
          </p:nvSpPr>
          <p:spPr>
            <a:xfrm flipH="false" flipV="false" rot="109113">
              <a:off x="37835" y="84566"/>
              <a:ext cx="5368818" cy="2469656"/>
            </a:xfrm>
            <a:custGeom>
              <a:avLst/>
              <a:gdLst/>
              <a:ahLst/>
              <a:cxnLst/>
              <a:rect r="r" b="b" t="t" l="l"/>
              <a:pathLst>
                <a:path h="2469656" w="5368818">
                  <a:moveTo>
                    <a:pt x="0" y="0"/>
                  </a:moveTo>
                  <a:lnTo>
                    <a:pt x="5368817" y="0"/>
                  </a:lnTo>
                  <a:lnTo>
                    <a:pt x="5368817" y="2469656"/>
                  </a:lnTo>
                  <a:lnTo>
                    <a:pt x="0" y="2469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75832" y="1010116"/>
              <a:ext cx="4637665" cy="11377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599"/>
                </a:lnSpc>
                <a:spcBef>
                  <a:spcPct val="0"/>
                </a:spcBef>
              </a:pPr>
              <a:r>
                <a:rPr lang="en-US" b="true" sz="6999" spc="-76">
                  <a:solidFill>
                    <a:srgbClr val="975E0C"/>
                  </a:solidFill>
                  <a:latin typeface="Chakra Petch Bold"/>
                  <a:ea typeface="Chakra Petch Bold"/>
                  <a:cs typeface="Chakra Petch Bold"/>
                  <a:sym typeface="Chakra Petch Bold"/>
                </a:rPr>
                <a:t>ตอนที่ 1 :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3175315" y="2559409"/>
            <a:ext cx="11981012" cy="11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0"/>
              </a:lnSpc>
              <a:spcBef>
                <a:spcPct val="0"/>
              </a:spcBef>
            </a:pPr>
            <a:r>
              <a:rPr lang="en-US" b="true" sz="10400" spc="-114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การมองจากเบื้องหลัง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765" y="4774436"/>
            <a:ext cx="18212112" cy="4831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ในคำเทศนานี้ เร</a:t>
            </a: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าจะเรียนรู้ว่าเกิดอะไรขึ้นในฝ่ายวิญญาณขณะที่พระเยซูทรงถูกตรึงบนไม้กางเขน เราจะเริ่มศึกษาสิ่งที่เรียกว่า “การเปิดเผยสำแดง</a:t>
            </a:r>
          </a:p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ของเปาโล” เกี่ยวกับการทรงไถ่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-2296714"/>
            <a:ext cx="18319790" cy="12583714"/>
          </a:xfrm>
          <a:custGeom>
            <a:avLst/>
            <a:gdLst/>
            <a:ahLst/>
            <a:cxnLst/>
            <a:rect r="r" b="b" t="t" l="l"/>
            <a:pathLst>
              <a:path h="12583714" w="18319790">
                <a:moveTo>
                  <a:pt x="0" y="0"/>
                </a:moveTo>
                <a:lnTo>
                  <a:pt x="18319790" y="0"/>
                </a:lnTo>
                <a:lnTo>
                  <a:pt x="18319790" y="12583714"/>
                </a:lnTo>
                <a:lnTo>
                  <a:pt x="0" y="1258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9" t="0" r="-186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47940" y="4773022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-482285" y="3602590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532269">
            <a:off x="11498727" y="3372859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175315" y="3367269"/>
            <a:ext cx="11981012" cy="11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320"/>
              </a:lnSpc>
              <a:spcBef>
                <a:spcPct val="0"/>
              </a:spcBef>
            </a:pPr>
            <a:r>
              <a:rPr lang="en-US" b="true" sz="10400" spc="-114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ความจริงที่ต้องยึดไว้: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5751271"/>
            <a:ext cx="18212112" cy="2473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5"/>
              </a:lnSpc>
            </a:pPr>
            <a:r>
              <a:rPr lang="en-US" sz="71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พระเยซูทรงจ่ายราคาเพื่อไถ่ท่านให้เป็นอิสระ</a:t>
            </a:r>
          </a:p>
          <a:p>
            <a:pPr algn="ctr">
              <a:lnSpc>
                <a:spcPts val="9935"/>
              </a:lnSpc>
            </a:pPr>
            <a:r>
              <a:rPr lang="en-US" sz="71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จากกิจการทั้งปวงของมารอย่างสมบูรณ์แล้ว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046194" y="6501631"/>
            <a:ext cx="16239254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การมองจากเบื้องหลัง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4273136">
            <a:off x="6707808" y="-727132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134227" y="0"/>
            <a:ext cx="4396785" cy="6611707"/>
          </a:xfrm>
          <a:custGeom>
            <a:avLst/>
            <a:gdLst/>
            <a:ahLst/>
            <a:cxnLst/>
            <a:rect r="r" b="b" t="t" l="l"/>
            <a:pathLst>
              <a:path h="6611707" w="4396785">
                <a:moveTo>
                  <a:pt x="0" y="0"/>
                </a:moveTo>
                <a:lnTo>
                  <a:pt x="4396785" y="0"/>
                </a:lnTo>
                <a:lnTo>
                  <a:pt x="4396785" y="6611707"/>
                </a:lnTo>
                <a:lnTo>
                  <a:pt x="0" y="66117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05874" y="3592862"/>
            <a:ext cx="15476251" cy="4446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790"/>
              </a:lnSpc>
              <a:spcBef>
                <a:spcPct val="0"/>
              </a:spcBef>
            </a:pP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พระเยซูตรัสว่</a:t>
            </a: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ายังมีอีกหลายสิ่งที่พระวิญญาณบริสุทธิ์จะทรงสอนในภายหลัง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762540" y="0"/>
            <a:ext cx="5140159" cy="4230635"/>
            <a:chOff x="0" y="0"/>
            <a:chExt cx="6853545" cy="56408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467276" y="3487099"/>
              <a:ext cx="1270211" cy="1086409"/>
            </a:xfrm>
            <a:custGeom>
              <a:avLst/>
              <a:gdLst/>
              <a:ahLst/>
              <a:cxnLst/>
              <a:rect r="r" b="b" t="t" l="l"/>
              <a:pathLst>
                <a:path h="1086409" w="1270211">
                  <a:moveTo>
                    <a:pt x="0" y="0"/>
                  </a:moveTo>
                  <a:lnTo>
                    <a:pt x="1270211" y="0"/>
                  </a:lnTo>
                  <a:lnTo>
                    <a:pt x="1270211" y="1086409"/>
                  </a:lnTo>
                  <a:lnTo>
                    <a:pt x="0" y="1086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5684" t="0" r="0" b="-246711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3102382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6206443" y="8918505"/>
            <a:ext cx="5875114" cy="9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04"/>
              </a:lnSpc>
              <a:spcBef>
                <a:spcPct val="0"/>
              </a:spcBef>
            </a:pP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ย</a:t>
            </a: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อห์น 16:12–13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337162"/>
            <a:ext cx="17624571" cy="4666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“ยังมี</a:t>
            </a: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อีกมากที่เราจะกล่าว</a:t>
            </a:r>
          </a:p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กับพวกท่าน มากเกินกว่า</a:t>
            </a:r>
          </a:p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ที่พวกท่านจะรับได้ในตอนนี้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ยอห์น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16:12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337162"/>
            <a:ext cx="17624571" cy="4666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แต่เมื่</a:t>
            </a: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อพระวิญญาณแห่งความจริงเสด็จมาพระองค์จะทรงนำพวกท่านไปสู่ความจริงทั้งมวล... 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ยอห์น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16:13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029458"/>
            <a:ext cx="17624571" cy="622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...</a:t>
            </a: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พระองค์จะไม่ตรัสโดยลำพังพระองค์เองแต่จะตรัสเฉพาะสิ่ง</a:t>
            </a:r>
          </a:p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ที่ทรงได้ยินและจะทรงแจ้ง</a:t>
            </a:r>
          </a:p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แก่พวกท่านถึงสิ่งที่จะเกิดขึ้น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ยอห์น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16:13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05874" y="3997960"/>
            <a:ext cx="15476251" cy="526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80"/>
              </a:lnSpc>
            </a:pP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เมื่อพระเยซูสิ้นพระชนม์บนไม้กางเขน ความเข้</a:t>
            </a: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าใจของอัครทูตทั้ง 12 คนเกี่ยวกับสิ่งที่กำลังเกิดขึ้นนั้น...</a:t>
            </a:r>
          </a:p>
          <a:p>
            <a:pPr algn="ctr" marL="0" indent="0" lvl="0">
              <a:lnSpc>
                <a:spcPts val="10480"/>
              </a:lnSpc>
              <a:spcBef>
                <a:spcPct val="0"/>
              </a:spcBef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6762540" y="0"/>
            <a:ext cx="2813372" cy="4230635"/>
            <a:chOff x="0" y="0"/>
            <a:chExt cx="3751163" cy="56408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467276" y="3487099"/>
              <a:ext cx="1270211" cy="1086409"/>
            </a:xfrm>
            <a:custGeom>
              <a:avLst/>
              <a:gdLst/>
              <a:ahLst/>
              <a:cxnLst/>
              <a:rect r="r" b="b" t="t" l="l"/>
              <a:pathLst>
                <a:path h="1086409" w="1270211">
                  <a:moveTo>
                    <a:pt x="0" y="0"/>
                  </a:moveTo>
                  <a:lnTo>
                    <a:pt x="1270211" y="0"/>
                  </a:lnTo>
                  <a:lnTo>
                    <a:pt x="1270211" y="1086409"/>
                  </a:lnTo>
                  <a:lnTo>
                    <a:pt x="0" y="1086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5684" t="0" r="0" b="-246711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9332619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98644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64722" y="3726106"/>
            <a:ext cx="16802199" cy="526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79"/>
              </a:lnSpc>
            </a:pPr>
            <a:r>
              <a:rPr lang="en-US" b="true" sz="7999" spc="-87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...จำกัดอยู่เพียงสิ่งที่พวกเขาสามารถ</a:t>
            </a:r>
          </a:p>
          <a:p>
            <a:pPr algn="ctr">
              <a:lnSpc>
                <a:spcPts val="10479"/>
              </a:lnSpc>
            </a:pPr>
            <a:r>
              <a:rPr lang="en-US" b="true" sz="7999" spc="-87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มองเห็นได้ในฝ่ายธรรมชาติ</a:t>
            </a:r>
          </a:p>
          <a:p>
            <a:pPr algn="ctr">
              <a:lnSpc>
                <a:spcPts val="10479"/>
              </a:lnSpc>
            </a:pPr>
            <a:r>
              <a:rPr lang="en-US" b="true" sz="7999" spc="-87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อย่างไรก็ตาม พระวิญญาณบริสุทธิ์</a:t>
            </a:r>
          </a:p>
          <a:p>
            <a:pPr algn="ctr" marL="0" indent="0" lvl="0">
              <a:lnSpc>
                <a:spcPts val="10479"/>
              </a:lnSpc>
              <a:spcBef>
                <a:spcPct val="0"/>
              </a:spcBef>
            </a:pPr>
            <a:r>
              <a:rPr lang="en-US" b="true" sz="7999" spc="-87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ทรงประทานการเปิดเผยสำแด</a:t>
            </a:r>
            <a:r>
              <a:rPr lang="en-US" b="true" sz="7999" spc="-87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ง...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762540" y="0"/>
            <a:ext cx="2813372" cy="4230635"/>
            <a:chOff x="0" y="0"/>
            <a:chExt cx="3751163" cy="56408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467276" y="3487099"/>
              <a:ext cx="1270211" cy="1086409"/>
            </a:xfrm>
            <a:custGeom>
              <a:avLst/>
              <a:gdLst/>
              <a:ahLst/>
              <a:cxnLst/>
              <a:rect r="r" b="b" t="t" l="l"/>
              <a:pathLst>
                <a:path h="1086409" w="1270211">
                  <a:moveTo>
                    <a:pt x="0" y="0"/>
                  </a:moveTo>
                  <a:lnTo>
                    <a:pt x="1270211" y="0"/>
                  </a:lnTo>
                  <a:lnTo>
                    <a:pt x="1270211" y="1086409"/>
                  </a:lnTo>
                  <a:lnTo>
                    <a:pt x="0" y="1086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5684" t="0" r="0" b="-246711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9332619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05874" y="4013169"/>
            <a:ext cx="15476251" cy="3936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80"/>
              </a:lnSpc>
              <a:spcBef>
                <a:spcPct val="0"/>
              </a:spcBef>
            </a:pP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...แก่อัครทูต เปาโล ให้เข้าใจถึงสิ่งที่พระเจ้าทรงกระทำสำเร็จในฝ่ายวิญญาณเมื่อพระเยซูสิ้นพระชนม์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762540" y="0"/>
            <a:ext cx="2813372" cy="4230635"/>
            <a:chOff x="0" y="0"/>
            <a:chExt cx="3751163" cy="56408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467276" y="3487099"/>
              <a:ext cx="1270211" cy="1086409"/>
            </a:xfrm>
            <a:custGeom>
              <a:avLst/>
              <a:gdLst/>
              <a:ahLst/>
              <a:cxnLst/>
              <a:rect r="r" b="b" t="t" l="l"/>
              <a:pathLst>
                <a:path h="1086409" w="1270211">
                  <a:moveTo>
                    <a:pt x="0" y="0"/>
                  </a:moveTo>
                  <a:lnTo>
                    <a:pt x="1270211" y="0"/>
                  </a:lnTo>
                  <a:lnTo>
                    <a:pt x="1270211" y="1086409"/>
                  </a:lnTo>
                  <a:lnTo>
                    <a:pt x="0" y="1086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5684" t="0" r="0" b="-246711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9332619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05874" y="3835014"/>
            <a:ext cx="15476251" cy="444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89"/>
              </a:lnSpc>
            </a:pPr>
            <a:r>
              <a:rPr lang="en-US" b="true" sz="8999" spc="-9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เปาโลเขียนว่าสิ่งที่ท่านสอนนั้นเป็นสิ่งที่พระวิญญาณบริสุทธิ์</a:t>
            </a:r>
          </a:p>
          <a:p>
            <a:pPr algn="ctr" marL="0" indent="0" lvl="0">
              <a:lnSpc>
                <a:spcPts val="11789"/>
              </a:lnSpc>
              <a:spcBef>
                <a:spcPct val="0"/>
              </a:spcBef>
            </a:pPr>
            <a:r>
              <a:rPr lang="en-US" b="true" sz="8999" spc="-9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ทรงสอน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762540" y="0"/>
            <a:ext cx="2813372" cy="4230635"/>
            <a:chOff x="0" y="0"/>
            <a:chExt cx="3751163" cy="56408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51163" cy="5640847"/>
            </a:xfrm>
            <a:custGeom>
              <a:avLst/>
              <a:gdLst/>
              <a:ahLst/>
              <a:cxnLst/>
              <a:rect r="r" b="b" t="t" l="l"/>
              <a:pathLst>
                <a:path h="5640847" w="3751163">
                  <a:moveTo>
                    <a:pt x="0" y="0"/>
                  </a:moveTo>
                  <a:lnTo>
                    <a:pt x="3751163" y="0"/>
                  </a:lnTo>
                  <a:lnTo>
                    <a:pt x="3751163" y="5640847"/>
                  </a:lnTo>
                  <a:lnTo>
                    <a:pt x="0" y="5640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467276" y="3487099"/>
              <a:ext cx="1270211" cy="1086409"/>
            </a:xfrm>
            <a:custGeom>
              <a:avLst/>
              <a:gdLst/>
              <a:ahLst/>
              <a:cxnLst/>
              <a:rect r="r" b="b" t="t" l="l"/>
              <a:pathLst>
                <a:path h="1086409" w="1270211">
                  <a:moveTo>
                    <a:pt x="0" y="0"/>
                  </a:moveTo>
                  <a:lnTo>
                    <a:pt x="1270211" y="0"/>
                  </a:lnTo>
                  <a:lnTo>
                    <a:pt x="1270211" y="1086409"/>
                  </a:lnTo>
                  <a:lnTo>
                    <a:pt x="0" y="1086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5684" t="0" r="0" b="-246711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9575912" y="742892"/>
            <a:ext cx="2031190" cy="2744851"/>
          </a:xfrm>
          <a:custGeom>
            <a:avLst/>
            <a:gdLst/>
            <a:ahLst/>
            <a:cxnLst/>
            <a:rect r="r" b="b" t="t" l="l"/>
            <a:pathLst>
              <a:path h="2744851" w="2031190">
                <a:moveTo>
                  <a:pt x="0" y="0"/>
                </a:moveTo>
                <a:lnTo>
                  <a:pt x="2031190" y="0"/>
                </a:lnTo>
                <a:lnTo>
                  <a:pt x="2031190" y="2744851"/>
                </a:lnTo>
                <a:lnTo>
                  <a:pt x="0" y="27448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395062" y="8967868"/>
            <a:ext cx="5875114" cy="80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50"/>
              </a:lnSpc>
              <a:spcBef>
                <a:spcPct val="0"/>
              </a:spcBef>
            </a:pPr>
            <a:r>
              <a:rPr lang="en-US" b="true" sz="5000" spc="-55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1 โคริ</a:t>
            </a:r>
            <a:r>
              <a:rPr lang="en-US" b="true" sz="5000" spc="-55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นธ์ 2:8–10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2857609"/>
            <a:ext cx="17624571" cy="622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ไม่มีผ</a:t>
            </a: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ู้ครอบครองคนใดของยุคนี้</a:t>
            </a:r>
          </a:p>
          <a:p>
            <a:pPr algn="ctr">
              <a:lnSpc>
                <a:spcPts val="12319"/>
              </a:lnSpc>
            </a:pPr>
            <a:r>
              <a:rPr lang="en-US" sz="97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ที่เข้าใจพระปัญญา เพราะหากเข้าใจ ย่อมจะไม่ตรึงองค์พระผู้เป็นเจ้าผู้ทรงพระเกียรติสิริไว้ที่ไม้กางเขน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1 โครินธ์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2:8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538647"/>
            <a:ext cx="17624571" cy="5283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7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ตามที่มีเ</a:t>
            </a: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ขียนไว้ว่า</a:t>
            </a:r>
          </a:p>
          <a:p>
            <a:pPr algn="ctr">
              <a:lnSpc>
                <a:spcPts val="1397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“ไม่เคยมีใครได้เห็น</a:t>
            </a:r>
          </a:p>
          <a:p>
            <a:pPr algn="ctr">
              <a:lnSpc>
                <a:spcPts val="1397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ไม่เคยมีใครได้ยิน...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1 โครินธ์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2:9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700572"/>
            <a:ext cx="17624571" cy="6431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...</a:t>
            </a: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ไม่เคยมีจิตใจใดหยั่งรู้...</a:t>
            </a:r>
          </a:p>
          <a:p>
            <a:pPr algn="ctr">
              <a:lnSpc>
                <a:spcPts val="1397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สิ่งที่พระเจ้าทรงเตรียมไว้</a:t>
            </a:r>
          </a:p>
          <a:p>
            <a:pPr algn="ctr">
              <a:lnSpc>
                <a:spcPts val="12210"/>
              </a:lnSpc>
            </a:pPr>
            <a:r>
              <a:rPr lang="en-US" sz="11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ให้บรรดาผู้ที่รักพระองค์”</a:t>
            </a:r>
          </a:p>
          <a:p>
            <a:pPr algn="ctr">
              <a:lnSpc>
                <a:spcPts val="1221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1 โครินธ์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2:9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734" y="3150632"/>
            <a:ext cx="17624571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0"/>
              </a:lnSpc>
            </a:pPr>
            <a:r>
              <a:rPr lang="en-US" sz="9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 </a:t>
            </a:r>
            <a:r>
              <a:rPr lang="en-US" sz="9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แต</a:t>
            </a:r>
            <a:r>
              <a:rPr lang="en-US" sz="9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่พระเจ้าได้ทรงเปิดเผยสิ่งนั้นแก่เราโดยพระวิญญาณของพระองค์</a:t>
            </a:r>
          </a:p>
          <a:p>
            <a:pPr algn="ctr">
              <a:lnSpc>
                <a:spcPts val="11430"/>
              </a:lnSpc>
            </a:pPr>
            <a:r>
              <a:rPr lang="en-US" sz="9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พระวิญญาณทรงสืบทราบทุกสิ่ง</a:t>
            </a:r>
          </a:p>
          <a:p>
            <a:pPr algn="ctr">
              <a:lnSpc>
                <a:spcPts val="11430"/>
              </a:lnSpc>
            </a:pPr>
            <a:r>
              <a:rPr lang="en-US" sz="9000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แม้แต่สิ่งล้ำลึกของพระเจ้า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1 โครินธ์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2:10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09860" y="6501631"/>
            <a:ext cx="17058257" cy="259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คว</a:t>
            </a: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ามหมายของคำว่า “ไถ่”</a:t>
            </a:r>
          </a:p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945076" y="830994"/>
            <a:ext cx="4587825" cy="5213437"/>
          </a:xfrm>
          <a:custGeom>
            <a:avLst/>
            <a:gdLst/>
            <a:ahLst/>
            <a:cxnLst/>
            <a:rect r="r" b="b" t="t" l="l"/>
            <a:pathLst>
              <a:path h="5213437" w="4587825">
                <a:moveTo>
                  <a:pt x="0" y="0"/>
                </a:moveTo>
                <a:lnTo>
                  <a:pt x="4587824" y="0"/>
                </a:lnTo>
                <a:lnTo>
                  <a:pt x="4587824" y="5213437"/>
                </a:lnTo>
                <a:lnTo>
                  <a:pt x="0" y="5213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8">
              <a:alphaModFix amt="80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995232" y="3785757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9" y="0"/>
                </a:lnTo>
                <a:lnTo>
                  <a:pt x="952659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720569" y="1936237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4" y="0"/>
                </a:lnTo>
                <a:lnTo>
                  <a:pt x="2420754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14855" y="1495913"/>
            <a:ext cx="2229815" cy="3353106"/>
          </a:xfrm>
          <a:custGeom>
            <a:avLst/>
            <a:gdLst/>
            <a:ahLst/>
            <a:cxnLst/>
            <a:rect r="r" b="b" t="t" l="l"/>
            <a:pathLst>
              <a:path h="3353106" w="2229815">
                <a:moveTo>
                  <a:pt x="0" y="0"/>
                </a:moveTo>
                <a:lnTo>
                  <a:pt x="2229815" y="0"/>
                </a:lnTo>
                <a:lnTo>
                  <a:pt x="2229815" y="3353106"/>
                </a:lnTo>
                <a:lnTo>
                  <a:pt x="0" y="33531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405874" y="5382121"/>
            <a:ext cx="15476251" cy="194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720"/>
              </a:lnSpc>
              <a:spcBef>
                <a:spcPct val="0"/>
              </a:spcBef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ซื้อกลับคืนมา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845791" y="2615325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571127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45052" y="4336701"/>
            <a:ext cx="15476251" cy="327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99"/>
              </a:lnSpc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ช่วยให้พ้นหรือปลดปล่อย</a:t>
            </a:r>
          </a:p>
          <a:p>
            <a:pPr algn="ctr" marL="0" indent="0" lvl="0">
              <a:lnSpc>
                <a:spcPts val="13099"/>
              </a:lnSpc>
              <a:spcBef>
                <a:spcPct val="0"/>
              </a:spcBef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ให้เป็นอิสระโดยการจ่ายค่าไถ่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644527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806613" y="2615325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531949" y="765805"/>
            <a:ext cx="2420755" cy="2750857"/>
          </a:xfrm>
          <a:custGeom>
            <a:avLst/>
            <a:gdLst/>
            <a:ahLst/>
            <a:cxnLst/>
            <a:rect r="r" b="b" t="t" l="l"/>
            <a:pathLst>
              <a:path h="2750857" w="2420755">
                <a:moveTo>
                  <a:pt x="0" y="0"/>
                </a:moveTo>
                <a:lnTo>
                  <a:pt x="2420755" y="0"/>
                </a:lnTo>
                <a:lnTo>
                  <a:pt x="2420755" y="2750857"/>
                </a:lnTo>
                <a:lnTo>
                  <a:pt x="0" y="27508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45052" y="4336701"/>
            <a:ext cx="15476251" cy="492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99"/>
              </a:lnSpc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จ่ายราคาเพื่อปลดปล่อย</a:t>
            </a:r>
          </a:p>
          <a:p>
            <a:pPr algn="ctr">
              <a:lnSpc>
                <a:spcPts val="13099"/>
              </a:lnSpc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ให้เป็นอิสระจากการเป็นทาส</a:t>
            </a:r>
          </a:p>
          <a:p>
            <a:pPr algn="ctr" marL="0" indent="0" lvl="0">
              <a:lnSpc>
                <a:spcPts val="13099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759271" y="765805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7" y="0"/>
                </a:lnTo>
                <a:lnTo>
                  <a:pt x="2077307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942928" y="8543959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0" y="5008660"/>
            <a:ext cx="18282074" cy="3535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48"/>
              </a:lnSpc>
            </a:pPr>
            <a:r>
              <a:rPr lang="en-US" b="true" sz="10800" spc="-11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ก</a:t>
            </a:r>
            <a:r>
              <a:rPr lang="en-US" b="true" sz="10800" spc="-11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ารทรงไถ่ของท่าน</a:t>
            </a:r>
          </a:p>
          <a:p>
            <a:pPr algn="ctr" marL="0" indent="0" lvl="0">
              <a:lnSpc>
                <a:spcPts val="14148"/>
              </a:lnSpc>
              <a:spcBef>
                <a:spcPct val="0"/>
              </a:spcBef>
            </a:pPr>
            <a:r>
              <a:rPr lang="en-US" b="true" sz="10800" spc="-11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เป็นความจริงที่ได้เกิดขึ้นแล้ว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175933" y="0"/>
            <a:ext cx="4126111" cy="5575825"/>
          </a:xfrm>
          <a:custGeom>
            <a:avLst/>
            <a:gdLst/>
            <a:ahLst/>
            <a:cxnLst/>
            <a:rect r="r" b="b" t="t" l="l"/>
            <a:pathLst>
              <a:path h="5575825" w="4126111">
                <a:moveTo>
                  <a:pt x="0" y="0"/>
                </a:moveTo>
                <a:lnTo>
                  <a:pt x="4126110" y="0"/>
                </a:lnTo>
                <a:lnTo>
                  <a:pt x="4126110" y="5575825"/>
                </a:lnTo>
                <a:lnTo>
                  <a:pt x="0" y="5575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273136">
            <a:off x="6707808" y="-90520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73136">
            <a:off x="6237153" y="331626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8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301431" y="9191625"/>
            <a:ext cx="5875114" cy="9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04"/>
              </a:lnSpc>
              <a:spcBef>
                <a:spcPct val="0"/>
              </a:spcBef>
            </a:pP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เอเฟซัส</a:t>
            </a: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1:7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3049453"/>
            <a:ext cx="18288000" cy="561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ในพ</a:t>
            </a: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ระเยซู เราได้รับการไถ่บาป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โดยพระโลหิตของพระองค์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คือได้รับการอภัยโทษบาป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ตามพระคุณอันอุดมของพระเจ้า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อเฟซัส 1:7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69761" y="9258300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-5400000">
              <a:off x="13626076" y="-11832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-47813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10800000">
              <a:off x="5696087" y="20017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8399508" y="235731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V="true">
              <a:off x="380403" y="249189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80036" y="2415300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74725" y="3800174"/>
            <a:ext cx="16515788" cy="526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80"/>
              </a:lnSpc>
            </a:pP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เป็นสิ่งที่เกิดขึ้นแล้วในอดีต กล่าวคือ ขณะนี้เราได้รับความรอดโดยการไถ่แล้ว ท่านได้รับการไถ่ตั้งแต่วินาทีที่ท่าน</a:t>
            </a:r>
          </a:p>
          <a:p>
            <a:pPr algn="ctr" marL="0" indent="0" lvl="0">
              <a:lnSpc>
                <a:spcPts val="10480"/>
              </a:lnSpc>
              <a:spcBef>
                <a:spcPct val="0"/>
              </a:spcBef>
            </a:pP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เชื่อในพระเยซูคริสต์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702729" y="471366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7" y="0"/>
                </a:lnTo>
                <a:lnTo>
                  <a:pt x="2077307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732694" y="125456"/>
            <a:ext cx="2229815" cy="3353106"/>
          </a:xfrm>
          <a:custGeom>
            <a:avLst/>
            <a:gdLst/>
            <a:ahLst/>
            <a:cxnLst/>
            <a:rect r="r" b="b" t="t" l="l"/>
            <a:pathLst>
              <a:path h="3353106" w="2229815">
                <a:moveTo>
                  <a:pt x="0" y="0"/>
                </a:moveTo>
                <a:lnTo>
                  <a:pt x="2229816" y="0"/>
                </a:lnTo>
                <a:lnTo>
                  <a:pt x="2229816" y="3353106"/>
                </a:lnTo>
                <a:lnTo>
                  <a:pt x="0" y="33531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4036559" y="8541886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79551" y="2749093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7"/>
                </a:lnTo>
                <a:lnTo>
                  <a:pt x="0" y="8148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05874" y="4200125"/>
            <a:ext cx="15476251" cy="393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20"/>
              </a:lnSpc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ท่านได้รับการไถ่</a:t>
            </a:r>
          </a:p>
          <a:p>
            <a:pPr algn="ctr" marL="0" indent="0" lvl="0">
              <a:lnSpc>
                <a:spcPts val="15720"/>
              </a:lnSpc>
              <a:spcBef>
                <a:spcPct val="0"/>
              </a:spcBef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โดยพระคุณ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562719" y="871416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7" y="0"/>
                </a:lnTo>
                <a:lnTo>
                  <a:pt x="2077307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632209" y="871416"/>
            <a:ext cx="2470310" cy="2807171"/>
          </a:xfrm>
          <a:custGeom>
            <a:avLst/>
            <a:gdLst/>
            <a:ahLst/>
            <a:cxnLst/>
            <a:rect r="r" b="b" t="t" l="l"/>
            <a:pathLst>
              <a:path h="2807171" w="2470310">
                <a:moveTo>
                  <a:pt x="0" y="0"/>
                </a:moveTo>
                <a:lnTo>
                  <a:pt x="2470311" y="0"/>
                </a:lnTo>
                <a:lnTo>
                  <a:pt x="2470311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4036559" y="8541886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679551" y="2749093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7"/>
                </a:lnTo>
                <a:lnTo>
                  <a:pt x="0" y="8148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05874" y="4200125"/>
            <a:ext cx="15476251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20"/>
              </a:lnSpc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บาปทั้งหลายของท่าน</a:t>
            </a:r>
          </a:p>
          <a:p>
            <a:pPr algn="ctr">
              <a:lnSpc>
                <a:spcPts val="15720"/>
              </a:lnSpc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ได้รับการอภัยแล้ว</a:t>
            </a:r>
          </a:p>
          <a:p>
            <a:pPr algn="ctr" marL="0" indent="0" lvl="0">
              <a:lnSpc>
                <a:spcPts val="15720"/>
              </a:lnSpc>
              <a:spcBef>
                <a:spcPct val="0"/>
              </a:spcBef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562719" y="871416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7" y="0"/>
                </a:lnTo>
                <a:lnTo>
                  <a:pt x="2077307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816578" y="871416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6" y="0"/>
                </a:lnTo>
                <a:lnTo>
                  <a:pt x="2077306" y="2807171"/>
                </a:lnTo>
                <a:lnTo>
                  <a:pt x="0" y="28071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4036559" y="9228466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28539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209800" y="2551553"/>
            <a:ext cx="929886" cy="795330"/>
          </a:xfrm>
          <a:custGeom>
            <a:avLst/>
            <a:gdLst/>
            <a:ahLst/>
            <a:cxnLst/>
            <a:rect r="r" b="b" t="t" l="l"/>
            <a:pathLst>
              <a:path h="795330" w="929886">
                <a:moveTo>
                  <a:pt x="0" y="0"/>
                </a:moveTo>
                <a:lnTo>
                  <a:pt x="929886" y="0"/>
                </a:lnTo>
                <a:lnTo>
                  <a:pt x="929886" y="795329"/>
                </a:lnTo>
                <a:lnTo>
                  <a:pt x="0" y="7953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05874" y="3785257"/>
            <a:ext cx="15476251" cy="526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80"/>
              </a:lnSpc>
              <a:spcBef>
                <a:spcPct val="0"/>
              </a:spcBef>
            </a:pPr>
            <a:r>
              <a:rPr lang="en-US" b="true" sz="8000" spc="-8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คำว่า “การอภัย” ตามพจนานุกรมฉบับมีเรียม เว็บสเตอร์ หมายถึง การปลดปล่อยให้พ้นจากความผิดหรือโทษอันเนื่องมาจากบาป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5143569" y="718760"/>
            <a:ext cx="2027651" cy="2740069"/>
          </a:xfrm>
          <a:custGeom>
            <a:avLst/>
            <a:gdLst/>
            <a:ahLst/>
            <a:cxnLst/>
            <a:rect r="r" b="b" t="t" l="l"/>
            <a:pathLst>
              <a:path h="2740069" w="2027651">
                <a:moveTo>
                  <a:pt x="0" y="0"/>
                </a:moveTo>
                <a:lnTo>
                  <a:pt x="2027651" y="0"/>
                </a:lnTo>
                <a:lnTo>
                  <a:pt x="2027651" y="2740068"/>
                </a:lnTo>
                <a:lnTo>
                  <a:pt x="0" y="27400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19648" y="718760"/>
            <a:ext cx="2027651" cy="2740069"/>
          </a:xfrm>
          <a:custGeom>
            <a:avLst/>
            <a:gdLst/>
            <a:ahLst/>
            <a:cxnLst/>
            <a:rect r="r" b="b" t="t" l="l"/>
            <a:pathLst>
              <a:path h="2740069" w="2027651">
                <a:moveTo>
                  <a:pt x="0" y="0"/>
                </a:moveTo>
                <a:lnTo>
                  <a:pt x="2027651" y="0"/>
                </a:lnTo>
                <a:lnTo>
                  <a:pt x="2027651" y="2740068"/>
                </a:lnTo>
                <a:lnTo>
                  <a:pt x="0" y="27400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347299" y="2541904"/>
            <a:ext cx="929886" cy="795330"/>
          </a:xfrm>
          <a:custGeom>
            <a:avLst/>
            <a:gdLst/>
            <a:ahLst/>
            <a:cxnLst/>
            <a:rect r="r" b="b" t="t" l="l"/>
            <a:pathLst>
              <a:path h="795330" w="929886">
                <a:moveTo>
                  <a:pt x="0" y="0"/>
                </a:moveTo>
                <a:lnTo>
                  <a:pt x="929886" y="0"/>
                </a:lnTo>
                <a:lnTo>
                  <a:pt x="929886" y="795330"/>
                </a:lnTo>
                <a:lnTo>
                  <a:pt x="0" y="7953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213508" y="325481"/>
            <a:ext cx="2176514" cy="3272954"/>
          </a:xfrm>
          <a:custGeom>
            <a:avLst/>
            <a:gdLst/>
            <a:ahLst/>
            <a:cxnLst/>
            <a:rect r="r" b="b" t="t" l="l"/>
            <a:pathLst>
              <a:path h="3272954" w="2176514">
                <a:moveTo>
                  <a:pt x="0" y="0"/>
                </a:moveTo>
                <a:lnTo>
                  <a:pt x="2176515" y="0"/>
                </a:lnTo>
                <a:lnTo>
                  <a:pt x="2176515" y="3272954"/>
                </a:lnTo>
                <a:lnTo>
                  <a:pt x="0" y="32729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69761" y="8281287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09860" y="6501631"/>
            <a:ext cx="17058257" cy="259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ก</a:t>
            </a:r>
            <a:r>
              <a:rPr lang="en-US" b="true" sz="12000" spc="-131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ารไถ่ของท่านเป็นนิรันดร์</a:t>
            </a:r>
          </a:p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634561" y="464511"/>
            <a:ext cx="4400337" cy="5946402"/>
          </a:xfrm>
          <a:custGeom>
            <a:avLst/>
            <a:gdLst/>
            <a:ahLst/>
            <a:cxnLst/>
            <a:rect r="r" b="b" t="t" l="l"/>
            <a:pathLst>
              <a:path h="5946402" w="4400337">
                <a:moveTo>
                  <a:pt x="0" y="0"/>
                </a:moveTo>
                <a:lnTo>
                  <a:pt x="4400337" y="0"/>
                </a:lnTo>
                <a:lnTo>
                  <a:pt x="4400337" y="5946402"/>
                </a:lnTo>
                <a:lnTo>
                  <a:pt x="0" y="59464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4273136">
            <a:off x="6463968" y="-689032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19529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8">
              <a:alphaModFix amt="80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47940" y="8472355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-5400000">
              <a:off x="13626076" y="-11832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-47813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10800000">
              <a:off x="5696087" y="20017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8399508" y="235731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V="true">
              <a:off x="380403" y="249189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45838" y="2434350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698496" y="144506"/>
            <a:ext cx="2229815" cy="3353106"/>
          </a:xfrm>
          <a:custGeom>
            <a:avLst/>
            <a:gdLst/>
            <a:ahLst/>
            <a:cxnLst/>
            <a:rect r="r" b="b" t="t" l="l"/>
            <a:pathLst>
              <a:path h="3353106" w="2229815">
                <a:moveTo>
                  <a:pt x="0" y="0"/>
                </a:moveTo>
                <a:lnTo>
                  <a:pt x="2229816" y="0"/>
                </a:lnTo>
                <a:lnTo>
                  <a:pt x="2229816" y="3353106"/>
                </a:lnTo>
                <a:lnTo>
                  <a:pt x="0" y="33531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403331" y="552352"/>
            <a:ext cx="2345371" cy="2825748"/>
          </a:xfrm>
          <a:custGeom>
            <a:avLst/>
            <a:gdLst/>
            <a:ahLst/>
            <a:cxnLst/>
            <a:rect r="r" b="b" t="t" l="l"/>
            <a:pathLst>
              <a:path h="2825748" w="2345371">
                <a:moveTo>
                  <a:pt x="0" y="0"/>
                </a:moveTo>
                <a:lnTo>
                  <a:pt x="2345371" y="0"/>
                </a:lnTo>
                <a:lnTo>
                  <a:pt x="2345371" y="2825748"/>
                </a:lnTo>
                <a:lnTo>
                  <a:pt x="0" y="2825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43512" y="3592862"/>
            <a:ext cx="16515788" cy="4446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89"/>
              </a:lnSpc>
            </a:pPr>
            <a:r>
              <a:rPr lang="en-US" b="true" sz="8999" spc="-9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พระเยซูทรงใช้พระโลหิต</a:t>
            </a:r>
          </a:p>
          <a:p>
            <a:pPr algn="ctr">
              <a:lnSpc>
                <a:spcPts val="11789"/>
              </a:lnSpc>
            </a:pPr>
            <a:r>
              <a:rPr lang="en-US" b="true" sz="8999" spc="-9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ของพระองค์เองเพื่อซื้อการไถ่</a:t>
            </a:r>
          </a:p>
          <a:p>
            <a:pPr algn="ctr" marL="0" indent="0" lvl="0">
              <a:lnSpc>
                <a:spcPts val="11789"/>
              </a:lnSpc>
              <a:spcBef>
                <a:spcPct val="0"/>
              </a:spcBef>
            </a:pPr>
            <a:r>
              <a:rPr lang="en-US" b="true" sz="8999" spc="-98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อันเป็นนิรันดร์ให้แก่ท่าน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206443" y="9191625"/>
            <a:ext cx="5875114" cy="9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04"/>
              </a:lnSpc>
              <a:spcBef>
                <a:spcPct val="0"/>
              </a:spcBef>
            </a:pP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ฮีบรู</a:t>
            </a:r>
            <a:r>
              <a:rPr lang="en-US" b="true" sz="5499" spc="-60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9:12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3049453"/>
            <a:ext cx="18288000" cy="5619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พ</a:t>
            </a: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ระองค์ไม่ได้ทรงเข้าไปด้วย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เลือดแพะหรือเลือดวัว แต่พระองค์ทรงเข้าไปสู่อภิสุทธิสถาน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ด้วยพระโลหิตของพระองค์เอง...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ฮีบรู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9:12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34981" y="3641711"/>
            <a:ext cx="18288000" cy="4219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...พ</a:t>
            </a: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ระองค์ทรงกระทำเช่นนี้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เพียงครั้งเดียวเป็นพอ</a:t>
            </a:r>
          </a:p>
          <a:p>
            <a:pPr algn="ctr">
              <a:lnSpc>
                <a:spcPts val="11099"/>
              </a:lnSpc>
            </a:pPr>
            <a:r>
              <a:rPr lang="en-US" sz="9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และได้การไถ่บาปชั่วนิรันดร์มา</a:t>
            </a:r>
          </a:p>
        </p:txBody>
      </p:sp>
      <p:sp>
        <p:nvSpPr>
          <p:cNvPr name="Freeform 4" id="4"/>
          <p:cNvSpPr/>
          <p:nvPr/>
        </p:nvSpPr>
        <p:spPr>
          <a:xfrm flipH="false" flipV="true" rot="0">
            <a:off x="8182575" y="400329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90"/>
                </a:moveTo>
                <a:lnTo>
                  <a:pt x="1922850" y="367090"/>
                </a:lnTo>
                <a:lnTo>
                  <a:pt x="1922850" y="0"/>
                </a:lnTo>
                <a:lnTo>
                  <a:pt x="0" y="0"/>
                </a:lnTo>
                <a:lnTo>
                  <a:pt x="0" y="36709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8205812" y="1802468"/>
            <a:ext cx="1922851" cy="367090"/>
          </a:xfrm>
          <a:custGeom>
            <a:avLst/>
            <a:gdLst/>
            <a:ahLst/>
            <a:cxnLst/>
            <a:rect r="r" b="b" t="t" l="l"/>
            <a:pathLst>
              <a:path h="367090" w="1922851">
                <a:moveTo>
                  <a:pt x="0" y="367089"/>
                </a:moveTo>
                <a:lnTo>
                  <a:pt x="1922851" y="367089"/>
                </a:lnTo>
                <a:lnTo>
                  <a:pt x="1922851" y="0"/>
                </a:lnTo>
                <a:lnTo>
                  <a:pt x="0" y="0"/>
                </a:lnTo>
                <a:lnTo>
                  <a:pt x="0" y="36708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1024594"/>
            <a:ext cx="18218039" cy="730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  <a:spcBef>
                <a:spcPct val="0"/>
              </a:spcBef>
            </a:pP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ฮีบรู</a:t>
            </a:r>
            <a:r>
              <a:rPr lang="en-US" b="true" sz="6499" spc="-71">
                <a:solidFill>
                  <a:srgbClr val="85140B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 9:12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69761" y="8070081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-5400000">
              <a:off x="13626076" y="-11832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-47813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10800000">
              <a:off x="5696087" y="20017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8399508" y="235731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V="true">
              <a:off x="380403" y="249189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52398" y="3072594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09891" y="1190596"/>
            <a:ext cx="2345371" cy="2825748"/>
          </a:xfrm>
          <a:custGeom>
            <a:avLst/>
            <a:gdLst/>
            <a:ahLst/>
            <a:cxnLst/>
            <a:rect r="r" b="b" t="t" l="l"/>
            <a:pathLst>
              <a:path h="2825748" w="2345371">
                <a:moveTo>
                  <a:pt x="0" y="0"/>
                </a:moveTo>
                <a:lnTo>
                  <a:pt x="2345371" y="0"/>
                </a:lnTo>
                <a:lnTo>
                  <a:pt x="2345371" y="2825748"/>
                </a:lnTo>
                <a:lnTo>
                  <a:pt x="0" y="28257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6106" y="4361680"/>
            <a:ext cx="16515788" cy="327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99"/>
              </a:lnSpc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พระโลหิตของพระเยซูคือราคา</a:t>
            </a:r>
          </a:p>
          <a:p>
            <a:pPr algn="ctr" marL="0" indent="0" lvl="0">
              <a:lnSpc>
                <a:spcPts val="13099"/>
              </a:lnSpc>
              <a:spcBef>
                <a:spcPct val="0"/>
              </a:spcBef>
            </a:pPr>
            <a:r>
              <a:rPr lang="en-US" b="true" sz="9999" spc="-10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ที่ถูกจ่ายเพื่อการไถ่ของท่าน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785038" y="1209174"/>
            <a:ext cx="2470310" cy="2807171"/>
          </a:xfrm>
          <a:custGeom>
            <a:avLst/>
            <a:gdLst/>
            <a:ahLst/>
            <a:cxnLst/>
            <a:rect r="r" b="b" t="t" l="l"/>
            <a:pathLst>
              <a:path h="2807171" w="2470310">
                <a:moveTo>
                  <a:pt x="0" y="0"/>
                </a:moveTo>
                <a:lnTo>
                  <a:pt x="2470310" y="0"/>
                </a:lnTo>
                <a:lnTo>
                  <a:pt x="2470310" y="2807170"/>
                </a:lnTo>
                <a:lnTo>
                  <a:pt x="0" y="2807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47940" y="8529503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-5400000">
              <a:off x="13626076" y="-11832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-47813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10800000">
              <a:off x="5696087" y="20017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8399508" y="235731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V="true">
              <a:off x="380403" y="249189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45838" y="2615325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03331" y="733327"/>
            <a:ext cx="2345371" cy="2825748"/>
          </a:xfrm>
          <a:custGeom>
            <a:avLst/>
            <a:gdLst/>
            <a:ahLst/>
            <a:cxnLst/>
            <a:rect r="r" b="b" t="t" l="l"/>
            <a:pathLst>
              <a:path h="2825748" w="2345371">
                <a:moveTo>
                  <a:pt x="0" y="0"/>
                </a:moveTo>
                <a:lnTo>
                  <a:pt x="2345371" y="0"/>
                </a:lnTo>
                <a:lnTo>
                  <a:pt x="2345371" y="2825748"/>
                </a:lnTo>
                <a:lnTo>
                  <a:pt x="0" y="28257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6106" y="3778433"/>
            <a:ext cx="16515788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790"/>
              </a:lnSpc>
              <a:spcBef>
                <a:spcPct val="0"/>
              </a:spcBef>
            </a:pP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สำหรับผู้เชื่อในปัจจุบัน การไถ่หมายความว่า พระเยซูทรงจ่ายราคาเพื่อปลดปล่อยเรา...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974980" y="751905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6" y="0"/>
                </a:lnTo>
                <a:lnTo>
                  <a:pt x="2077306" y="2807170"/>
                </a:lnTo>
                <a:lnTo>
                  <a:pt x="0" y="2807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0"/>
            <a:ext cx="18319790" cy="11407740"/>
          </a:xfrm>
          <a:custGeom>
            <a:avLst/>
            <a:gdLst/>
            <a:ahLst/>
            <a:cxnLst/>
            <a:rect r="r" b="b" t="t" l="l"/>
            <a:pathLst>
              <a:path h="11407740" w="18319790">
                <a:moveTo>
                  <a:pt x="0" y="0"/>
                </a:moveTo>
                <a:lnTo>
                  <a:pt x="18319790" y="0"/>
                </a:lnTo>
                <a:lnTo>
                  <a:pt x="18319790" y="11407740"/>
                </a:lnTo>
                <a:lnTo>
                  <a:pt x="0" y="114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20" t="-22326" r="-752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47940" y="8529503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-5400000">
              <a:off x="13626076" y="-11832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-47813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3"/>
              <a:stretch>
                <a:fillRect l="-377834" t="-21551" r="-392030" b="-1535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true" rot="-10800000">
              <a:off x="5696087" y="20017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AutoShape 7" id="7"/>
            <p:cNvSpPr/>
            <p:nvPr/>
          </p:nvSpPr>
          <p:spPr>
            <a:xfrm flipH="true">
              <a:off x="8399508" y="235731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V="true">
              <a:off x="380403" y="249189"/>
              <a:ext cx="5342916" cy="0"/>
            </a:xfrm>
            <a:prstGeom prst="line">
              <a:avLst/>
            </a:prstGeom>
            <a:ln cap="flat" w="25400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4273136">
            <a:off x="6707808" y="-569925"/>
            <a:ext cx="6141340" cy="4037931"/>
          </a:xfrm>
          <a:custGeom>
            <a:avLst/>
            <a:gdLst/>
            <a:ahLst/>
            <a:cxnLst/>
            <a:rect r="r" b="b" t="t" l="l"/>
            <a:pathLst>
              <a:path h="4037931" w="6141340">
                <a:moveTo>
                  <a:pt x="0" y="0"/>
                </a:moveTo>
                <a:lnTo>
                  <a:pt x="6141340" y="0"/>
                </a:lnTo>
                <a:lnTo>
                  <a:pt x="6141340" y="4037931"/>
                </a:lnTo>
                <a:lnTo>
                  <a:pt x="0" y="4037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273136">
            <a:off x="6237153" y="3651546"/>
            <a:ext cx="3642505" cy="2394947"/>
          </a:xfrm>
          <a:custGeom>
            <a:avLst/>
            <a:gdLst/>
            <a:ahLst/>
            <a:cxnLst/>
            <a:rect r="r" b="b" t="t" l="l"/>
            <a:pathLst>
              <a:path h="2394947" w="3642505">
                <a:moveTo>
                  <a:pt x="0" y="0"/>
                </a:moveTo>
                <a:lnTo>
                  <a:pt x="3642506" y="0"/>
                </a:lnTo>
                <a:lnTo>
                  <a:pt x="3642506" y="2394947"/>
                </a:lnTo>
                <a:lnTo>
                  <a:pt x="0" y="239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28800" y="3678587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0" y="0"/>
                </a:moveTo>
                <a:lnTo>
                  <a:pt x="7315200" y="0"/>
                </a:lnTo>
                <a:lnTo>
                  <a:pt x="7315200" y="2340864"/>
                </a:lnTo>
                <a:lnTo>
                  <a:pt x="0" y="23408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532269">
            <a:off x="9469362" y="3153518"/>
            <a:ext cx="7315200" cy="2340864"/>
          </a:xfrm>
          <a:custGeom>
            <a:avLst/>
            <a:gdLst/>
            <a:ahLst/>
            <a:cxnLst/>
            <a:rect r="r" b="b" t="t" l="l"/>
            <a:pathLst>
              <a:path h="2340864" w="7315200">
                <a:moveTo>
                  <a:pt x="7315200" y="0"/>
                </a:moveTo>
                <a:lnTo>
                  <a:pt x="0" y="0"/>
                </a:lnTo>
                <a:lnTo>
                  <a:pt x="0" y="2340864"/>
                </a:lnTo>
                <a:lnTo>
                  <a:pt x="7315200" y="2340864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45838" y="2615325"/>
            <a:ext cx="952658" cy="814807"/>
          </a:xfrm>
          <a:custGeom>
            <a:avLst/>
            <a:gdLst/>
            <a:ahLst/>
            <a:cxnLst/>
            <a:rect r="r" b="b" t="t" l="l"/>
            <a:pathLst>
              <a:path h="814807" w="952658">
                <a:moveTo>
                  <a:pt x="0" y="0"/>
                </a:moveTo>
                <a:lnTo>
                  <a:pt x="952658" y="0"/>
                </a:lnTo>
                <a:lnTo>
                  <a:pt x="952658" y="814806"/>
                </a:lnTo>
                <a:lnTo>
                  <a:pt x="0" y="8148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684" t="0" r="0" b="-24671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03331" y="733327"/>
            <a:ext cx="2345371" cy="2825748"/>
          </a:xfrm>
          <a:custGeom>
            <a:avLst/>
            <a:gdLst/>
            <a:ahLst/>
            <a:cxnLst/>
            <a:rect r="r" b="b" t="t" l="l"/>
            <a:pathLst>
              <a:path h="2825748" w="2345371">
                <a:moveTo>
                  <a:pt x="0" y="0"/>
                </a:moveTo>
                <a:lnTo>
                  <a:pt x="2345371" y="0"/>
                </a:lnTo>
                <a:lnTo>
                  <a:pt x="2345371" y="2825748"/>
                </a:lnTo>
                <a:lnTo>
                  <a:pt x="0" y="28257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86106" y="3778433"/>
            <a:ext cx="16515788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90"/>
              </a:lnSpc>
            </a:pP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...ให้เป็นอิสระอย่างสมบูรณ์</a:t>
            </a:r>
          </a:p>
          <a:p>
            <a:pPr algn="ctr">
              <a:lnSpc>
                <a:spcPts val="11790"/>
              </a:lnSpc>
            </a:pP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จากกิจการทั้งปวงของมาร</a:t>
            </a:r>
          </a:p>
          <a:p>
            <a:pPr algn="ctr" marL="0" indent="0" lvl="0">
              <a:lnSpc>
                <a:spcPts val="11790"/>
              </a:lnSpc>
              <a:spcBef>
                <a:spcPct val="0"/>
              </a:spcBef>
            </a:pPr>
            <a:r>
              <a:rPr lang="en-US" b="true" sz="9000" spc="-99">
                <a:solidFill>
                  <a:srgbClr val="975E0C"/>
                </a:solidFill>
                <a:latin typeface="Chakra Petch Bold"/>
                <a:ea typeface="Chakra Petch Bold"/>
                <a:cs typeface="Chakra Petch Bold"/>
                <a:sym typeface="Chakra Petch Bold"/>
              </a:rPr>
              <a:t>ตลอดนิรันดร์กาล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974980" y="751905"/>
            <a:ext cx="2077306" cy="2807171"/>
          </a:xfrm>
          <a:custGeom>
            <a:avLst/>
            <a:gdLst/>
            <a:ahLst/>
            <a:cxnLst/>
            <a:rect r="r" b="b" t="t" l="l"/>
            <a:pathLst>
              <a:path h="2807171" w="2077306">
                <a:moveTo>
                  <a:pt x="0" y="0"/>
                </a:moveTo>
                <a:lnTo>
                  <a:pt x="2077306" y="0"/>
                </a:lnTo>
                <a:lnTo>
                  <a:pt x="2077306" y="2807170"/>
                </a:lnTo>
                <a:lnTo>
                  <a:pt x="0" y="2807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26" y="-2296714"/>
            <a:ext cx="18319790" cy="12583714"/>
          </a:xfrm>
          <a:custGeom>
            <a:avLst/>
            <a:gdLst/>
            <a:ahLst/>
            <a:cxnLst/>
            <a:rect r="r" b="b" t="t" l="l"/>
            <a:pathLst>
              <a:path h="12583714" w="18319790">
                <a:moveTo>
                  <a:pt x="0" y="0"/>
                </a:moveTo>
                <a:lnTo>
                  <a:pt x="18319790" y="0"/>
                </a:lnTo>
                <a:lnTo>
                  <a:pt x="18319790" y="12583714"/>
                </a:lnTo>
                <a:lnTo>
                  <a:pt x="0" y="12583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9" t="0" r="-186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3847940" y="9258300"/>
            <a:ext cx="10592121" cy="543705"/>
            <a:chOff x="0" y="0"/>
            <a:chExt cx="14122828" cy="724941"/>
          </a:xfrm>
        </p:grpSpPr>
        <p:sp>
          <p:nvSpPr>
            <p:cNvPr name="Freeform 4" id="4"/>
            <p:cNvSpPr/>
            <p:nvPr/>
          </p:nvSpPr>
          <p:spPr>
            <a:xfrm flipH="false" flipV="true" rot="0">
              <a:off x="5677941" y="0"/>
              <a:ext cx="2748800" cy="524771"/>
            </a:xfrm>
            <a:custGeom>
              <a:avLst/>
              <a:gdLst/>
              <a:ahLst/>
              <a:cxnLst/>
              <a:rect r="r" b="b" t="t" l="l"/>
              <a:pathLst>
                <a:path h="524771" w="2748800">
                  <a:moveTo>
                    <a:pt x="0" y="524771"/>
                  </a:moveTo>
                  <a:lnTo>
                    <a:pt x="2748800" y="524771"/>
                  </a:lnTo>
                  <a:lnTo>
                    <a:pt x="2748800" y="0"/>
                  </a:lnTo>
                  <a:lnTo>
                    <a:pt x="0" y="0"/>
                  </a:lnTo>
                  <a:lnTo>
                    <a:pt x="0" y="524771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true" rot="5400000">
              <a:off x="47813" y="192208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5"/>
                  </a:moveTo>
                  <a:lnTo>
                    <a:pt x="448939" y="544565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5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flipV="true">
              <a:off x="380403" y="489210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7" id="7"/>
            <p:cNvSpPr/>
            <p:nvPr/>
          </p:nvSpPr>
          <p:spPr>
            <a:xfrm flipH="false" flipV="true" rot="-5400000">
              <a:off x="13626076" y="228189"/>
              <a:ext cx="448939" cy="544564"/>
            </a:xfrm>
            <a:custGeom>
              <a:avLst/>
              <a:gdLst/>
              <a:ahLst/>
              <a:cxnLst/>
              <a:rect r="r" b="b" t="t" l="l"/>
              <a:pathLst>
                <a:path h="544564" w="448939">
                  <a:moveTo>
                    <a:pt x="0" y="544564"/>
                  </a:moveTo>
                  <a:lnTo>
                    <a:pt x="448939" y="544564"/>
                  </a:lnTo>
                  <a:lnTo>
                    <a:pt x="448939" y="0"/>
                  </a:lnTo>
                  <a:lnTo>
                    <a:pt x="0" y="0"/>
                  </a:lnTo>
                  <a:lnTo>
                    <a:pt x="0" y="544564"/>
                  </a:lnTo>
                  <a:close/>
                </a:path>
              </a:pathLst>
            </a:custGeom>
            <a:blipFill>
              <a:blip r:embed="rId4"/>
              <a:stretch>
                <a:fillRect l="-377834" t="-21551" r="-392030" b="-15352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>
              <a:off x="8399508" y="475752"/>
              <a:ext cx="5342916" cy="0"/>
            </a:xfrm>
            <a:prstGeom prst="line">
              <a:avLst/>
            </a:prstGeom>
            <a:ln cap="flat" w="27233">
              <a:solidFill>
                <a:srgbClr val="6C6C6C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102318" y="669281"/>
            <a:ext cx="4083365" cy="1979092"/>
            <a:chOff x="0" y="0"/>
            <a:chExt cx="5444487" cy="2638789"/>
          </a:xfrm>
        </p:grpSpPr>
        <p:sp>
          <p:nvSpPr>
            <p:cNvPr name="Freeform 10" id="10"/>
            <p:cNvSpPr/>
            <p:nvPr/>
          </p:nvSpPr>
          <p:spPr>
            <a:xfrm flipH="false" flipV="false" rot="109113">
              <a:off x="37835" y="84566"/>
              <a:ext cx="5368818" cy="2469656"/>
            </a:xfrm>
            <a:custGeom>
              <a:avLst/>
              <a:gdLst/>
              <a:ahLst/>
              <a:cxnLst/>
              <a:rect r="r" b="b" t="t" l="l"/>
              <a:pathLst>
                <a:path h="2469656" w="5368818">
                  <a:moveTo>
                    <a:pt x="0" y="0"/>
                  </a:moveTo>
                  <a:lnTo>
                    <a:pt x="5368817" y="0"/>
                  </a:lnTo>
                  <a:lnTo>
                    <a:pt x="5368817" y="2469656"/>
                  </a:lnTo>
                  <a:lnTo>
                    <a:pt x="0" y="2469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75832" y="1010116"/>
              <a:ext cx="4637665" cy="11377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599"/>
                </a:lnSpc>
                <a:spcBef>
                  <a:spcPct val="0"/>
                </a:spcBef>
              </a:pPr>
              <a:r>
                <a:rPr lang="en-US" b="true" sz="6999" spc="-76">
                  <a:solidFill>
                    <a:srgbClr val="975E0C"/>
                  </a:solidFill>
                  <a:latin typeface="Chakra Petch Bold"/>
                  <a:ea typeface="Chakra Petch Bold"/>
                  <a:cs typeface="Chakra Petch Bold"/>
                  <a:sym typeface="Chakra Petch Bold"/>
                </a:rPr>
                <a:t>สรุป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0" y="2871046"/>
            <a:ext cx="18212112" cy="6050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ในพระคริสต์ เร</a:t>
            </a: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าได้รับการไถ่แล้ว! </a:t>
            </a:r>
          </a:p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การทรงไถ่เป็นสิ่งที่เป็นของเราในเวลานี้ ดังนั้น </a:t>
            </a:r>
          </a:p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เราจึงควรค้นหาว่าการไถ่นำสิ่งใดมาสู่ชีวิตของเรา </a:t>
            </a:r>
          </a:p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และเรียนรู้ว่าจะดำเนินชีวิตในความจริง</a:t>
            </a:r>
          </a:p>
          <a:p>
            <a:pPr algn="ctr">
              <a:lnSpc>
                <a:spcPts val="9659"/>
              </a:lnSpc>
            </a:pPr>
            <a:r>
              <a:rPr lang="en-US" sz="6999">
                <a:solidFill>
                  <a:srgbClr val="975E0C"/>
                </a:solidFill>
                <a:latin typeface="Chakra Petch"/>
                <a:ea typeface="Chakra Petch"/>
                <a:cs typeface="Chakra Petch"/>
                <a:sym typeface="Chakra Petch"/>
              </a:rPr>
              <a:t>แห่งการทรงไถ่ได้อย่างไร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DAHZZAIM-IU</dc:identifier>
  <dcterms:modified xsi:type="dcterms:W3CDTF">2011-08-01T06:04:30Z</dcterms:modified>
  <cp:revision>1</cp:revision>
  <dc:title>จ่ายครบแล้ว</dc:title>
</cp:coreProperties>
</file>