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</p:sldIdLst>
  <p:sldSz cx="18288000" cy="10287000"/>
  <p:notesSz cx="6858000" cy="9144000"/>
  <p:embeddedFontLst>
    <p:embeddedFont>
      <p:font typeface="Mitr" charset="1" panose="00000500000000000000"/>
      <p:regular r:id="rId31"/>
    </p:embeddedFont>
    <p:embeddedFont>
      <p:font typeface="Athiti Bold" charset="1" panose="00000800000000000000"/>
      <p:regular r:id="rId32"/>
    </p:embeddedFont>
    <p:embeddedFont>
      <p:font typeface="Prompt Bold" charset="1" panose="00000800000000000000"/>
      <p:regular r:id="rId33"/>
    </p:embeddedFont>
    <p:embeddedFont>
      <p:font typeface="Prompt" charset="1" panose="00000500000000000000"/>
      <p:regular r:id="rId34"/>
    </p:embeddedFont>
    <p:embeddedFont>
      <p:font typeface="Athiti" charset="1" panose="00000500000000000000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slides/slide25.xml" Type="http://schemas.openxmlformats.org/officeDocument/2006/relationships/slide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jpe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jpe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svg" Type="http://schemas.openxmlformats.org/officeDocument/2006/relationships/image"/><Relationship Id="rId11" Target="../media/image10.png" Type="http://schemas.openxmlformats.org/officeDocument/2006/relationships/image"/><Relationship Id="rId12" Target="../media/image11.svg" Type="http://schemas.openxmlformats.org/officeDocument/2006/relationships/image"/><Relationship Id="rId13" Target="../media/image12.png" Type="http://schemas.openxmlformats.org/officeDocument/2006/relationships/image"/><Relationship Id="rId14" Target="../media/image13.svg" Type="http://schemas.openxmlformats.org/officeDocument/2006/relationships/image"/><Relationship Id="rId15" Target="../media/image14.png" Type="http://schemas.openxmlformats.org/officeDocument/2006/relationships/image"/><Relationship Id="rId16" Target="../media/image15.svg" Type="http://schemas.openxmlformats.org/officeDocument/2006/relationships/image"/><Relationship Id="rId17" Target="../media/image16.png" Type="http://schemas.openxmlformats.org/officeDocument/2006/relationships/image"/><Relationship Id="rId18" Target="../media/image17.svg" Type="http://schemas.openxmlformats.org/officeDocument/2006/relationships/image"/><Relationship Id="rId19" Target="../media/image18.png" Type="http://schemas.openxmlformats.org/officeDocument/2006/relationships/image"/><Relationship Id="rId2" Target="../media/image1.jpeg" Type="http://schemas.openxmlformats.org/officeDocument/2006/relationships/image"/><Relationship Id="rId20" Target="../media/image19.svg" Type="http://schemas.openxmlformats.org/officeDocument/2006/relationships/image"/><Relationship Id="rId21" Target="../media/image20.png" Type="http://schemas.openxmlformats.org/officeDocument/2006/relationships/image"/><Relationship Id="rId22" Target="../media/image21.sv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jpeg" Type="http://schemas.openxmlformats.org/officeDocument/2006/relationships/image"/><Relationship Id="rId7" Target="../media/image6.png" Type="http://schemas.openxmlformats.org/officeDocument/2006/relationships/image"/><Relationship Id="rId8" Target="../media/image7.svg" Type="http://schemas.openxmlformats.org/officeDocument/2006/relationships/image"/><Relationship Id="rId9" Target="../media/image8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pn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pn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pn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pn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pn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27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pn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pn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pn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pn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pn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pn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pn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31.jpeg" Type="http://schemas.openxmlformats.org/officeDocument/2006/relationships/image"/><Relationship Id="rId4" Target="../media/image32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pn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3.pn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pn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34.jpeg" Type="http://schemas.openxmlformats.org/officeDocument/2006/relationships/image"/><Relationship Id="rId4" Target="../media/image35.pn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pn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png" Type="http://schemas.openxmlformats.org/officeDocument/2006/relationships/image"/><Relationship Id="rId3" Target="../media/image23.png" Type="http://schemas.openxmlformats.org/officeDocument/2006/relationships/image"/><Relationship Id="rId4" Target="../media/image24.png" Type="http://schemas.openxmlformats.org/officeDocument/2006/relationships/image"/><Relationship Id="rId5" Target="../media/image25.svg" Type="http://schemas.openxmlformats.org/officeDocument/2006/relationships/image"/></Relationships>
</file>

<file path=ppt/slides/_rels/slide2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24.png" Type="http://schemas.openxmlformats.org/officeDocument/2006/relationships/image"/><Relationship Id="rId4" Target="../media/image25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8626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13602" y="-122573"/>
            <a:ext cx="18291280" cy="2414240"/>
          </a:xfrm>
          <a:custGeom>
            <a:avLst/>
            <a:gdLst/>
            <a:ahLst/>
            <a:cxnLst/>
            <a:rect r="r" b="b" t="t" l="l"/>
            <a:pathLst>
              <a:path h="2414240" w="18291280">
                <a:moveTo>
                  <a:pt x="0" y="0"/>
                </a:moveTo>
                <a:lnTo>
                  <a:pt x="18291280" y="0"/>
                </a:lnTo>
                <a:lnTo>
                  <a:pt x="18291280" y="2414240"/>
                </a:lnTo>
                <a:lnTo>
                  <a:pt x="0" y="2414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7921" t="-155051" r="-3432" b="-156235"/>
            </a:stretch>
          </a:blipFill>
        </p:spPr>
      </p:sp>
      <p:grpSp>
        <p:nvGrpSpPr>
          <p:cNvPr name="Group 4" id="4"/>
          <p:cNvGrpSpPr/>
          <p:nvPr/>
        </p:nvGrpSpPr>
        <p:grpSpPr>
          <a:xfrm rot="-5400000">
            <a:off x="7600950" y="-5422314"/>
            <a:ext cx="3086100" cy="18475962"/>
            <a:chOff x="0" y="0"/>
            <a:chExt cx="812800" cy="486609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4866097"/>
            </a:xfrm>
            <a:custGeom>
              <a:avLst/>
              <a:gdLst/>
              <a:ahLst/>
              <a:cxnLst/>
              <a:rect r="r" b="b" t="t" l="l"/>
              <a:pathLst>
                <a:path h="4866097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4866097"/>
                  </a:lnTo>
                  <a:lnTo>
                    <a:pt x="0" y="4866097"/>
                  </a:lnTo>
                  <a:close/>
                </a:path>
              </a:pathLst>
            </a:custGeom>
            <a:gradFill rotWithShape="true">
              <a:gsLst>
                <a:gs pos="0">
                  <a:srgbClr val="FCF3E7">
                    <a:alpha val="0"/>
                  </a:srgbClr>
                </a:gs>
                <a:gs pos="100000">
                  <a:srgbClr val="FCF3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12800" cy="49041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-2759956" y="4319246"/>
            <a:ext cx="8528083" cy="8229600"/>
          </a:xfrm>
          <a:custGeom>
            <a:avLst/>
            <a:gdLst/>
            <a:ahLst/>
            <a:cxnLst/>
            <a:rect r="r" b="b" t="t" l="l"/>
            <a:pathLst>
              <a:path h="8229600" w="8528083">
                <a:moveTo>
                  <a:pt x="0" y="0"/>
                </a:moveTo>
                <a:lnTo>
                  <a:pt x="8528083" y="0"/>
                </a:lnTo>
                <a:lnTo>
                  <a:pt x="85280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080619" y="2510742"/>
            <a:ext cx="6126762" cy="6126762"/>
            <a:chOff x="0" y="0"/>
            <a:chExt cx="8169016" cy="8169016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8169016" cy="8169016"/>
              <a:chOff x="0" y="0"/>
              <a:chExt cx="812800" cy="8128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9525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76200" y="123825"/>
                <a:ext cx="660400" cy="612775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250"/>
                  </a:lnSpc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110223" y="110223"/>
              <a:ext cx="7948570" cy="7948570"/>
              <a:chOff x="0" y="0"/>
              <a:chExt cx="812800" cy="81280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9631" t="-12039" r="-144878" b="-7580"/>
                </a:stretch>
              </a:blipFill>
              <a:ln cap="sq">
                <a:noFill/>
                <a:prstDash val="solid"/>
                <a:miter/>
              </a:ln>
            </p:spPr>
          </p:sp>
        </p:grpSp>
        <p:sp>
          <p:nvSpPr>
            <p:cNvPr name="Freeform 14" id="14"/>
            <p:cNvSpPr/>
            <p:nvPr/>
          </p:nvSpPr>
          <p:spPr>
            <a:xfrm flipH="false" flipV="false" rot="0">
              <a:off x="1205914" y="1633424"/>
              <a:ext cx="5757187" cy="4519392"/>
            </a:xfrm>
            <a:custGeom>
              <a:avLst/>
              <a:gdLst/>
              <a:ahLst/>
              <a:cxnLst/>
              <a:rect r="r" b="b" t="t" l="l"/>
              <a:pathLst>
                <a:path h="4519392" w="5757187">
                  <a:moveTo>
                    <a:pt x="0" y="0"/>
                  </a:moveTo>
                  <a:lnTo>
                    <a:pt x="5757188" y="0"/>
                  </a:lnTo>
                  <a:lnTo>
                    <a:pt x="5757188" y="4519392"/>
                  </a:lnTo>
                  <a:lnTo>
                    <a:pt x="0" y="451939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7280487" y="1103039"/>
            <a:ext cx="3703103" cy="11886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61"/>
              </a:lnSpc>
            </a:pPr>
            <a:r>
              <a:rPr lang="en-US" sz="8001">
                <a:solidFill>
                  <a:srgbClr val="002B47"/>
                </a:solidFill>
                <a:latin typeface="Mitr"/>
                <a:ea typeface="Mitr"/>
                <a:cs typeface="Mitr"/>
                <a:sym typeface="Mitr"/>
              </a:rPr>
              <a:t>คำเทศนา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1319044" y="4190669"/>
            <a:ext cx="15649911" cy="1905026"/>
            <a:chOff x="0" y="0"/>
            <a:chExt cx="20866548" cy="2540034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0" y="28575"/>
              <a:ext cx="6173385" cy="25114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632"/>
                </a:lnSpc>
              </a:pPr>
              <a:r>
                <a:rPr lang="en-US" sz="12506">
                  <a:solidFill>
                    <a:srgbClr val="002B47"/>
                  </a:solidFill>
                  <a:latin typeface="Mitr"/>
                  <a:ea typeface="Mitr"/>
                  <a:cs typeface="Mitr"/>
                  <a:sym typeface="Mitr"/>
                </a:rPr>
                <a:t>กำหนด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6173385" y="29422"/>
              <a:ext cx="7433394" cy="251061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632"/>
                </a:lnSpc>
              </a:pPr>
              <a:r>
                <a:rPr lang="en-US" sz="12506">
                  <a:solidFill>
                    <a:srgbClr val="FFFFFF"/>
                  </a:solidFill>
                  <a:latin typeface="Mitr"/>
                  <a:ea typeface="Mitr"/>
                  <a:cs typeface="Mitr"/>
                  <a:sym typeface="Mitr"/>
                </a:rPr>
                <a:t>จุดโฟกัส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13606779" y="28575"/>
              <a:ext cx="7259769" cy="2511459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14632"/>
                </a:lnSpc>
              </a:pPr>
              <a:r>
                <a:rPr lang="en-US" sz="12506">
                  <a:solidFill>
                    <a:srgbClr val="002B47"/>
                  </a:solidFill>
                  <a:latin typeface="Mitr"/>
                  <a:ea typeface="Mitr"/>
                  <a:cs typeface="Mitr"/>
                  <a:sym typeface="Mitr"/>
                </a:rPr>
                <a:t>ของท่าน</a:t>
              </a: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12519181" y="-2427114"/>
            <a:ext cx="8528083" cy="8229600"/>
          </a:xfrm>
          <a:custGeom>
            <a:avLst/>
            <a:gdLst/>
            <a:ahLst/>
            <a:cxnLst/>
            <a:rect r="r" b="b" t="t" l="l"/>
            <a:pathLst>
              <a:path h="8229600" w="8528083">
                <a:moveTo>
                  <a:pt x="0" y="0"/>
                </a:moveTo>
                <a:lnTo>
                  <a:pt x="8528083" y="0"/>
                </a:lnTo>
                <a:lnTo>
                  <a:pt x="8528083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6718221" y="8873885"/>
            <a:ext cx="4851559" cy="733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88"/>
              </a:lnSpc>
              <a:spcBef>
                <a:spcPct val="0"/>
              </a:spcBef>
            </a:pPr>
            <a:r>
              <a:rPr lang="en-US" b="true" sz="4947">
                <a:solidFill>
                  <a:srgbClr val="FFFFFF"/>
                </a:solidFill>
                <a:latin typeface="Athiti Bold"/>
                <a:ea typeface="Athiti Bold"/>
                <a:cs typeface="Athiti Bold"/>
                <a:sym typeface="Athiti Bold"/>
              </a:rPr>
              <a:t>FIX YOUR FOCUS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1319044" y="960306"/>
            <a:ext cx="1117210" cy="189729"/>
            <a:chOff x="0" y="0"/>
            <a:chExt cx="1489613" cy="252972"/>
          </a:xfrm>
        </p:grpSpPr>
        <p:sp>
          <p:nvSpPr>
            <p:cNvPr name="Freeform 23" id="23"/>
            <p:cNvSpPr/>
            <p:nvPr/>
          </p:nvSpPr>
          <p:spPr>
            <a:xfrm flipH="false" flipV="false" rot="-10800000">
              <a:off x="1248595" y="2200"/>
              <a:ext cx="241018" cy="240717"/>
            </a:xfrm>
            <a:custGeom>
              <a:avLst/>
              <a:gdLst/>
              <a:ahLst/>
              <a:cxnLst/>
              <a:rect r="r" b="b" t="t" l="l"/>
              <a:pathLst>
                <a:path h="240717" w="241018">
                  <a:moveTo>
                    <a:pt x="0" y="0"/>
                  </a:moveTo>
                  <a:lnTo>
                    <a:pt x="241018" y="0"/>
                  </a:lnTo>
                  <a:lnTo>
                    <a:pt x="241018" y="240717"/>
                  </a:lnTo>
                  <a:lnTo>
                    <a:pt x="0" y="24071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619690" y="0"/>
              <a:ext cx="233641" cy="233349"/>
            </a:xfrm>
            <a:custGeom>
              <a:avLst/>
              <a:gdLst/>
              <a:ahLst/>
              <a:cxnLst/>
              <a:rect r="r" b="b" t="t" l="l"/>
              <a:pathLst>
                <a:path h="233349" w="233641">
                  <a:moveTo>
                    <a:pt x="0" y="0"/>
                  </a:moveTo>
                  <a:lnTo>
                    <a:pt x="233641" y="0"/>
                  </a:lnTo>
                  <a:lnTo>
                    <a:pt x="233641" y="233349"/>
                  </a:lnTo>
                  <a:lnTo>
                    <a:pt x="0" y="2333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-10800000">
              <a:off x="0" y="28546"/>
              <a:ext cx="224426" cy="224426"/>
            </a:xfrm>
            <a:custGeom>
              <a:avLst/>
              <a:gdLst/>
              <a:ahLst/>
              <a:cxnLst/>
              <a:rect r="r" b="b" t="t" l="l"/>
              <a:pathLst>
                <a:path h="224426" w="224426">
                  <a:moveTo>
                    <a:pt x="0" y="0"/>
                  </a:moveTo>
                  <a:lnTo>
                    <a:pt x="224426" y="0"/>
                  </a:lnTo>
                  <a:lnTo>
                    <a:pt x="224426" y="224426"/>
                  </a:lnTo>
                  <a:lnTo>
                    <a:pt x="0" y="2244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</p:grpSp>
      <p:grpSp>
        <p:nvGrpSpPr>
          <p:cNvPr name="Group 26" id="26"/>
          <p:cNvGrpSpPr/>
          <p:nvPr/>
        </p:nvGrpSpPr>
        <p:grpSpPr>
          <a:xfrm rot="0">
            <a:off x="15841334" y="963894"/>
            <a:ext cx="1127621" cy="182553"/>
            <a:chOff x="0" y="0"/>
            <a:chExt cx="1503495" cy="243404"/>
          </a:xfrm>
        </p:grpSpPr>
        <p:sp>
          <p:nvSpPr>
            <p:cNvPr name="Freeform 27" id="27"/>
            <p:cNvSpPr/>
            <p:nvPr/>
          </p:nvSpPr>
          <p:spPr>
            <a:xfrm flipH="false" flipV="false" rot="-10800000">
              <a:off x="0" y="0"/>
              <a:ext cx="226159" cy="226159"/>
            </a:xfrm>
            <a:custGeom>
              <a:avLst/>
              <a:gdLst/>
              <a:ahLst/>
              <a:cxnLst/>
              <a:rect r="r" b="b" t="t" l="l"/>
              <a:pathLst>
                <a:path h="226159" w="226159">
                  <a:moveTo>
                    <a:pt x="0" y="0"/>
                  </a:moveTo>
                  <a:lnTo>
                    <a:pt x="226159" y="0"/>
                  </a:lnTo>
                  <a:lnTo>
                    <a:pt x="226159" y="226159"/>
                  </a:lnTo>
                  <a:lnTo>
                    <a:pt x="0" y="2261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621423" y="0"/>
              <a:ext cx="243404" cy="243404"/>
            </a:xfrm>
            <a:custGeom>
              <a:avLst/>
              <a:gdLst/>
              <a:ahLst/>
              <a:cxnLst/>
              <a:rect r="r" b="b" t="t" l="l"/>
              <a:pathLst>
                <a:path h="243404" w="243404">
                  <a:moveTo>
                    <a:pt x="0" y="0"/>
                  </a:moveTo>
                  <a:lnTo>
                    <a:pt x="243404" y="0"/>
                  </a:lnTo>
                  <a:lnTo>
                    <a:pt x="243404" y="243404"/>
                  </a:lnTo>
                  <a:lnTo>
                    <a:pt x="0" y="2434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9" id="29"/>
            <p:cNvSpPr/>
            <p:nvPr/>
          </p:nvSpPr>
          <p:spPr>
            <a:xfrm flipH="false" flipV="false" rot="-10800000">
              <a:off x="1260091" y="0"/>
              <a:ext cx="243404" cy="243404"/>
            </a:xfrm>
            <a:custGeom>
              <a:avLst/>
              <a:gdLst/>
              <a:ahLst/>
              <a:cxnLst/>
              <a:rect r="r" b="b" t="t" l="l"/>
              <a:pathLst>
                <a:path h="243404" w="243404">
                  <a:moveTo>
                    <a:pt x="0" y="0"/>
                  </a:moveTo>
                  <a:lnTo>
                    <a:pt x="243404" y="0"/>
                  </a:lnTo>
                  <a:lnTo>
                    <a:pt x="243404" y="243404"/>
                  </a:lnTo>
                  <a:lnTo>
                    <a:pt x="0" y="24340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30" id="30"/>
          <p:cNvSpPr/>
          <p:nvPr/>
        </p:nvSpPr>
        <p:spPr>
          <a:xfrm flipH="false" flipV="false" rot="0">
            <a:off x="5293727" y="3278334"/>
            <a:ext cx="474399" cy="546858"/>
          </a:xfrm>
          <a:custGeom>
            <a:avLst/>
            <a:gdLst/>
            <a:ahLst/>
            <a:cxnLst/>
            <a:rect r="r" b="b" t="t" l="l"/>
            <a:pathLst>
              <a:path h="546858" w="474399">
                <a:moveTo>
                  <a:pt x="0" y="0"/>
                </a:moveTo>
                <a:lnTo>
                  <a:pt x="474400" y="0"/>
                </a:lnTo>
                <a:lnTo>
                  <a:pt x="474400" y="546858"/>
                </a:lnTo>
                <a:lnTo>
                  <a:pt x="0" y="54685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1" id="31"/>
          <p:cNvSpPr/>
          <p:nvPr/>
        </p:nvSpPr>
        <p:spPr>
          <a:xfrm flipH="false" flipV="false" rot="0">
            <a:off x="12281981" y="6684326"/>
            <a:ext cx="474399" cy="546858"/>
          </a:xfrm>
          <a:custGeom>
            <a:avLst/>
            <a:gdLst/>
            <a:ahLst/>
            <a:cxnLst/>
            <a:rect r="r" b="b" t="t" l="l"/>
            <a:pathLst>
              <a:path h="546858" w="474399">
                <a:moveTo>
                  <a:pt x="0" y="0"/>
                </a:moveTo>
                <a:lnTo>
                  <a:pt x="474399" y="0"/>
                </a:lnTo>
                <a:lnTo>
                  <a:pt x="474399" y="546858"/>
                </a:lnTo>
                <a:lnTo>
                  <a:pt x="0" y="546858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4000500" y="0"/>
            <a:ext cx="10287000" cy="10287000"/>
          </a:xfrm>
          <a:custGeom>
            <a:avLst/>
            <a:gdLst/>
            <a:ahLst/>
            <a:cxnLst/>
            <a:rect r="r" b="b" t="t" l="l"/>
            <a:pathLst>
              <a:path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8888" t="-18626" r="-38888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000500" y="0"/>
            <a:ext cx="10288845" cy="1358010"/>
          </a:xfrm>
          <a:custGeom>
            <a:avLst/>
            <a:gdLst/>
            <a:ahLst/>
            <a:cxnLst/>
            <a:rect r="r" b="b" t="t" l="l"/>
            <a:pathLst>
              <a:path h="1358010" w="10288845">
                <a:moveTo>
                  <a:pt x="0" y="0"/>
                </a:moveTo>
                <a:lnTo>
                  <a:pt x="10288845" y="0"/>
                </a:lnTo>
                <a:lnTo>
                  <a:pt x="10288845" y="1358010"/>
                </a:lnTo>
                <a:lnTo>
                  <a:pt x="0" y="13580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7921" t="-155051" r="-3432" b="-156235"/>
            </a:stretch>
          </a:blipFill>
        </p:spPr>
      </p:sp>
      <p:grpSp>
        <p:nvGrpSpPr>
          <p:cNvPr name="Group 4" id="4"/>
          <p:cNvGrpSpPr/>
          <p:nvPr/>
        </p:nvGrpSpPr>
        <p:grpSpPr>
          <a:xfrm rot="-5400000">
            <a:off x="8328899" y="-3012547"/>
            <a:ext cx="1735931" cy="10392729"/>
            <a:chOff x="0" y="0"/>
            <a:chExt cx="812800" cy="486609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4866097"/>
            </a:xfrm>
            <a:custGeom>
              <a:avLst/>
              <a:gdLst/>
              <a:ahLst/>
              <a:cxnLst/>
              <a:rect r="r" b="b" t="t" l="l"/>
              <a:pathLst>
                <a:path h="4866097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4866097"/>
                  </a:lnTo>
                  <a:lnTo>
                    <a:pt x="0" y="4866097"/>
                  </a:lnTo>
                  <a:close/>
                </a:path>
              </a:pathLst>
            </a:custGeom>
            <a:gradFill rotWithShape="true">
              <a:gsLst>
                <a:gs pos="0">
                  <a:srgbClr val="FCF3E7">
                    <a:alpha val="0"/>
                  </a:srgbClr>
                </a:gs>
                <a:gs pos="100000">
                  <a:srgbClr val="FCF3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19050"/>
              <a:ext cx="812800" cy="4885147"/>
            </a:xfrm>
            <a:prstGeom prst="rect">
              <a:avLst/>
            </a:prstGeom>
          </p:spPr>
          <p:txBody>
            <a:bodyPr anchor="ctr" rtlCol="false" tIns="16933" lIns="16933" bIns="16933" rIns="16933"/>
            <a:lstStyle/>
            <a:p>
              <a:pPr algn="ctr">
                <a:lnSpc>
                  <a:spcPts val="1575"/>
                </a:lnSpc>
              </a:pP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0">
            <a:off x="2448025" y="4679857"/>
            <a:ext cx="4797047" cy="4629150"/>
          </a:xfrm>
          <a:custGeom>
            <a:avLst/>
            <a:gdLst/>
            <a:ahLst/>
            <a:cxnLst/>
            <a:rect r="r" b="b" t="t" l="l"/>
            <a:pathLst>
              <a:path h="4629150" w="4797047">
                <a:moveTo>
                  <a:pt x="0" y="0"/>
                </a:moveTo>
                <a:lnTo>
                  <a:pt x="4797046" y="0"/>
                </a:lnTo>
                <a:lnTo>
                  <a:pt x="4797046" y="4629150"/>
                </a:lnTo>
                <a:lnTo>
                  <a:pt x="0" y="46291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8" id="8"/>
          <p:cNvGrpSpPr/>
          <p:nvPr/>
        </p:nvGrpSpPr>
        <p:grpSpPr>
          <a:xfrm rot="0">
            <a:off x="6940226" y="3422472"/>
            <a:ext cx="4513276" cy="4513276"/>
            <a:chOff x="0" y="0"/>
            <a:chExt cx="6017701" cy="6017701"/>
          </a:xfrm>
        </p:grpSpPr>
        <p:grpSp>
          <p:nvGrpSpPr>
            <p:cNvPr name="Group 9" id="9"/>
            <p:cNvGrpSpPr/>
            <p:nvPr/>
          </p:nvGrpSpPr>
          <p:grpSpPr>
            <a:xfrm rot="0">
              <a:off x="0" y="0"/>
              <a:ext cx="6017701" cy="6017701"/>
              <a:chOff x="0" y="0"/>
              <a:chExt cx="812800" cy="8128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ln w="16073" cap="sq">
                <a:solidFill>
                  <a:srgbClr val="FFFFFF"/>
                </a:solidFill>
                <a:prstDash val="solid"/>
                <a:miter/>
              </a:ln>
            </p:spPr>
          </p:sp>
          <p:sp>
            <p:nvSpPr>
              <p:cNvPr name="TextBox 11" id="11"/>
              <p:cNvSpPr txBox="true"/>
              <p:nvPr/>
            </p:nvSpPr>
            <p:spPr>
              <a:xfrm>
                <a:off x="76200" y="95250"/>
                <a:ext cx="660400" cy="6413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265"/>
                  </a:lnSpc>
                </a:pPr>
              </a:p>
            </p:txBody>
          </p:sp>
        </p:grpSp>
        <p:grpSp>
          <p:nvGrpSpPr>
            <p:cNvPr name="Group 12" id="12"/>
            <p:cNvGrpSpPr/>
            <p:nvPr/>
          </p:nvGrpSpPr>
          <p:grpSpPr>
            <a:xfrm rot="0">
              <a:off x="81196" y="81196"/>
              <a:ext cx="5855310" cy="5855310"/>
              <a:chOff x="0" y="0"/>
              <a:chExt cx="812800" cy="812800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812800" cy="812800"/>
              </a:xfrm>
              <a:custGeom>
                <a:avLst/>
                <a:gdLst/>
                <a:ahLst/>
                <a:cxnLst/>
                <a:rect r="r" b="b" t="t" l="l"/>
                <a:pathLst>
                  <a:path h="812800" w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6"/>
                <a:stretch>
                  <a:fillRect l="-9631" t="-12039" r="-144878" b="-7580"/>
                </a:stretch>
              </a:blipFill>
              <a:ln cap="sq">
                <a:noFill/>
                <a:prstDash val="solid"/>
                <a:miter/>
              </a:ln>
            </p:spPr>
          </p:sp>
        </p:grpSp>
        <p:sp>
          <p:nvSpPr>
            <p:cNvPr name="Freeform 14" id="14"/>
            <p:cNvSpPr/>
            <p:nvPr/>
          </p:nvSpPr>
          <p:spPr>
            <a:xfrm flipH="false" flipV="false" rot="0">
              <a:off x="888336" y="1203261"/>
              <a:ext cx="4241029" cy="3329208"/>
            </a:xfrm>
            <a:custGeom>
              <a:avLst/>
              <a:gdLst/>
              <a:ahLst/>
              <a:cxnLst/>
              <a:rect r="r" b="b" t="t" l="l"/>
              <a:pathLst>
                <a:path h="3329208" w="4241029">
                  <a:moveTo>
                    <a:pt x="0" y="0"/>
                  </a:moveTo>
                  <a:lnTo>
                    <a:pt x="4241029" y="0"/>
                  </a:lnTo>
                  <a:lnTo>
                    <a:pt x="4241029" y="3329208"/>
                  </a:lnTo>
                  <a:lnTo>
                    <a:pt x="0" y="332920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5" id="15"/>
          <p:cNvSpPr txBox="true"/>
          <p:nvPr/>
        </p:nvSpPr>
        <p:spPr>
          <a:xfrm rot="0">
            <a:off x="7811646" y="2202867"/>
            <a:ext cx="2552309" cy="819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52"/>
              </a:lnSpc>
            </a:pPr>
            <a:r>
              <a:rPr lang="en-US" sz="5514">
                <a:solidFill>
                  <a:srgbClr val="002B47"/>
                </a:solidFill>
                <a:latin typeface="Mitr"/>
                <a:ea typeface="Mitr"/>
                <a:cs typeface="Mitr"/>
                <a:sym typeface="Mitr"/>
              </a:rPr>
              <a:t>คำเทศนา</a:t>
            </a:r>
          </a:p>
        </p:txBody>
      </p:sp>
      <p:grpSp>
        <p:nvGrpSpPr>
          <p:cNvPr name="Group 16" id="16"/>
          <p:cNvGrpSpPr/>
          <p:nvPr/>
        </p:nvGrpSpPr>
        <p:grpSpPr>
          <a:xfrm rot="0">
            <a:off x="4795327" y="4913658"/>
            <a:ext cx="8803075" cy="1071577"/>
            <a:chOff x="0" y="0"/>
            <a:chExt cx="11737434" cy="1428769"/>
          </a:xfrm>
        </p:grpSpPr>
        <p:sp>
          <p:nvSpPr>
            <p:cNvPr name="TextBox 17" id="17"/>
            <p:cNvSpPr txBox="true"/>
            <p:nvPr/>
          </p:nvSpPr>
          <p:spPr>
            <a:xfrm rot="0">
              <a:off x="0" y="9525"/>
              <a:ext cx="3472529" cy="14192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231"/>
                </a:lnSpc>
              </a:pPr>
              <a:r>
                <a:rPr lang="en-US" sz="7035">
                  <a:solidFill>
                    <a:srgbClr val="002B47"/>
                  </a:solidFill>
                  <a:latin typeface="Mitr"/>
                  <a:ea typeface="Mitr"/>
                  <a:cs typeface="Mitr"/>
                  <a:sym typeface="Mitr"/>
                </a:rPr>
                <a:t>กำหนด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3472529" y="10002"/>
              <a:ext cx="4181284" cy="1418768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4877"/>
                </a:lnSpc>
              </a:pPr>
              <a:r>
                <a:rPr lang="en-US" sz="4168">
                  <a:solidFill>
                    <a:srgbClr val="FFFFFF"/>
                  </a:solidFill>
                  <a:latin typeface="Mitr"/>
                  <a:ea typeface="Mitr"/>
                  <a:cs typeface="Mitr"/>
                  <a:sym typeface="Mitr"/>
                </a:rPr>
                <a:t>จุดโฟกัส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7653813" y="9525"/>
              <a:ext cx="4083620" cy="141924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231"/>
                </a:lnSpc>
              </a:pPr>
              <a:r>
                <a:rPr lang="en-US" sz="7035">
                  <a:solidFill>
                    <a:srgbClr val="002B47"/>
                  </a:solidFill>
                  <a:latin typeface="Mitr"/>
                  <a:ea typeface="Mitr"/>
                  <a:cs typeface="Mitr"/>
                  <a:sym typeface="Mitr"/>
                </a:rPr>
                <a:t>ของท่าน</a:t>
              </a: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10754178" y="-227198"/>
            <a:ext cx="4797047" cy="4629150"/>
          </a:xfrm>
          <a:custGeom>
            <a:avLst/>
            <a:gdLst/>
            <a:ahLst/>
            <a:cxnLst/>
            <a:rect r="r" b="b" t="t" l="l"/>
            <a:pathLst>
              <a:path h="4629150" w="4797047">
                <a:moveTo>
                  <a:pt x="0" y="0"/>
                </a:moveTo>
                <a:lnTo>
                  <a:pt x="4797047" y="0"/>
                </a:lnTo>
                <a:lnTo>
                  <a:pt x="4797047" y="4629150"/>
                </a:lnTo>
                <a:lnTo>
                  <a:pt x="0" y="46291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7607670" y="8080324"/>
            <a:ext cx="3178388" cy="4737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92"/>
              </a:lnSpc>
              <a:spcBef>
                <a:spcPct val="0"/>
              </a:spcBef>
            </a:pPr>
            <a:r>
              <a:rPr lang="en-US" b="true" sz="3241">
                <a:solidFill>
                  <a:srgbClr val="FFFFFF"/>
                </a:solidFill>
                <a:latin typeface="Athiti Bold"/>
                <a:ea typeface="Athiti Bold"/>
                <a:cs typeface="Athiti Bold"/>
                <a:sym typeface="Athiti Bold"/>
              </a:rPr>
              <a:t>FIX YOUR FOCUS</a:t>
            </a:r>
          </a:p>
        </p:txBody>
      </p:sp>
      <p:grpSp>
        <p:nvGrpSpPr>
          <p:cNvPr name="Group 22" id="22"/>
          <p:cNvGrpSpPr/>
          <p:nvPr/>
        </p:nvGrpSpPr>
        <p:grpSpPr>
          <a:xfrm rot="0">
            <a:off x="4627704" y="1315852"/>
            <a:ext cx="8803075" cy="106723"/>
            <a:chOff x="0" y="0"/>
            <a:chExt cx="11737434" cy="142297"/>
          </a:xfrm>
        </p:grpSpPr>
        <p:sp>
          <p:nvSpPr>
            <p:cNvPr name="Freeform 23" id="23"/>
            <p:cNvSpPr/>
            <p:nvPr/>
          </p:nvSpPr>
          <p:spPr>
            <a:xfrm flipH="false" flipV="false" rot="-10800000">
              <a:off x="702335" y="1238"/>
              <a:ext cx="135573" cy="135403"/>
            </a:xfrm>
            <a:custGeom>
              <a:avLst/>
              <a:gdLst/>
              <a:ahLst/>
              <a:cxnLst/>
              <a:rect r="r" b="b" t="t" l="l"/>
              <a:pathLst>
                <a:path h="135403" w="135573">
                  <a:moveTo>
                    <a:pt x="0" y="0"/>
                  </a:moveTo>
                  <a:lnTo>
                    <a:pt x="135572" y="0"/>
                  </a:lnTo>
                  <a:lnTo>
                    <a:pt x="135572" y="135403"/>
                  </a:lnTo>
                  <a:lnTo>
                    <a:pt x="0" y="1354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4" id="24"/>
            <p:cNvSpPr/>
            <p:nvPr/>
          </p:nvSpPr>
          <p:spPr>
            <a:xfrm flipH="false" flipV="false" rot="-10800000">
              <a:off x="348576" y="0"/>
              <a:ext cx="131423" cy="131259"/>
            </a:xfrm>
            <a:custGeom>
              <a:avLst/>
              <a:gdLst/>
              <a:ahLst/>
              <a:cxnLst/>
              <a:rect r="r" b="b" t="t" l="l"/>
              <a:pathLst>
                <a:path h="131259" w="131423">
                  <a:moveTo>
                    <a:pt x="0" y="0"/>
                  </a:moveTo>
                  <a:lnTo>
                    <a:pt x="131423" y="0"/>
                  </a:lnTo>
                  <a:lnTo>
                    <a:pt x="131423" y="131259"/>
                  </a:lnTo>
                  <a:lnTo>
                    <a:pt x="0" y="1312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5" id="25"/>
            <p:cNvSpPr/>
            <p:nvPr/>
          </p:nvSpPr>
          <p:spPr>
            <a:xfrm flipH="false" flipV="false" rot="-10800000">
              <a:off x="0" y="16057"/>
              <a:ext cx="126240" cy="126240"/>
            </a:xfrm>
            <a:custGeom>
              <a:avLst/>
              <a:gdLst/>
              <a:ahLst/>
              <a:cxnLst/>
              <a:rect r="r" b="b" t="t" l="l"/>
              <a:pathLst>
                <a:path h="126240" w="126240">
                  <a:moveTo>
                    <a:pt x="0" y="0"/>
                  </a:moveTo>
                  <a:lnTo>
                    <a:pt x="126240" y="0"/>
                  </a:lnTo>
                  <a:lnTo>
                    <a:pt x="126240" y="126240"/>
                  </a:lnTo>
                  <a:lnTo>
                    <a:pt x="0" y="1262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6" id="26"/>
            <p:cNvSpPr/>
            <p:nvPr/>
          </p:nvSpPr>
          <p:spPr>
            <a:xfrm flipH="false" flipV="false" rot="-10800000">
              <a:off x="10891718" y="2691"/>
              <a:ext cx="127215" cy="127215"/>
            </a:xfrm>
            <a:custGeom>
              <a:avLst/>
              <a:gdLst/>
              <a:ahLst/>
              <a:cxnLst/>
              <a:rect r="r" b="b" t="t" l="l"/>
              <a:pathLst>
                <a:path h="127215" w="127215">
                  <a:moveTo>
                    <a:pt x="0" y="0"/>
                  </a:moveTo>
                  <a:lnTo>
                    <a:pt x="127214" y="0"/>
                  </a:lnTo>
                  <a:lnTo>
                    <a:pt x="127214" y="127215"/>
                  </a:lnTo>
                  <a:lnTo>
                    <a:pt x="0" y="1272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>
                <a:extLst>
                  <a:ext uri="{96DAC541-7B7A-43D3-8B79-37D633B846F1}">
                    <asvg:svgBlip xmlns:asvg="http://schemas.microsoft.com/office/drawing/2016/SVG/main" r:embed="rId16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7" id="27"/>
            <p:cNvSpPr/>
            <p:nvPr/>
          </p:nvSpPr>
          <p:spPr>
            <a:xfrm flipH="false" flipV="false" rot="-10800000">
              <a:off x="11241268" y="2691"/>
              <a:ext cx="136915" cy="136915"/>
            </a:xfrm>
            <a:custGeom>
              <a:avLst/>
              <a:gdLst/>
              <a:ahLst/>
              <a:cxnLst/>
              <a:rect r="r" b="b" t="t" l="l"/>
              <a:pathLst>
                <a:path h="136915" w="136915">
                  <a:moveTo>
                    <a:pt x="0" y="0"/>
                  </a:moveTo>
                  <a:lnTo>
                    <a:pt x="136915" y="0"/>
                  </a:lnTo>
                  <a:lnTo>
                    <a:pt x="136915" y="136915"/>
                  </a:lnTo>
                  <a:lnTo>
                    <a:pt x="0" y="136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7">
                <a:extLs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28" id="28"/>
            <p:cNvSpPr/>
            <p:nvPr/>
          </p:nvSpPr>
          <p:spPr>
            <a:xfrm flipH="false" flipV="false" rot="-10800000">
              <a:off x="11600519" y="2691"/>
              <a:ext cx="136915" cy="136915"/>
            </a:xfrm>
            <a:custGeom>
              <a:avLst/>
              <a:gdLst/>
              <a:ahLst/>
              <a:cxnLst/>
              <a:rect r="r" b="b" t="t" l="l"/>
              <a:pathLst>
                <a:path h="136915" w="136915">
                  <a:moveTo>
                    <a:pt x="0" y="0"/>
                  </a:moveTo>
                  <a:lnTo>
                    <a:pt x="136915" y="0"/>
                  </a:lnTo>
                  <a:lnTo>
                    <a:pt x="136915" y="136915"/>
                  </a:lnTo>
                  <a:lnTo>
                    <a:pt x="0" y="13691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9">
                <a:extLs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Freeform 29" id="29"/>
          <p:cNvSpPr/>
          <p:nvPr/>
        </p:nvSpPr>
        <p:spPr>
          <a:xfrm flipH="false" flipV="false" rot="0">
            <a:off x="6280562" y="3987918"/>
            <a:ext cx="349466" cy="402843"/>
          </a:xfrm>
          <a:custGeom>
            <a:avLst/>
            <a:gdLst/>
            <a:ahLst/>
            <a:cxnLst/>
            <a:rect r="r" b="b" t="t" l="l"/>
            <a:pathLst>
              <a:path h="402843" w="349466">
                <a:moveTo>
                  <a:pt x="0" y="0"/>
                </a:moveTo>
                <a:lnTo>
                  <a:pt x="349466" y="0"/>
                </a:lnTo>
                <a:lnTo>
                  <a:pt x="349466" y="402843"/>
                </a:lnTo>
                <a:lnTo>
                  <a:pt x="0" y="402843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0" id="30"/>
          <p:cNvSpPr/>
          <p:nvPr/>
        </p:nvSpPr>
        <p:spPr>
          <a:xfrm flipH="false" flipV="false" rot="0">
            <a:off x="11428455" y="6496941"/>
            <a:ext cx="349466" cy="402843"/>
          </a:xfrm>
          <a:custGeom>
            <a:avLst/>
            <a:gdLst/>
            <a:ahLst/>
            <a:cxnLst/>
            <a:rect r="r" b="b" t="t" l="l"/>
            <a:pathLst>
              <a:path h="402843" w="349466">
                <a:moveTo>
                  <a:pt x="0" y="0"/>
                </a:moveTo>
                <a:lnTo>
                  <a:pt x="349466" y="0"/>
                </a:lnTo>
                <a:lnTo>
                  <a:pt x="349466" y="402842"/>
                </a:lnTo>
                <a:lnTo>
                  <a:pt x="0" y="402842"/>
                </a:lnTo>
                <a:lnTo>
                  <a:pt x="0" y="0"/>
                </a:lnTo>
                <a:close/>
              </a:path>
            </a:pathLst>
          </a:custGeom>
          <a:blipFill>
            <a:blip r:embed="rId21">
              <a:extLs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2980" r="-12499" b="-29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598993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0" t="-2980" r="-12499" b="-298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581114" y="347280"/>
            <a:ext cx="5125772" cy="1362839"/>
            <a:chOff x="0" y="0"/>
            <a:chExt cx="6834363" cy="181711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352999" y="0"/>
              <a:ext cx="6128364" cy="1817119"/>
              <a:chOff x="0" y="0"/>
              <a:chExt cx="3090082" cy="916239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090082" cy="916239"/>
              </a:xfrm>
              <a:custGeom>
                <a:avLst/>
                <a:gdLst/>
                <a:ahLst/>
                <a:cxnLst/>
                <a:rect r="r" b="b" t="t" l="l"/>
                <a:pathLst>
                  <a:path h="916239" w="3090082">
                    <a:moveTo>
                      <a:pt x="1545041" y="0"/>
                    </a:moveTo>
                    <a:cubicBezTo>
                      <a:pt x="691738" y="0"/>
                      <a:pt x="0" y="205107"/>
                      <a:pt x="0" y="458119"/>
                    </a:cubicBezTo>
                    <a:cubicBezTo>
                      <a:pt x="0" y="711132"/>
                      <a:pt x="691738" y="916239"/>
                      <a:pt x="1545041" y="916239"/>
                    </a:cubicBezTo>
                    <a:cubicBezTo>
                      <a:pt x="2398343" y="916239"/>
                      <a:pt x="3090082" y="711132"/>
                      <a:pt x="3090082" y="458119"/>
                    </a:cubicBezTo>
                    <a:cubicBezTo>
                      <a:pt x="3090082" y="205107"/>
                      <a:pt x="2398343" y="0"/>
                      <a:pt x="1545041" y="0"/>
                    </a:cubicBezTo>
                    <a:close/>
                  </a:path>
                </a:pathLst>
              </a:custGeom>
              <a:ln w="19050" cap="sq">
                <a:solidFill>
                  <a:srgbClr val="0360B6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289695" y="47797"/>
                <a:ext cx="2510691" cy="78254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128364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1477122" y="444989"/>
              <a:ext cx="3880119" cy="9461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57"/>
                </a:lnSpc>
                <a:spcBef>
                  <a:spcPct val="0"/>
                </a:spcBef>
              </a:pPr>
              <a:r>
                <a:rPr lang="en-US" b="true" sz="4750">
                  <a:solidFill>
                    <a:srgbClr val="0360B6"/>
                  </a:solidFill>
                  <a:latin typeface="Prompt Bold"/>
                  <a:ea typeface="Prompt Bold"/>
                  <a:cs typeface="Prompt Bold"/>
                  <a:sym typeface="Prompt Bold"/>
                </a:rPr>
                <a:t>ฟีลิปปี 3:12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179909" y="2404927"/>
            <a:ext cx="16079391" cy="5189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89"/>
              </a:lnSpc>
              <a:spcBef>
                <a:spcPct val="0"/>
              </a:spcBef>
            </a:pPr>
            <a:r>
              <a:rPr lang="en-US" sz="6999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ไม่ใช่ว่าข้าพเจ้าได้ทั้งหมดนี้แล้ว</a:t>
            </a:r>
          </a:p>
          <a:p>
            <a:pPr algn="ctr">
              <a:lnSpc>
                <a:spcPts val="8189"/>
              </a:lnSpc>
              <a:spcBef>
                <a:spcPct val="0"/>
              </a:spcBef>
            </a:pPr>
            <a:r>
              <a:rPr lang="en-US" sz="6999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หรือได้รับการปรับปรุงให้เป็นคนดีพร้อมแล้ว </a:t>
            </a:r>
          </a:p>
          <a:p>
            <a:pPr algn="ctr">
              <a:lnSpc>
                <a:spcPts val="8189"/>
              </a:lnSpc>
              <a:spcBef>
                <a:spcPct val="0"/>
              </a:spcBef>
            </a:pPr>
            <a:r>
              <a:rPr lang="en-US" sz="6999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แต่ข้าพเจ้ารุดหน้าไปเพื่อฉวยเอาสิ่งที่</a:t>
            </a:r>
          </a:p>
          <a:p>
            <a:pPr algn="ctr">
              <a:lnSpc>
                <a:spcPts val="8189"/>
              </a:lnSpc>
              <a:spcBef>
                <a:spcPct val="0"/>
              </a:spcBef>
            </a:pPr>
            <a:r>
              <a:rPr lang="en-US" sz="6999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พระเยซูคริสต์ทรงตั้งไว้สำหรับข้าพเจ้า</a:t>
            </a:r>
          </a:p>
          <a:p>
            <a:pPr algn="ctr">
              <a:lnSpc>
                <a:spcPts val="8189"/>
              </a:lnSpc>
              <a:spcBef>
                <a:spcPct val="0"/>
              </a:spcBef>
            </a:pPr>
            <a:r>
              <a:rPr lang="en-US" sz="6999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เมื่อทรงฉวยข้าพเจ้ามาเป็นของพระองค์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606511" y="7613197"/>
            <a:ext cx="15496580" cy="2430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Not 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that I have already attained, or am already </a:t>
            </a:r>
          </a:p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perfected; but I press on, that I may lay hold of that </a:t>
            </a:r>
          </a:p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for which Christ Jesus has also laid hold of me.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319799" y="1719645"/>
            <a:ext cx="4070003" cy="68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3"/>
              </a:lnSpc>
              <a:spcBef>
                <a:spcPct val="0"/>
              </a:spcBef>
            </a:pP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PHILIPPIANS 3:12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2980" r="-12499" b="-29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598993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0" t="-2980" r="-12499" b="-298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581114" y="498501"/>
            <a:ext cx="5125772" cy="1362839"/>
            <a:chOff x="0" y="0"/>
            <a:chExt cx="6834363" cy="181711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352999" y="0"/>
              <a:ext cx="6128364" cy="1817119"/>
              <a:chOff x="0" y="0"/>
              <a:chExt cx="3090082" cy="916239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090082" cy="916239"/>
              </a:xfrm>
              <a:custGeom>
                <a:avLst/>
                <a:gdLst/>
                <a:ahLst/>
                <a:cxnLst/>
                <a:rect r="r" b="b" t="t" l="l"/>
                <a:pathLst>
                  <a:path h="916239" w="3090082">
                    <a:moveTo>
                      <a:pt x="1545041" y="0"/>
                    </a:moveTo>
                    <a:cubicBezTo>
                      <a:pt x="691738" y="0"/>
                      <a:pt x="0" y="205107"/>
                      <a:pt x="0" y="458119"/>
                    </a:cubicBezTo>
                    <a:cubicBezTo>
                      <a:pt x="0" y="711132"/>
                      <a:pt x="691738" y="916239"/>
                      <a:pt x="1545041" y="916239"/>
                    </a:cubicBezTo>
                    <a:cubicBezTo>
                      <a:pt x="2398343" y="916239"/>
                      <a:pt x="3090082" y="711132"/>
                      <a:pt x="3090082" y="458119"/>
                    </a:cubicBezTo>
                    <a:cubicBezTo>
                      <a:pt x="3090082" y="205107"/>
                      <a:pt x="2398343" y="0"/>
                      <a:pt x="1545041" y="0"/>
                    </a:cubicBezTo>
                    <a:close/>
                  </a:path>
                </a:pathLst>
              </a:custGeom>
              <a:ln w="19050" cap="sq">
                <a:solidFill>
                  <a:srgbClr val="0360B6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289695" y="47797"/>
                <a:ext cx="2510691" cy="78254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128364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TextBox 10" id="10"/>
            <p:cNvSpPr txBox="true"/>
            <p:nvPr/>
          </p:nvSpPr>
          <p:spPr>
            <a:xfrm rot="0">
              <a:off x="1477122" y="444989"/>
              <a:ext cx="3880119" cy="946191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57"/>
                </a:lnSpc>
                <a:spcBef>
                  <a:spcPct val="0"/>
                </a:spcBef>
              </a:pPr>
              <a:r>
                <a:rPr lang="en-US" b="true" sz="4750">
                  <a:solidFill>
                    <a:srgbClr val="0360B6"/>
                  </a:solidFill>
                  <a:latin typeface="Prompt Bold"/>
                  <a:ea typeface="Prompt Bold"/>
                  <a:cs typeface="Prompt Bold"/>
                  <a:sym typeface="Prompt Bold"/>
                </a:rPr>
                <a:t>ฟีลิปปี 3:13</a:t>
              </a:r>
            </a:p>
          </p:txBody>
        </p:sp>
      </p:grpSp>
      <p:sp>
        <p:nvSpPr>
          <p:cNvPr name="TextBox 11" id="11"/>
          <p:cNvSpPr txBox="true"/>
          <p:nvPr/>
        </p:nvSpPr>
        <p:spPr>
          <a:xfrm rot="0">
            <a:off x="1270516" y="2891077"/>
            <a:ext cx="15746968" cy="4150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89"/>
              </a:lnSpc>
              <a:spcBef>
                <a:spcPct val="0"/>
              </a:spcBef>
            </a:pPr>
            <a:r>
              <a:rPr lang="en-US" sz="6999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พี</a:t>
            </a:r>
            <a:r>
              <a:rPr lang="en-US" sz="6999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่น้องทั้งหลาย ข้าพเจ้าไม่ถือว่าตนเอง</a:t>
            </a:r>
          </a:p>
          <a:p>
            <a:pPr algn="ctr">
              <a:lnSpc>
                <a:spcPts val="8189"/>
              </a:lnSpc>
              <a:spcBef>
                <a:spcPct val="0"/>
              </a:spcBef>
            </a:pPr>
            <a:r>
              <a:rPr lang="en-US" sz="6999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ฉวยสิ่งนี้มาได้แล้ว แต่ข้าพเจ้าทำอย่างหนึ่ง </a:t>
            </a:r>
          </a:p>
          <a:p>
            <a:pPr algn="ctr">
              <a:lnSpc>
                <a:spcPts val="8189"/>
              </a:lnSpc>
              <a:spcBef>
                <a:spcPct val="0"/>
              </a:spcBef>
            </a:pPr>
            <a:r>
              <a:rPr lang="en-US" sz="6999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คือลืมสิ่งที่ผ่านมาและโน้มตัวไปหา</a:t>
            </a:r>
          </a:p>
          <a:p>
            <a:pPr algn="ctr">
              <a:lnSpc>
                <a:spcPts val="8189"/>
              </a:lnSpc>
              <a:spcBef>
                <a:spcPct val="0"/>
              </a:spcBef>
            </a:pPr>
            <a:r>
              <a:rPr lang="en-US" sz="6999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สิ่งที่อยู่ข้างหน้า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37542" y="7357719"/>
            <a:ext cx="17612916" cy="2430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B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rethren, I do not count myself to have apprehended; </a:t>
            </a:r>
          </a:p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but one thing I do, forgetting those things which are behind </a:t>
            </a:r>
          </a:p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and reaching forward to those things which are ahead,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119151" y="2023607"/>
            <a:ext cx="4049699" cy="68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3"/>
              </a:lnSpc>
              <a:spcBef>
                <a:spcPct val="0"/>
              </a:spcBef>
            </a:pP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PHILIPPIANS 3:13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2980" r="-12499" b="-29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598993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0" t="-2980" r="-12499" b="-298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581114" y="347280"/>
            <a:ext cx="5125772" cy="1362839"/>
            <a:chOff x="0" y="0"/>
            <a:chExt cx="6834363" cy="181711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352999" y="0"/>
              <a:ext cx="6128364" cy="1817119"/>
              <a:chOff x="0" y="0"/>
              <a:chExt cx="3090082" cy="916239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090082" cy="916239"/>
              </a:xfrm>
              <a:custGeom>
                <a:avLst/>
                <a:gdLst/>
                <a:ahLst/>
                <a:cxnLst/>
                <a:rect r="r" b="b" t="t" l="l"/>
                <a:pathLst>
                  <a:path h="916239" w="3090082">
                    <a:moveTo>
                      <a:pt x="1545041" y="0"/>
                    </a:moveTo>
                    <a:cubicBezTo>
                      <a:pt x="691738" y="0"/>
                      <a:pt x="0" y="205107"/>
                      <a:pt x="0" y="458119"/>
                    </a:cubicBezTo>
                    <a:cubicBezTo>
                      <a:pt x="0" y="711132"/>
                      <a:pt x="691738" y="916239"/>
                      <a:pt x="1545041" y="916239"/>
                    </a:cubicBezTo>
                    <a:cubicBezTo>
                      <a:pt x="2398343" y="916239"/>
                      <a:pt x="3090082" y="711132"/>
                      <a:pt x="3090082" y="458119"/>
                    </a:cubicBezTo>
                    <a:cubicBezTo>
                      <a:pt x="3090082" y="205107"/>
                      <a:pt x="2398343" y="0"/>
                      <a:pt x="1545041" y="0"/>
                    </a:cubicBezTo>
                    <a:close/>
                  </a:path>
                </a:pathLst>
              </a:custGeom>
              <a:ln w="19050" cap="sq">
                <a:solidFill>
                  <a:srgbClr val="0360B6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289695" y="47797"/>
                <a:ext cx="2510691" cy="78254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128364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707311" y="685784"/>
            <a:ext cx="3029707" cy="70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57"/>
              </a:lnSpc>
              <a:spcBef>
                <a:spcPct val="0"/>
              </a:spcBef>
            </a:pP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ฟีลิปปี 3:14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301424" y="2824293"/>
            <a:ext cx="11841481" cy="446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75"/>
              </a:lnSpc>
              <a:spcBef>
                <a:spcPct val="0"/>
              </a:spcBef>
            </a:pPr>
            <a:r>
              <a:rPr lang="en-US" sz="75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ข้าพเจ้ารุดหน้าไปสู่หลักชัย</a:t>
            </a:r>
          </a:p>
          <a:p>
            <a:pPr algn="ctr">
              <a:lnSpc>
                <a:spcPts val="8775"/>
              </a:lnSpc>
              <a:spcBef>
                <a:spcPct val="0"/>
              </a:spcBef>
            </a:pPr>
            <a:r>
              <a:rPr lang="en-US" sz="75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เพื่อคว้ารางวัลซึ่งพระเจ้า</a:t>
            </a:r>
          </a:p>
          <a:p>
            <a:pPr algn="ctr">
              <a:lnSpc>
                <a:spcPts val="8775"/>
              </a:lnSpc>
              <a:spcBef>
                <a:spcPct val="0"/>
              </a:spcBef>
            </a:pPr>
            <a:r>
              <a:rPr lang="en-US" sz="75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ได้ทรงเรียกข้าพเจ้าจากสวรรค์</a:t>
            </a:r>
          </a:p>
          <a:p>
            <a:pPr algn="ctr">
              <a:lnSpc>
                <a:spcPts val="8775"/>
              </a:lnSpc>
              <a:spcBef>
                <a:spcPct val="0"/>
              </a:spcBef>
            </a:pPr>
            <a:r>
              <a:rPr lang="en-US" sz="75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ผ่านทางพระเยซูคริสต์ให้ไปรับ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220700" y="7631381"/>
            <a:ext cx="12002929" cy="1720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 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I press toward the goal for the prize </a:t>
            </a:r>
          </a:p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of the upward call of God in Christ Jesus.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184837" y="1919066"/>
            <a:ext cx="4074655" cy="68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3"/>
              </a:lnSpc>
              <a:spcBef>
                <a:spcPct val="0"/>
              </a:spcBef>
            </a:pP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PHILIPPIANS 3:14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2980" r="-12499" b="-29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598993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0" t="-2980" r="-12499" b="-298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646062" y="347280"/>
            <a:ext cx="5125772" cy="1362839"/>
            <a:chOff x="0" y="0"/>
            <a:chExt cx="6834363" cy="181711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352999" y="0"/>
              <a:ext cx="6128364" cy="1817119"/>
              <a:chOff x="0" y="0"/>
              <a:chExt cx="3090082" cy="916239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090082" cy="916239"/>
              </a:xfrm>
              <a:custGeom>
                <a:avLst/>
                <a:gdLst/>
                <a:ahLst/>
                <a:cxnLst/>
                <a:rect r="r" b="b" t="t" l="l"/>
                <a:pathLst>
                  <a:path h="916239" w="3090082">
                    <a:moveTo>
                      <a:pt x="1545041" y="0"/>
                    </a:moveTo>
                    <a:cubicBezTo>
                      <a:pt x="691738" y="0"/>
                      <a:pt x="0" y="205107"/>
                      <a:pt x="0" y="458119"/>
                    </a:cubicBezTo>
                    <a:cubicBezTo>
                      <a:pt x="0" y="711132"/>
                      <a:pt x="691738" y="916239"/>
                      <a:pt x="1545041" y="916239"/>
                    </a:cubicBezTo>
                    <a:cubicBezTo>
                      <a:pt x="2398343" y="916239"/>
                      <a:pt x="3090082" y="711132"/>
                      <a:pt x="3090082" y="458119"/>
                    </a:cubicBezTo>
                    <a:cubicBezTo>
                      <a:pt x="3090082" y="205107"/>
                      <a:pt x="2398343" y="0"/>
                      <a:pt x="1545041" y="0"/>
                    </a:cubicBezTo>
                    <a:close/>
                  </a:path>
                </a:pathLst>
              </a:custGeom>
              <a:ln w="19050" cap="sq">
                <a:solidFill>
                  <a:srgbClr val="0360B6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289695" y="47797"/>
                <a:ext cx="2510691" cy="78254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128364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694095" y="685784"/>
            <a:ext cx="3029707" cy="70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57"/>
              </a:lnSpc>
              <a:spcBef>
                <a:spcPct val="0"/>
              </a:spcBef>
            </a:pP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ฟีลิปปี 3:15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53606" y="2873872"/>
            <a:ext cx="16910685" cy="446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75"/>
              </a:lnSpc>
              <a:spcBef>
                <a:spcPct val="0"/>
              </a:spcBef>
            </a:pPr>
            <a:r>
              <a:rPr lang="en-US" sz="75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พวกเราทุกคนที่เป็นผู้ใหญ่แล้ว</a:t>
            </a:r>
          </a:p>
          <a:p>
            <a:pPr algn="ctr">
              <a:lnSpc>
                <a:spcPts val="8775"/>
              </a:lnSpc>
              <a:spcBef>
                <a:spcPct val="0"/>
              </a:spcBef>
            </a:pPr>
            <a:r>
              <a:rPr lang="en-US" sz="75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ควรมีทัศนะเช่นนี้ และถ้าท่านคิดเห็นแตกต่าง</a:t>
            </a:r>
          </a:p>
          <a:p>
            <a:pPr algn="ctr">
              <a:lnSpc>
                <a:spcPts val="8775"/>
              </a:lnSpc>
              <a:spcBef>
                <a:spcPct val="0"/>
              </a:spcBef>
            </a:pPr>
            <a:r>
              <a:rPr lang="en-US" sz="75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ไปในบางประเด็น พระเจ้าจะทรงให้ท่าน</a:t>
            </a:r>
          </a:p>
          <a:p>
            <a:pPr algn="ctr">
              <a:lnSpc>
                <a:spcPts val="8775"/>
              </a:lnSpc>
              <a:spcBef>
                <a:spcPct val="0"/>
              </a:spcBef>
            </a:pPr>
            <a:r>
              <a:rPr lang="en-US" sz="75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เข้าใจเรื่องนั้นอย่างแจ่มแจ้งด้วย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59631" y="7529692"/>
            <a:ext cx="16698635" cy="2430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The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refore let us, as many as are mature, have this mind; </a:t>
            </a:r>
          </a:p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and if in anything you think otherwise, </a:t>
            </a:r>
          </a:p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God will reveal even this to you.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183795" y="1872387"/>
            <a:ext cx="4050307" cy="68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3"/>
              </a:lnSpc>
              <a:spcBef>
                <a:spcPct val="0"/>
              </a:spcBef>
            </a:pP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PHILIPPIANS 3:15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2980" r="-12499" b="-29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598993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0" t="-2980" r="-12499" b="-298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581114" y="347280"/>
            <a:ext cx="5125772" cy="1362839"/>
            <a:chOff x="0" y="0"/>
            <a:chExt cx="6834363" cy="181711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352999" y="0"/>
              <a:ext cx="6128364" cy="1817119"/>
              <a:chOff x="0" y="0"/>
              <a:chExt cx="3090082" cy="916239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090082" cy="916239"/>
              </a:xfrm>
              <a:custGeom>
                <a:avLst/>
                <a:gdLst/>
                <a:ahLst/>
                <a:cxnLst/>
                <a:rect r="r" b="b" t="t" l="l"/>
                <a:pathLst>
                  <a:path h="916239" w="3090082">
                    <a:moveTo>
                      <a:pt x="1545041" y="0"/>
                    </a:moveTo>
                    <a:cubicBezTo>
                      <a:pt x="691738" y="0"/>
                      <a:pt x="0" y="205107"/>
                      <a:pt x="0" y="458119"/>
                    </a:cubicBezTo>
                    <a:cubicBezTo>
                      <a:pt x="0" y="711132"/>
                      <a:pt x="691738" y="916239"/>
                      <a:pt x="1545041" y="916239"/>
                    </a:cubicBezTo>
                    <a:cubicBezTo>
                      <a:pt x="2398343" y="916239"/>
                      <a:pt x="3090082" y="711132"/>
                      <a:pt x="3090082" y="458119"/>
                    </a:cubicBezTo>
                    <a:cubicBezTo>
                      <a:pt x="3090082" y="205107"/>
                      <a:pt x="2398343" y="0"/>
                      <a:pt x="1545041" y="0"/>
                    </a:cubicBezTo>
                    <a:close/>
                  </a:path>
                </a:pathLst>
              </a:custGeom>
              <a:ln w="19050" cap="sq">
                <a:solidFill>
                  <a:srgbClr val="0360B6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289695" y="47797"/>
                <a:ext cx="2510691" cy="78254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128364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629147" y="685784"/>
            <a:ext cx="3029707" cy="70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57"/>
              </a:lnSpc>
              <a:spcBef>
                <a:spcPct val="0"/>
              </a:spcBef>
            </a:pP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ฟีลิปปี 3:16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308211" y="3410116"/>
            <a:ext cx="11671578" cy="2364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ขอแต่</a:t>
            </a: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เพียงให้เราดำเนินชีวิต</a:t>
            </a:r>
          </a:p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ให้สมกับสิ่งที่เราได้รับมาแล้ว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83870" y="6269521"/>
            <a:ext cx="17320260" cy="1621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Nev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ertheless, to the degree that we have already attained, </a:t>
            </a:r>
          </a:p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let us walk by the same rule, let us be of the same mind.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120020" y="1872387"/>
            <a:ext cx="4047959" cy="68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3"/>
              </a:lnSpc>
              <a:spcBef>
                <a:spcPct val="0"/>
              </a:spcBef>
            </a:pP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PHILIPPIANS 3:16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425159" cy="4315714"/>
          </a:xfrm>
          <a:custGeom>
            <a:avLst/>
            <a:gdLst/>
            <a:ahLst/>
            <a:cxnLst/>
            <a:rect r="r" b="b" t="t" l="l"/>
            <a:pathLst>
              <a:path h="4315714" w="18425159">
                <a:moveTo>
                  <a:pt x="0" y="0"/>
                </a:moveTo>
                <a:lnTo>
                  <a:pt x="18425159" y="0"/>
                </a:lnTo>
                <a:lnTo>
                  <a:pt x="18425159" y="4315714"/>
                </a:lnTo>
                <a:lnTo>
                  <a:pt x="0" y="4315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5668" r="0" b="-38952"/>
            </a:stretch>
          </a:blipFill>
        </p:spPr>
      </p:sp>
      <p:grpSp>
        <p:nvGrpSpPr>
          <p:cNvPr name="Group 3" id="3"/>
          <p:cNvGrpSpPr/>
          <p:nvPr/>
        </p:nvGrpSpPr>
        <p:grpSpPr>
          <a:xfrm rot="5400000">
            <a:off x="7669529" y="-6436742"/>
            <a:ext cx="3086100" cy="18475962"/>
            <a:chOff x="0" y="0"/>
            <a:chExt cx="812800" cy="4866097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4866097"/>
            </a:xfrm>
            <a:custGeom>
              <a:avLst/>
              <a:gdLst/>
              <a:ahLst/>
              <a:cxnLst/>
              <a:rect r="r" b="b" t="t" l="l"/>
              <a:pathLst>
                <a:path h="4866097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4866097"/>
                  </a:lnTo>
                  <a:lnTo>
                    <a:pt x="0" y="4866097"/>
                  </a:lnTo>
                  <a:close/>
                </a:path>
              </a:pathLst>
            </a:custGeom>
            <a:gradFill rotWithShape="true">
              <a:gsLst>
                <a:gs pos="0">
                  <a:srgbClr val="FCF3E7">
                    <a:alpha val="0"/>
                  </a:srgbClr>
                </a:gs>
                <a:gs pos="100000">
                  <a:srgbClr val="FCF3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812800" cy="49041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5400000">
            <a:off x="7595489" y="-6221775"/>
            <a:ext cx="2865003" cy="18520019"/>
            <a:chOff x="0" y="0"/>
            <a:chExt cx="754569" cy="487770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54569" cy="4877701"/>
            </a:xfrm>
            <a:custGeom>
              <a:avLst/>
              <a:gdLst/>
              <a:ahLst/>
              <a:cxnLst/>
              <a:rect r="r" b="b" t="t" l="l"/>
              <a:pathLst>
                <a:path h="4877701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4877701"/>
                  </a:lnTo>
                  <a:lnTo>
                    <a:pt x="0" y="4877701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754569" cy="49158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8502589" y="1550755"/>
            <a:ext cx="1941788" cy="2919982"/>
          </a:xfrm>
          <a:custGeom>
            <a:avLst/>
            <a:gdLst/>
            <a:ahLst/>
            <a:cxnLst/>
            <a:rect r="r" b="b" t="t" l="l"/>
            <a:pathLst>
              <a:path h="2919982" w="1941788">
                <a:moveTo>
                  <a:pt x="0" y="0"/>
                </a:moveTo>
                <a:lnTo>
                  <a:pt x="1941787" y="0"/>
                </a:lnTo>
                <a:lnTo>
                  <a:pt x="1941787" y="2919981"/>
                </a:lnTo>
                <a:lnTo>
                  <a:pt x="0" y="291998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99842" y="4923315"/>
            <a:ext cx="16347281" cy="12706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44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โฟกัสหรือมุ่งเน้นที่การพัฒนาตนเอง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47899" y="6207239"/>
            <a:ext cx="15051167" cy="899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19"/>
              </a:lnSpc>
              <a:spcBef>
                <a:spcPct val="0"/>
              </a:spcBef>
            </a:pPr>
            <a:r>
              <a:rPr lang="en-US" b="true" sz="6000">
                <a:solidFill>
                  <a:srgbClr val="FFFFFF"/>
                </a:solidFill>
                <a:latin typeface="Athiti Bold"/>
                <a:ea typeface="Athiti Bold"/>
                <a:cs typeface="Athiti Bold"/>
                <a:sym typeface="Athiti Bold"/>
              </a:rPr>
              <a:t>FOCUS</a:t>
            </a:r>
            <a:r>
              <a:rPr lang="en-US" b="true" sz="6000">
                <a:solidFill>
                  <a:srgbClr val="FFFFFF"/>
                </a:solidFill>
                <a:latin typeface="Athiti Bold"/>
                <a:ea typeface="Athiti Bold"/>
                <a:cs typeface="Athiti Bold"/>
                <a:sym typeface="Athiti Bold"/>
              </a:rPr>
              <a:t> ON YOUR PERSONAL DEVELOPMENT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7217297" y="7548007"/>
            <a:ext cx="4512371" cy="1710293"/>
            <a:chOff x="0" y="0"/>
            <a:chExt cx="6016495" cy="2280390"/>
          </a:xfrm>
        </p:grpSpPr>
        <p:grpSp>
          <p:nvGrpSpPr>
            <p:cNvPr name="Group 13" id="13"/>
            <p:cNvGrpSpPr/>
            <p:nvPr/>
          </p:nvGrpSpPr>
          <p:grpSpPr>
            <a:xfrm rot="0">
              <a:off x="0" y="0"/>
              <a:ext cx="6016495" cy="2280390"/>
              <a:chOff x="0" y="0"/>
              <a:chExt cx="1390333" cy="526968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1390333" cy="526968"/>
              </a:xfrm>
              <a:custGeom>
                <a:avLst/>
                <a:gdLst/>
                <a:ahLst/>
                <a:cxnLst/>
                <a:rect r="r" b="b" t="t" l="l"/>
                <a:pathLst>
                  <a:path h="526968" w="1390333">
                    <a:moveTo>
                      <a:pt x="58663" y="0"/>
                    </a:moveTo>
                    <a:lnTo>
                      <a:pt x="1331670" y="0"/>
                    </a:lnTo>
                    <a:cubicBezTo>
                      <a:pt x="1364069" y="0"/>
                      <a:pt x="1390333" y="26264"/>
                      <a:pt x="1390333" y="58663"/>
                    </a:cubicBezTo>
                    <a:lnTo>
                      <a:pt x="1390333" y="468305"/>
                    </a:lnTo>
                    <a:cubicBezTo>
                      <a:pt x="1390333" y="500704"/>
                      <a:pt x="1364069" y="526968"/>
                      <a:pt x="1331670" y="526968"/>
                    </a:cubicBezTo>
                    <a:lnTo>
                      <a:pt x="58663" y="526968"/>
                    </a:lnTo>
                    <a:cubicBezTo>
                      <a:pt x="26264" y="526968"/>
                      <a:pt x="0" y="500704"/>
                      <a:pt x="0" y="468305"/>
                    </a:cubicBezTo>
                    <a:lnTo>
                      <a:pt x="0" y="58663"/>
                    </a:lnTo>
                    <a:cubicBezTo>
                      <a:pt x="0" y="26264"/>
                      <a:pt x="26264" y="0"/>
                      <a:pt x="58663" y="0"/>
                    </a:cubicBezTo>
                    <a:close/>
                  </a:path>
                </a:pathLst>
              </a:custGeom>
              <a:solidFill>
                <a:srgbClr val="FCF3E7"/>
              </a:solidFill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28575"/>
                <a:ext cx="1390333" cy="55554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173"/>
                  </a:lnSpc>
                </a:pPr>
              </a:p>
            </p:txBody>
          </p:sp>
        </p:grpSp>
        <p:sp>
          <p:nvSpPr>
            <p:cNvPr name="TextBox 16" id="16"/>
            <p:cNvSpPr txBox="true"/>
            <p:nvPr/>
          </p:nvSpPr>
          <p:spPr>
            <a:xfrm rot="0">
              <a:off x="535356" y="281253"/>
              <a:ext cx="4945784" cy="8589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000"/>
                </a:lnSpc>
                <a:spcBef>
                  <a:spcPct val="0"/>
                </a:spcBef>
              </a:pPr>
              <a:r>
                <a:rPr lang="en-US" sz="4273">
                  <a:solidFill>
                    <a:srgbClr val="000000"/>
                  </a:solidFill>
                  <a:latin typeface="Prompt"/>
                  <a:ea typeface="Prompt"/>
                  <a:cs typeface="Prompt"/>
                  <a:sym typeface="Prompt"/>
                </a:rPr>
                <a:t>สดุดี 139:23-24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355895" y="1149720"/>
              <a:ext cx="5304705" cy="8589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000"/>
                </a:lnSpc>
                <a:spcBef>
                  <a:spcPct val="0"/>
                </a:spcBef>
              </a:pPr>
              <a:r>
                <a:rPr lang="en-US" sz="4273">
                  <a:solidFill>
                    <a:srgbClr val="000000"/>
                  </a:solidFill>
                  <a:latin typeface="Athiti"/>
                  <a:ea typeface="Athiti"/>
                  <a:cs typeface="Athiti"/>
                  <a:sym typeface="Athiti"/>
                </a:rPr>
                <a:t>PSALM</a:t>
              </a:r>
              <a:r>
                <a:rPr lang="en-US" sz="4273">
                  <a:solidFill>
                    <a:srgbClr val="000000"/>
                  </a:solidFill>
                  <a:latin typeface="Athiti"/>
                  <a:ea typeface="Athiti"/>
                  <a:cs typeface="Athiti"/>
                  <a:sym typeface="Athiti"/>
                </a:rPr>
                <a:t> 139:23-24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2980" r="-12499" b="-29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598993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0" t="-2980" r="-12499" b="-298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581114" y="423480"/>
            <a:ext cx="5125772" cy="1362839"/>
            <a:chOff x="0" y="0"/>
            <a:chExt cx="6834363" cy="181711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352999" y="0"/>
              <a:ext cx="6128364" cy="1817119"/>
              <a:chOff x="0" y="0"/>
              <a:chExt cx="3090082" cy="916239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090082" cy="916239"/>
              </a:xfrm>
              <a:custGeom>
                <a:avLst/>
                <a:gdLst/>
                <a:ahLst/>
                <a:cxnLst/>
                <a:rect r="r" b="b" t="t" l="l"/>
                <a:pathLst>
                  <a:path h="916239" w="3090082">
                    <a:moveTo>
                      <a:pt x="1545041" y="0"/>
                    </a:moveTo>
                    <a:cubicBezTo>
                      <a:pt x="691738" y="0"/>
                      <a:pt x="0" y="205107"/>
                      <a:pt x="0" y="458119"/>
                    </a:cubicBezTo>
                    <a:cubicBezTo>
                      <a:pt x="0" y="711132"/>
                      <a:pt x="691738" y="916239"/>
                      <a:pt x="1545041" y="916239"/>
                    </a:cubicBezTo>
                    <a:cubicBezTo>
                      <a:pt x="2398343" y="916239"/>
                      <a:pt x="3090082" y="711132"/>
                      <a:pt x="3090082" y="458119"/>
                    </a:cubicBezTo>
                    <a:cubicBezTo>
                      <a:pt x="3090082" y="205107"/>
                      <a:pt x="2398343" y="0"/>
                      <a:pt x="1545041" y="0"/>
                    </a:cubicBezTo>
                    <a:close/>
                  </a:path>
                </a:pathLst>
              </a:custGeom>
              <a:ln w="19050" cap="sq">
                <a:solidFill>
                  <a:srgbClr val="0360B6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289695" y="47797"/>
                <a:ext cx="2510691" cy="78254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128364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509529" y="761984"/>
            <a:ext cx="3268942" cy="70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57"/>
              </a:lnSpc>
              <a:spcBef>
                <a:spcPct val="0"/>
              </a:spcBef>
            </a:pP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สดุดี 1</a:t>
            </a: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39:23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38227" y="2998470"/>
            <a:ext cx="18288000" cy="44672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75"/>
              </a:lnSpc>
              <a:spcBef>
                <a:spcPct val="0"/>
              </a:spcBef>
            </a:pPr>
            <a:r>
              <a:rPr lang="en-US" sz="75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ข้าแต</a:t>
            </a:r>
            <a:r>
              <a:rPr lang="en-US" sz="75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่พระเจ้า ขอทรงตรวจตราดูเถิด </a:t>
            </a:r>
          </a:p>
          <a:p>
            <a:pPr algn="ctr">
              <a:lnSpc>
                <a:spcPts val="8775"/>
              </a:lnSpc>
              <a:spcBef>
                <a:spcPct val="0"/>
              </a:spcBef>
            </a:pPr>
            <a:r>
              <a:rPr lang="en-US" sz="75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และทรงทราบจิตใจของข้าพระองค์</a:t>
            </a:r>
          </a:p>
          <a:p>
            <a:pPr algn="ctr">
              <a:lnSpc>
                <a:spcPts val="8775"/>
              </a:lnSpc>
              <a:spcBef>
                <a:spcPct val="0"/>
              </a:spcBef>
            </a:pPr>
            <a:r>
              <a:rPr lang="en-US" sz="75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ขอทรงตรวจสอบและประจักษ์แจ้งความคิดกระวนกระวายของข้าพระองค์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697826" y="7637145"/>
            <a:ext cx="11368803" cy="1621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Search m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e, O God, and know my heart;</a:t>
            </a:r>
          </a:p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Try me, and know my anxieties;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457571" y="1948587"/>
            <a:ext cx="3372857" cy="68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3"/>
              </a:lnSpc>
              <a:spcBef>
                <a:spcPct val="0"/>
              </a:spcBef>
            </a:pP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PSALM 139:23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2980" r="-12499" b="-29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598993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0" t="-2980" r="-12499" b="-298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581114" y="423480"/>
            <a:ext cx="5125772" cy="1362839"/>
            <a:chOff x="0" y="0"/>
            <a:chExt cx="6834363" cy="181711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352999" y="0"/>
              <a:ext cx="6128364" cy="1817119"/>
              <a:chOff x="0" y="0"/>
              <a:chExt cx="3090082" cy="916239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090082" cy="916239"/>
              </a:xfrm>
              <a:custGeom>
                <a:avLst/>
                <a:gdLst/>
                <a:ahLst/>
                <a:cxnLst/>
                <a:rect r="r" b="b" t="t" l="l"/>
                <a:pathLst>
                  <a:path h="916239" w="3090082">
                    <a:moveTo>
                      <a:pt x="1545041" y="0"/>
                    </a:moveTo>
                    <a:cubicBezTo>
                      <a:pt x="691738" y="0"/>
                      <a:pt x="0" y="205107"/>
                      <a:pt x="0" y="458119"/>
                    </a:cubicBezTo>
                    <a:cubicBezTo>
                      <a:pt x="0" y="711132"/>
                      <a:pt x="691738" y="916239"/>
                      <a:pt x="1545041" y="916239"/>
                    </a:cubicBezTo>
                    <a:cubicBezTo>
                      <a:pt x="2398343" y="916239"/>
                      <a:pt x="3090082" y="711132"/>
                      <a:pt x="3090082" y="458119"/>
                    </a:cubicBezTo>
                    <a:cubicBezTo>
                      <a:pt x="3090082" y="205107"/>
                      <a:pt x="2398343" y="0"/>
                      <a:pt x="1545041" y="0"/>
                    </a:cubicBezTo>
                    <a:close/>
                  </a:path>
                </a:pathLst>
              </a:custGeom>
              <a:ln w="19050" cap="sq">
                <a:solidFill>
                  <a:srgbClr val="0360B6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289695" y="47797"/>
                <a:ext cx="2510691" cy="78254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128364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509529" y="761984"/>
            <a:ext cx="3268942" cy="70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57"/>
              </a:lnSpc>
              <a:spcBef>
                <a:spcPct val="0"/>
              </a:spcBef>
            </a:pP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สดุดี 1</a:t>
            </a: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39:24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24902" y="3303332"/>
            <a:ext cx="16038195" cy="33528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75"/>
              </a:lnSpc>
              <a:spcBef>
                <a:spcPct val="0"/>
              </a:spcBef>
            </a:pPr>
            <a:r>
              <a:rPr lang="en-US" sz="75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โปรดดูว่าม</a:t>
            </a:r>
            <a:r>
              <a:rPr lang="en-US" sz="75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ีสิ่งใดบ้างในตัวของข้าพระองค์</a:t>
            </a:r>
          </a:p>
          <a:p>
            <a:pPr algn="ctr">
              <a:lnSpc>
                <a:spcPts val="8775"/>
              </a:lnSpc>
              <a:spcBef>
                <a:spcPct val="0"/>
              </a:spcBef>
            </a:pPr>
            <a:r>
              <a:rPr lang="en-US" sz="75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ซึ่งไม่เป็นที่พอพระทัยและขอทรงนำ</a:t>
            </a:r>
          </a:p>
          <a:p>
            <a:pPr algn="ctr">
              <a:lnSpc>
                <a:spcPts val="8775"/>
              </a:lnSpc>
              <a:spcBef>
                <a:spcPct val="0"/>
              </a:spcBef>
            </a:pPr>
            <a:r>
              <a:rPr lang="en-US" sz="75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ข้าพระองค์ไปตามวิถีนิรันดร์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101637" y="7151432"/>
            <a:ext cx="12084725" cy="1621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And s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ee if there is any wicked way in me,</a:t>
            </a:r>
          </a:p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And lead me in the way everlasting.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450919" y="1948587"/>
            <a:ext cx="3386162" cy="68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3"/>
              </a:lnSpc>
              <a:spcBef>
                <a:spcPct val="0"/>
              </a:spcBef>
            </a:pP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PSALM 139:24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20950"/>
            <a:ext cx="6880557" cy="10307950"/>
          </a:xfrm>
          <a:custGeom>
            <a:avLst/>
            <a:gdLst/>
            <a:ahLst/>
            <a:cxnLst/>
            <a:rect r="r" b="b" t="t" l="l"/>
            <a:pathLst>
              <a:path h="10307950" w="6880557">
                <a:moveTo>
                  <a:pt x="0" y="0"/>
                </a:moveTo>
                <a:lnTo>
                  <a:pt x="6880557" y="0"/>
                </a:lnTo>
                <a:lnTo>
                  <a:pt x="6880557" y="10307950"/>
                </a:lnTo>
                <a:lnTo>
                  <a:pt x="0" y="103079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400000">
            <a:off x="-350152" y="4375000"/>
            <a:ext cx="12735404" cy="2189906"/>
            <a:chOff x="0" y="0"/>
            <a:chExt cx="16980538" cy="2919874"/>
          </a:xfrm>
        </p:grpSpPr>
        <p:grpSp>
          <p:nvGrpSpPr>
            <p:cNvPr name="Group 4" id="4"/>
            <p:cNvGrpSpPr/>
            <p:nvPr/>
          </p:nvGrpSpPr>
          <p:grpSpPr>
            <a:xfrm rot="5400000">
              <a:off x="7181693" y="-6993899"/>
              <a:ext cx="2804947" cy="16792744"/>
              <a:chOff x="0" y="0"/>
              <a:chExt cx="812800" cy="4866097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812800" cy="4866097"/>
              </a:xfrm>
              <a:custGeom>
                <a:avLst/>
                <a:gdLst/>
                <a:ahLst/>
                <a:cxnLst/>
                <a:rect r="r" b="b" t="t" l="l"/>
                <a:pathLst>
                  <a:path h="4866097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4866097"/>
                    </a:lnTo>
                    <a:lnTo>
                      <a:pt x="0" y="4866097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FCF3E7">
                      <a:alpha val="0"/>
                    </a:srgbClr>
                  </a:gs>
                  <a:gs pos="100000">
                    <a:srgbClr val="FCF3E7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812800" cy="490419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00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7114397" y="-6798516"/>
              <a:ext cx="2603993" cy="16832788"/>
              <a:chOff x="0" y="0"/>
              <a:chExt cx="754569" cy="4877701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754569" cy="4877701"/>
              </a:xfrm>
              <a:custGeom>
                <a:avLst/>
                <a:gdLst/>
                <a:ahLst/>
                <a:cxnLst/>
                <a:rect r="r" b="b" t="t" l="l"/>
                <a:pathLst>
                  <a:path h="4877701" w="754569">
                    <a:moveTo>
                      <a:pt x="0" y="0"/>
                    </a:moveTo>
                    <a:lnTo>
                      <a:pt x="754569" y="0"/>
                    </a:lnTo>
                    <a:lnTo>
                      <a:pt x="754569" y="4877701"/>
                    </a:lnTo>
                    <a:lnTo>
                      <a:pt x="0" y="4877701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A4C4E7">
                      <a:alpha val="0"/>
                    </a:srgbClr>
                  </a:gs>
                  <a:gs pos="50000">
                    <a:srgbClr val="A4C4E7">
                      <a:alpha val="65000"/>
                    </a:srgbClr>
                  </a:gs>
                  <a:gs pos="100000">
                    <a:srgbClr val="A4C4E7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754569" cy="491580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00"/>
                  </a:lnSpc>
                </a:pPr>
              </a:p>
            </p:txBody>
          </p:sp>
        </p:grpSp>
      </p:grpSp>
      <p:sp>
        <p:nvSpPr>
          <p:cNvPr name="TextBox 10" id="10"/>
          <p:cNvSpPr txBox="true"/>
          <p:nvPr/>
        </p:nvSpPr>
        <p:spPr>
          <a:xfrm rot="0">
            <a:off x="7112503" y="1607090"/>
            <a:ext cx="10653602" cy="77352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01"/>
              </a:lnSpc>
            </a:pPr>
            <a:r>
              <a:rPr lang="en-US" sz="5300">
                <a:solidFill>
                  <a:srgbClr val="000572"/>
                </a:solidFill>
                <a:latin typeface="Prompt"/>
                <a:ea typeface="Prompt"/>
                <a:cs typeface="Prompt"/>
                <a:sym typeface="Prompt"/>
              </a:rPr>
              <a:t>ดัลลัส วิลลาด กล่าวว่า</a:t>
            </a:r>
          </a:p>
          <a:p>
            <a:pPr algn="l">
              <a:lnSpc>
                <a:spcPts val="6084"/>
              </a:lnSpc>
            </a:pPr>
            <a:r>
              <a:rPr lang="en-US" sz="5200">
                <a:solidFill>
                  <a:srgbClr val="000572"/>
                </a:solidFill>
                <a:latin typeface="Prompt"/>
                <a:ea typeface="Prompt"/>
                <a:cs typeface="Prompt"/>
                <a:sym typeface="Prompt"/>
              </a:rPr>
              <a:t>   “ไม่มีสิ่งใดเลยในคำสอนของพระเยซูเอง หรือในสิ่งที่ผู้ติดตามพระองค์</a:t>
            </a:r>
          </a:p>
          <a:p>
            <a:pPr algn="l">
              <a:lnSpc>
                <a:spcPts val="6084"/>
              </a:lnSpc>
              <a:spcBef>
                <a:spcPct val="0"/>
              </a:spcBef>
            </a:pPr>
            <a:r>
              <a:rPr lang="en-US" sz="5200">
                <a:solidFill>
                  <a:srgbClr val="000572"/>
                </a:solidFill>
                <a:latin typeface="Prompt"/>
                <a:ea typeface="Prompt"/>
                <a:cs typeface="Prompt"/>
                <a:sym typeface="Prompt"/>
              </a:rPr>
              <a:t>ในยุคแรกสอน ที่บ่งบอกว่าท่านสามารถตัดสินใจท</a:t>
            </a:r>
            <a:r>
              <a:rPr lang="en-US" sz="5200">
                <a:solidFill>
                  <a:srgbClr val="000572"/>
                </a:solidFill>
                <a:latin typeface="Prompt"/>
                <a:ea typeface="Prompt"/>
                <a:cs typeface="Prompt"/>
                <a:sym typeface="Prompt"/>
              </a:rPr>
              <a:t>ี่จะเพียงแค่รื่นรมย์ไปกับการให้อภัยที่ท่านได้รับผ่านทางสิ่งที่พระเยซูทรงกระทำเพื่อท่าน แล้วหลังจากนั้น</a:t>
            </a:r>
          </a:p>
          <a:p>
            <a:pPr algn="l">
              <a:lnSpc>
                <a:spcPts val="6084"/>
              </a:lnSpc>
              <a:spcBef>
                <a:spcPct val="0"/>
              </a:spcBef>
            </a:pPr>
            <a:r>
              <a:rPr lang="en-US" sz="5200">
                <a:solidFill>
                  <a:srgbClr val="000572"/>
                </a:solidFill>
                <a:latin typeface="Prompt"/>
                <a:ea typeface="Prompt"/>
                <a:cs typeface="Prompt"/>
                <a:sym typeface="Prompt"/>
              </a:rPr>
              <a:t>ก็ไม่จำเป็นต้องมีสิ่งใดเกี่ยวข้องกับพระองค์อีก”</a:t>
            </a:r>
          </a:p>
          <a:p>
            <a:pPr algn="l">
              <a:lnSpc>
                <a:spcPts val="6084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2980" r="-12499" b="-29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598993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0" t="-2980" r="-12499" b="-298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581114" y="423480"/>
            <a:ext cx="5125772" cy="1362839"/>
            <a:chOff x="0" y="0"/>
            <a:chExt cx="6834363" cy="181711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352999" y="0"/>
              <a:ext cx="6128364" cy="1817119"/>
              <a:chOff x="0" y="0"/>
              <a:chExt cx="3090082" cy="916239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090082" cy="916239"/>
              </a:xfrm>
              <a:custGeom>
                <a:avLst/>
                <a:gdLst/>
                <a:ahLst/>
                <a:cxnLst/>
                <a:rect r="r" b="b" t="t" l="l"/>
                <a:pathLst>
                  <a:path h="916239" w="3090082">
                    <a:moveTo>
                      <a:pt x="1545041" y="0"/>
                    </a:moveTo>
                    <a:cubicBezTo>
                      <a:pt x="691738" y="0"/>
                      <a:pt x="0" y="205107"/>
                      <a:pt x="0" y="458119"/>
                    </a:cubicBezTo>
                    <a:cubicBezTo>
                      <a:pt x="0" y="711132"/>
                      <a:pt x="691738" y="916239"/>
                      <a:pt x="1545041" y="916239"/>
                    </a:cubicBezTo>
                    <a:cubicBezTo>
                      <a:pt x="2398343" y="916239"/>
                      <a:pt x="3090082" y="711132"/>
                      <a:pt x="3090082" y="458119"/>
                    </a:cubicBezTo>
                    <a:cubicBezTo>
                      <a:pt x="3090082" y="205107"/>
                      <a:pt x="2398343" y="0"/>
                      <a:pt x="1545041" y="0"/>
                    </a:cubicBezTo>
                    <a:close/>
                  </a:path>
                </a:pathLst>
              </a:custGeom>
              <a:ln w="19050" cap="sq">
                <a:solidFill>
                  <a:srgbClr val="0360B6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289695" y="47797"/>
                <a:ext cx="2510691" cy="78254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128364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509529" y="761984"/>
            <a:ext cx="3268942" cy="70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57"/>
              </a:lnSpc>
              <a:spcBef>
                <a:spcPct val="0"/>
              </a:spcBef>
            </a:pP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เอเฟซัส 4</a:t>
            </a: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:11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91007" y="2815714"/>
            <a:ext cx="15505986" cy="4726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พระองค์เองทร</a:t>
            </a: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งให้บางคนเป็นอัครทูต</a:t>
            </a:r>
          </a:p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บางคนเป็นผู้เผยพระวจนะ</a:t>
            </a:r>
          </a:p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บางคนเป็นผู้เผยแพร่ข่าวประเสริฐ</a:t>
            </a:r>
          </a:p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บางคนเป็นศิษยาภิบาลและอาจารย์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0" y="7713469"/>
            <a:ext cx="18288000" cy="17202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 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And He Hims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elf gave some to be apostles, some prophets, some evangelists, and some pastors and teachers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177109" y="1948587"/>
            <a:ext cx="3933783" cy="68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3"/>
              </a:lnSpc>
              <a:spcBef>
                <a:spcPct val="0"/>
              </a:spcBef>
            </a:pP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 EPHE</a:t>
            </a: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SIANS 4:11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2980" r="-12499" b="-29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598993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0" t="-2980" r="-12499" b="-298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581114" y="423480"/>
            <a:ext cx="5125772" cy="1362839"/>
            <a:chOff x="0" y="0"/>
            <a:chExt cx="6834363" cy="181711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352999" y="0"/>
              <a:ext cx="6128364" cy="1817119"/>
              <a:chOff x="0" y="0"/>
              <a:chExt cx="3090082" cy="916239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090082" cy="916239"/>
              </a:xfrm>
              <a:custGeom>
                <a:avLst/>
                <a:gdLst/>
                <a:ahLst/>
                <a:cxnLst/>
                <a:rect r="r" b="b" t="t" l="l"/>
                <a:pathLst>
                  <a:path h="916239" w="3090082">
                    <a:moveTo>
                      <a:pt x="1545041" y="0"/>
                    </a:moveTo>
                    <a:cubicBezTo>
                      <a:pt x="691738" y="0"/>
                      <a:pt x="0" y="205107"/>
                      <a:pt x="0" y="458119"/>
                    </a:cubicBezTo>
                    <a:cubicBezTo>
                      <a:pt x="0" y="711132"/>
                      <a:pt x="691738" y="916239"/>
                      <a:pt x="1545041" y="916239"/>
                    </a:cubicBezTo>
                    <a:cubicBezTo>
                      <a:pt x="2398343" y="916239"/>
                      <a:pt x="3090082" y="711132"/>
                      <a:pt x="3090082" y="458119"/>
                    </a:cubicBezTo>
                    <a:cubicBezTo>
                      <a:pt x="3090082" y="205107"/>
                      <a:pt x="2398343" y="0"/>
                      <a:pt x="1545041" y="0"/>
                    </a:cubicBezTo>
                    <a:close/>
                  </a:path>
                </a:pathLst>
              </a:custGeom>
              <a:ln w="19050" cap="sq">
                <a:solidFill>
                  <a:srgbClr val="0360B6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289695" y="47797"/>
                <a:ext cx="2510691" cy="78254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128364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509529" y="761984"/>
            <a:ext cx="3327552" cy="70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57"/>
              </a:lnSpc>
              <a:spcBef>
                <a:spcPct val="0"/>
              </a:spcBef>
            </a:pP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เอเฟซัส 4</a:t>
            </a: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:12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73423" y="3061234"/>
            <a:ext cx="16199764" cy="354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เพื่อเตรียมประชากรขอ</a:t>
            </a: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งพระเจ้าสำหรับ</a:t>
            </a:r>
          </a:p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งานรับใช้ เพื่อว่าพระกายของพระคริสต์</a:t>
            </a:r>
          </a:p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จะได้รับการเสริมสร้างขึ้น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9305" y="7023410"/>
            <a:ext cx="18229390" cy="1621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for th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e equipping of the saints for the work of ministry, for the edifying of the body of Christ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123151" y="1948587"/>
            <a:ext cx="4041698" cy="68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3"/>
              </a:lnSpc>
              <a:spcBef>
                <a:spcPct val="0"/>
              </a:spcBef>
            </a:pP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 EPHE</a:t>
            </a: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SIANS 4:12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2980" r="-12499" b="-29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598993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0" t="-2980" r="-12499" b="-298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581114" y="423480"/>
            <a:ext cx="5125772" cy="1362839"/>
            <a:chOff x="0" y="0"/>
            <a:chExt cx="6834363" cy="181711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352999" y="0"/>
              <a:ext cx="6128364" cy="1817119"/>
              <a:chOff x="0" y="0"/>
              <a:chExt cx="3090082" cy="916239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090082" cy="916239"/>
              </a:xfrm>
              <a:custGeom>
                <a:avLst/>
                <a:gdLst/>
                <a:ahLst/>
                <a:cxnLst/>
                <a:rect r="r" b="b" t="t" l="l"/>
                <a:pathLst>
                  <a:path h="916239" w="3090082">
                    <a:moveTo>
                      <a:pt x="1545041" y="0"/>
                    </a:moveTo>
                    <a:cubicBezTo>
                      <a:pt x="691738" y="0"/>
                      <a:pt x="0" y="205107"/>
                      <a:pt x="0" y="458119"/>
                    </a:cubicBezTo>
                    <a:cubicBezTo>
                      <a:pt x="0" y="711132"/>
                      <a:pt x="691738" y="916239"/>
                      <a:pt x="1545041" y="916239"/>
                    </a:cubicBezTo>
                    <a:cubicBezTo>
                      <a:pt x="2398343" y="916239"/>
                      <a:pt x="3090082" y="711132"/>
                      <a:pt x="3090082" y="458119"/>
                    </a:cubicBezTo>
                    <a:cubicBezTo>
                      <a:pt x="3090082" y="205107"/>
                      <a:pt x="2398343" y="0"/>
                      <a:pt x="1545041" y="0"/>
                    </a:cubicBezTo>
                    <a:close/>
                  </a:path>
                </a:pathLst>
              </a:custGeom>
              <a:ln w="19050" cap="sq">
                <a:solidFill>
                  <a:srgbClr val="0360B6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289695" y="47797"/>
                <a:ext cx="2510691" cy="78254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128364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527267" y="761984"/>
            <a:ext cx="3292076" cy="70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57"/>
              </a:lnSpc>
              <a:spcBef>
                <a:spcPct val="0"/>
              </a:spcBef>
            </a:pP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เอเฟซัส 4</a:t>
            </a: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:13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0" y="2653789"/>
            <a:ext cx="18229390" cy="43014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504"/>
              </a:lnSpc>
            </a:pPr>
            <a:r>
              <a:rPr lang="en-US" sz="7269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จนกว่าเราทั้งหมดจะบรรลุความเป็น</a:t>
            </a:r>
          </a:p>
          <a:p>
            <a:pPr algn="ctr">
              <a:lnSpc>
                <a:spcPts val="8504"/>
              </a:lnSpc>
              <a:spcBef>
                <a:spcPct val="0"/>
              </a:spcBef>
            </a:pPr>
            <a:r>
              <a:rPr lang="en-US" sz="7269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น้ำหนึ</a:t>
            </a:r>
            <a:r>
              <a:rPr lang="en-US" sz="7269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่งใจเดียวกันในความเชื่อและในความรู้ถึง</a:t>
            </a:r>
          </a:p>
          <a:p>
            <a:pPr algn="ctr">
              <a:lnSpc>
                <a:spcPts val="8504"/>
              </a:lnSpc>
              <a:spcBef>
                <a:spcPct val="0"/>
              </a:spcBef>
            </a:pPr>
            <a:r>
              <a:rPr lang="en-US" sz="7269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พระบุตรของพระเจ้า จนเราเติบโตเป็นผู้ใหญ่คือเต็มถึงขนาดความไพบูลย์ของพระคริสต์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52373" y="7117172"/>
            <a:ext cx="17524644" cy="23380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166"/>
              </a:lnSpc>
              <a:spcBef>
                <a:spcPct val="0"/>
              </a:spcBef>
            </a:pPr>
            <a:r>
              <a:rPr lang="en-US" sz="5270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till w</a:t>
            </a:r>
            <a:r>
              <a:rPr lang="en-US" sz="5270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e all come to the unity of the faith and of the knowledge of the Son of God, to a perfect man, to the measure of the stature of the fullness of Christ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133303" y="1948587"/>
            <a:ext cx="4021393" cy="68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3"/>
              </a:lnSpc>
              <a:spcBef>
                <a:spcPct val="0"/>
              </a:spcBef>
            </a:pP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 EPHE</a:t>
            </a: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SIANS 4:13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2980" r="-12499" b="-29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598993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0" t="-2980" r="-12499" b="-298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581114" y="423480"/>
            <a:ext cx="5125772" cy="1362839"/>
            <a:chOff x="0" y="0"/>
            <a:chExt cx="6834363" cy="181711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352999" y="0"/>
              <a:ext cx="6128364" cy="1817119"/>
              <a:chOff x="0" y="0"/>
              <a:chExt cx="3090082" cy="916239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090082" cy="916239"/>
              </a:xfrm>
              <a:custGeom>
                <a:avLst/>
                <a:gdLst/>
                <a:ahLst/>
                <a:cxnLst/>
                <a:rect r="r" b="b" t="t" l="l"/>
                <a:pathLst>
                  <a:path h="916239" w="3090082">
                    <a:moveTo>
                      <a:pt x="1545041" y="0"/>
                    </a:moveTo>
                    <a:cubicBezTo>
                      <a:pt x="691738" y="0"/>
                      <a:pt x="0" y="205107"/>
                      <a:pt x="0" y="458119"/>
                    </a:cubicBezTo>
                    <a:cubicBezTo>
                      <a:pt x="0" y="711132"/>
                      <a:pt x="691738" y="916239"/>
                      <a:pt x="1545041" y="916239"/>
                    </a:cubicBezTo>
                    <a:cubicBezTo>
                      <a:pt x="2398343" y="916239"/>
                      <a:pt x="3090082" y="711132"/>
                      <a:pt x="3090082" y="458119"/>
                    </a:cubicBezTo>
                    <a:cubicBezTo>
                      <a:pt x="3090082" y="205107"/>
                      <a:pt x="2398343" y="0"/>
                      <a:pt x="1545041" y="0"/>
                    </a:cubicBezTo>
                    <a:close/>
                  </a:path>
                </a:pathLst>
              </a:custGeom>
              <a:ln w="19050" cap="sq">
                <a:solidFill>
                  <a:srgbClr val="0360B6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289695" y="47797"/>
                <a:ext cx="2510691" cy="78254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128364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514881" y="761984"/>
            <a:ext cx="3316848" cy="70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57"/>
              </a:lnSpc>
              <a:spcBef>
                <a:spcPct val="0"/>
              </a:spcBef>
            </a:pP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เอเฟซัส 4</a:t>
            </a: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:14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58610" y="2663314"/>
            <a:ext cx="18229390" cy="463453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922"/>
              </a:lnSpc>
              <a:spcBef>
                <a:spcPct val="0"/>
              </a:spcBef>
            </a:pPr>
            <a:r>
              <a:rPr lang="en-US" sz="7625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 </a:t>
            </a:r>
            <a:r>
              <a:rPr lang="en-US" sz="7625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เ</a:t>
            </a:r>
            <a:r>
              <a:rPr lang="en-US" sz="7625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มื</a:t>
            </a:r>
            <a:r>
              <a:rPr lang="en-US" sz="7625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่อนั้นเราจะไม่เป็นทารกอีกต่อไป</a:t>
            </a:r>
          </a:p>
          <a:p>
            <a:pPr algn="ctr">
              <a:lnSpc>
                <a:spcPts val="8922"/>
              </a:lnSpc>
              <a:spcBef>
                <a:spcPct val="0"/>
              </a:spcBef>
            </a:pPr>
            <a:r>
              <a:rPr lang="en-US" sz="7625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ถูกกระแสซัดไปซัดมา ถูกพัดไปทางโน้นทางนี้โดยลมปากแห่งคำสอนและโดยกลลวง</a:t>
            </a:r>
          </a:p>
          <a:p>
            <a:pPr algn="ctr">
              <a:lnSpc>
                <a:spcPts val="8922"/>
              </a:lnSpc>
              <a:spcBef>
                <a:spcPct val="0"/>
              </a:spcBef>
            </a:pPr>
            <a:r>
              <a:rPr lang="en-US" sz="7625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อันฉ้อฉลแยบยลของมนุษย์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0" y="7170052"/>
            <a:ext cx="18288000" cy="2430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that we should no long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er be children, tossed to and fro and carried about with every wind of doctrine, by the trickery of men, in the cunning craftiness of deceitful plotting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207870" y="1948587"/>
            <a:ext cx="3872260" cy="68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3"/>
              </a:lnSpc>
              <a:spcBef>
                <a:spcPct val="0"/>
              </a:spcBef>
            </a:pP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EPHE</a:t>
            </a: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SIANS 4:14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2980" r="-12499" b="-29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598993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0" t="-2980" r="-12499" b="-298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581114" y="423480"/>
            <a:ext cx="5125772" cy="1362839"/>
            <a:chOff x="0" y="0"/>
            <a:chExt cx="6834363" cy="181711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352999" y="0"/>
              <a:ext cx="6128364" cy="1817119"/>
              <a:chOff x="0" y="0"/>
              <a:chExt cx="3090082" cy="916239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090082" cy="916239"/>
              </a:xfrm>
              <a:custGeom>
                <a:avLst/>
                <a:gdLst/>
                <a:ahLst/>
                <a:cxnLst/>
                <a:rect r="r" b="b" t="t" l="l"/>
                <a:pathLst>
                  <a:path h="916239" w="3090082">
                    <a:moveTo>
                      <a:pt x="1545041" y="0"/>
                    </a:moveTo>
                    <a:cubicBezTo>
                      <a:pt x="691738" y="0"/>
                      <a:pt x="0" y="205107"/>
                      <a:pt x="0" y="458119"/>
                    </a:cubicBezTo>
                    <a:cubicBezTo>
                      <a:pt x="0" y="711132"/>
                      <a:pt x="691738" y="916239"/>
                      <a:pt x="1545041" y="916239"/>
                    </a:cubicBezTo>
                    <a:cubicBezTo>
                      <a:pt x="2398343" y="916239"/>
                      <a:pt x="3090082" y="711132"/>
                      <a:pt x="3090082" y="458119"/>
                    </a:cubicBezTo>
                    <a:cubicBezTo>
                      <a:pt x="3090082" y="205107"/>
                      <a:pt x="2398343" y="0"/>
                      <a:pt x="1545041" y="0"/>
                    </a:cubicBezTo>
                    <a:close/>
                  </a:path>
                </a:pathLst>
              </a:custGeom>
              <a:ln w="19050" cap="sq">
                <a:solidFill>
                  <a:srgbClr val="0360B6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289695" y="47797"/>
                <a:ext cx="2510691" cy="78254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128364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526362" y="761984"/>
            <a:ext cx="3293886" cy="70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57"/>
              </a:lnSpc>
              <a:spcBef>
                <a:spcPct val="0"/>
              </a:spcBef>
            </a:pP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เอเฟซัส 4</a:t>
            </a: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:15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39763" y="3306755"/>
            <a:ext cx="15408473" cy="354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แต่โดยการพูดความจร</a:t>
            </a: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ิงด้วยความรัก</a:t>
            </a:r>
          </a:p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เราจะเติบโตขึ้นในทุกสิ่งสู่พระองค์</a:t>
            </a:r>
          </a:p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ผู้เป็นศีรษะคือพระคริสต์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831354" y="7347260"/>
            <a:ext cx="16625292" cy="1621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but, sp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eaking the truth in love, may grow up in all things</a:t>
            </a:r>
          </a:p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into Him who is the head—Christ—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133021" y="1948587"/>
            <a:ext cx="4021958" cy="68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3"/>
              </a:lnSpc>
              <a:spcBef>
                <a:spcPct val="0"/>
              </a:spcBef>
            </a:pP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 EPHE</a:t>
            </a: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SIANS 4:15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425159" cy="4315714"/>
          </a:xfrm>
          <a:custGeom>
            <a:avLst/>
            <a:gdLst/>
            <a:ahLst/>
            <a:cxnLst/>
            <a:rect r="r" b="b" t="t" l="l"/>
            <a:pathLst>
              <a:path h="4315714" w="18425159">
                <a:moveTo>
                  <a:pt x="0" y="0"/>
                </a:moveTo>
                <a:lnTo>
                  <a:pt x="18425159" y="0"/>
                </a:lnTo>
                <a:lnTo>
                  <a:pt x="18425159" y="4315714"/>
                </a:lnTo>
                <a:lnTo>
                  <a:pt x="0" y="4315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5668" r="0" b="-3895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6229" y="-3698721"/>
            <a:ext cx="18246073" cy="7577493"/>
          </a:xfrm>
          <a:custGeom>
            <a:avLst/>
            <a:gdLst/>
            <a:ahLst/>
            <a:cxnLst/>
            <a:rect r="r" b="b" t="t" l="l"/>
            <a:pathLst>
              <a:path h="7577493" w="18246073">
                <a:moveTo>
                  <a:pt x="0" y="0"/>
                </a:moveTo>
                <a:lnTo>
                  <a:pt x="18246073" y="0"/>
                </a:lnTo>
                <a:lnTo>
                  <a:pt x="18246073" y="7577493"/>
                </a:lnTo>
                <a:lnTo>
                  <a:pt x="0" y="757749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60127"/>
            </a:stretch>
          </a:blipFill>
        </p:spPr>
      </p:sp>
      <p:grpSp>
        <p:nvGrpSpPr>
          <p:cNvPr name="Group 4" id="4"/>
          <p:cNvGrpSpPr/>
          <p:nvPr/>
        </p:nvGrpSpPr>
        <p:grpSpPr>
          <a:xfrm rot="5400000">
            <a:off x="7669529" y="-6436742"/>
            <a:ext cx="3086100" cy="18475962"/>
            <a:chOff x="0" y="0"/>
            <a:chExt cx="812800" cy="486609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4866097"/>
            </a:xfrm>
            <a:custGeom>
              <a:avLst/>
              <a:gdLst/>
              <a:ahLst/>
              <a:cxnLst/>
              <a:rect r="r" b="b" t="t" l="l"/>
              <a:pathLst>
                <a:path h="4866097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4866097"/>
                  </a:lnTo>
                  <a:lnTo>
                    <a:pt x="0" y="4866097"/>
                  </a:lnTo>
                  <a:close/>
                </a:path>
              </a:pathLst>
            </a:custGeom>
            <a:gradFill rotWithShape="true">
              <a:gsLst>
                <a:gs pos="0">
                  <a:srgbClr val="FCF3E7">
                    <a:alpha val="0"/>
                  </a:srgbClr>
                </a:gs>
                <a:gs pos="100000">
                  <a:srgbClr val="FCF3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12800" cy="49041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5400000">
            <a:off x="7595489" y="-6221775"/>
            <a:ext cx="2865003" cy="18520019"/>
            <a:chOff x="0" y="0"/>
            <a:chExt cx="754569" cy="487770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54569" cy="4877701"/>
            </a:xfrm>
            <a:custGeom>
              <a:avLst/>
              <a:gdLst/>
              <a:ahLst/>
              <a:cxnLst/>
              <a:rect r="r" b="b" t="t" l="l"/>
              <a:pathLst>
                <a:path h="4877701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4877701"/>
                  </a:lnTo>
                  <a:lnTo>
                    <a:pt x="0" y="4877701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754569" cy="49158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7217297" y="7848548"/>
            <a:ext cx="4512371" cy="1710293"/>
            <a:chOff x="0" y="0"/>
            <a:chExt cx="6016495" cy="2280390"/>
          </a:xfrm>
        </p:grpSpPr>
        <p:grpSp>
          <p:nvGrpSpPr>
            <p:cNvPr name="Group 11" id="11"/>
            <p:cNvGrpSpPr/>
            <p:nvPr/>
          </p:nvGrpSpPr>
          <p:grpSpPr>
            <a:xfrm rot="0">
              <a:off x="0" y="0"/>
              <a:ext cx="6016495" cy="2280390"/>
              <a:chOff x="0" y="0"/>
              <a:chExt cx="1390333" cy="526968"/>
            </a:xfrm>
          </p:grpSpPr>
          <p:sp>
            <p:nvSpPr>
              <p:cNvPr name="Freeform 12" id="12"/>
              <p:cNvSpPr/>
              <p:nvPr/>
            </p:nvSpPr>
            <p:spPr>
              <a:xfrm flipH="false" flipV="false" rot="0">
                <a:off x="0" y="0"/>
                <a:ext cx="1390333" cy="526968"/>
              </a:xfrm>
              <a:custGeom>
                <a:avLst/>
                <a:gdLst/>
                <a:ahLst/>
                <a:cxnLst/>
                <a:rect r="r" b="b" t="t" l="l"/>
                <a:pathLst>
                  <a:path h="526968" w="1390333">
                    <a:moveTo>
                      <a:pt x="58663" y="0"/>
                    </a:moveTo>
                    <a:lnTo>
                      <a:pt x="1331670" y="0"/>
                    </a:lnTo>
                    <a:cubicBezTo>
                      <a:pt x="1364069" y="0"/>
                      <a:pt x="1390333" y="26264"/>
                      <a:pt x="1390333" y="58663"/>
                    </a:cubicBezTo>
                    <a:lnTo>
                      <a:pt x="1390333" y="468305"/>
                    </a:lnTo>
                    <a:cubicBezTo>
                      <a:pt x="1390333" y="500704"/>
                      <a:pt x="1364069" y="526968"/>
                      <a:pt x="1331670" y="526968"/>
                    </a:cubicBezTo>
                    <a:lnTo>
                      <a:pt x="58663" y="526968"/>
                    </a:lnTo>
                    <a:cubicBezTo>
                      <a:pt x="26264" y="526968"/>
                      <a:pt x="0" y="500704"/>
                      <a:pt x="0" y="468305"/>
                    </a:cubicBezTo>
                    <a:lnTo>
                      <a:pt x="0" y="58663"/>
                    </a:lnTo>
                    <a:cubicBezTo>
                      <a:pt x="0" y="26264"/>
                      <a:pt x="26264" y="0"/>
                      <a:pt x="58663" y="0"/>
                    </a:cubicBezTo>
                    <a:close/>
                  </a:path>
                </a:pathLst>
              </a:custGeom>
              <a:solidFill>
                <a:srgbClr val="FCF3E7"/>
              </a:solidFill>
            </p:spPr>
          </p:sp>
          <p:sp>
            <p:nvSpPr>
              <p:cNvPr name="TextBox 13" id="13"/>
              <p:cNvSpPr txBox="true"/>
              <p:nvPr/>
            </p:nvSpPr>
            <p:spPr>
              <a:xfrm>
                <a:off x="0" y="-28575"/>
                <a:ext cx="1390333" cy="55554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173"/>
                  </a:lnSpc>
                </a:pPr>
              </a:p>
            </p:txBody>
          </p:sp>
        </p:grpSp>
        <p:sp>
          <p:nvSpPr>
            <p:cNvPr name="TextBox 14" id="14"/>
            <p:cNvSpPr txBox="true"/>
            <p:nvPr/>
          </p:nvSpPr>
          <p:spPr>
            <a:xfrm rot="0">
              <a:off x="535356" y="281253"/>
              <a:ext cx="4945784" cy="8589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000"/>
                </a:lnSpc>
                <a:spcBef>
                  <a:spcPct val="0"/>
                </a:spcBef>
              </a:pPr>
              <a:r>
                <a:rPr lang="en-US" sz="4273">
                  <a:solidFill>
                    <a:srgbClr val="000000"/>
                  </a:solidFill>
                  <a:latin typeface="Prompt"/>
                  <a:ea typeface="Prompt"/>
                  <a:cs typeface="Prompt"/>
                  <a:sym typeface="Prompt"/>
                </a:rPr>
                <a:t>โรม</a:t>
              </a:r>
              <a:r>
                <a:rPr lang="en-US" sz="4273">
                  <a:solidFill>
                    <a:srgbClr val="000000"/>
                  </a:solidFill>
                  <a:latin typeface="Prompt"/>
                  <a:ea typeface="Prompt"/>
                  <a:cs typeface="Prompt"/>
                  <a:sym typeface="Prompt"/>
                </a:rPr>
                <a:t> 14:7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355895" y="1149720"/>
              <a:ext cx="5304705" cy="8589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000"/>
                </a:lnSpc>
                <a:spcBef>
                  <a:spcPct val="0"/>
                </a:spcBef>
              </a:pPr>
              <a:r>
                <a:rPr lang="en-US" sz="4273">
                  <a:solidFill>
                    <a:srgbClr val="000000"/>
                  </a:solidFill>
                  <a:latin typeface="Athiti"/>
                  <a:ea typeface="Athiti"/>
                  <a:cs typeface="Athiti"/>
                  <a:sym typeface="Athiti"/>
                </a:rPr>
                <a:t>ROMANS</a:t>
              </a:r>
              <a:r>
                <a:rPr lang="en-US" sz="4273">
                  <a:solidFill>
                    <a:srgbClr val="000000"/>
                  </a:solidFill>
                  <a:latin typeface="Athiti"/>
                  <a:ea typeface="Athiti"/>
                  <a:cs typeface="Athiti"/>
                  <a:sym typeface="Athiti"/>
                </a:rPr>
                <a:t> 14:7</a:t>
              </a: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8384233" y="1868723"/>
            <a:ext cx="2178498" cy="2475566"/>
          </a:xfrm>
          <a:custGeom>
            <a:avLst/>
            <a:gdLst/>
            <a:ahLst/>
            <a:cxnLst/>
            <a:rect r="r" b="b" t="t" l="l"/>
            <a:pathLst>
              <a:path h="2475566" w="2178498">
                <a:moveTo>
                  <a:pt x="0" y="0"/>
                </a:moveTo>
                <a:lnTo>
                  <a:pt x="2178498" y="0"/>
                </a:lnTo>
                <a:lnTo>
                  <a:pt x="2178498" y="2475566"/>
                </a:lnTo>
                <a:lnTo>
                  <a:pt x="0" y="247556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0">
            <a:off x="3325164" y="4260329"/>
            <a:ext cx="12469892" cy="2527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44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โฟกัสหรือมุ่งเน้นที่การสร้าง</a:t>
            </a:r>
          </a:p>
          <a:p>
            <a:pPr algn="ctr">
              <a:lnSpc>
                <a:spcPts val="9944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ความสัมพันธ์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3094709" y="6797789"/>
            <a:ext cx="12757547" cy="899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19"/>
              </a:lnSpc>
              <a:spcBef>
                <a:spcPct val="0"/>
              </a:spcBef>
            </a:pPr>
            <a:r>
              <a:rPr lang="en-US" b="true" sz="6000">
                <a:solidFill>
                  <a:srgbClr val="FFFFFF"/>
                </a:solidFill>
                <a:latin typeface="Athiti Bold"/>
                <a:ea typeface="Athiti Bold"/>
                <a:cs typeface="Athiti Bold"/>
                <a:sym typeface="Athiti Bold"/>
              </a:rPr>
              <a:t>FOCUS</a:t>
            </a:r>
            <a:r>
              <a:rPr lang="en-US" b="true" sz="6000">
                <a:solidFill>
                  <a:srgbClr val="FFFFFF"/>
                </a:solidFill>
                <a:latin typeface="Athiti Bold"/>
                <a:ea typeface="Athiti Bold"/>
                <a:cs typeface="Athiti Bold"/>
                <a:sym typeface="Athiti Bold"/>
              </a:rPr>
              <a:t> ON BUILDING RELATIONSHIPS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2980" r="-12499" b="-29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598993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0" t="-2980" r="-12499" b="-298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581114" y="423480"/>
            <a:ext cx="5125772" cy="1362839"/>
            <a:chOff x="0" y="0"/>
            <a:chExt cx="6834363" cy="181711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352999" y="0"/>
              <a:ext cx="6128364" cy="1817119"/>
              <a:chOff x="0" y="0"/>
              <a:chExt cx="3090082" cy="916239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090082" cy="916239"/>
              </a:xfrm>
              <a:custGeom>
                <a:avLst/>
                <a:gdLst/>
                <a:ahLst/>
                <a:cxnLst/>
                <a:rect r="r" b="b" t="t" l="l"/>
                <a:pathLst>
                  <a:path h="916239" w="3090082">
                    <a:moveTo>
                      <a:pt x="1545041" y="0"/>
                    </a:moveTo>
                    <a:cubicBezTo>
                      <a:pt x="691738" y="0"/>
                      <a:pt x="0" y="205107"/>
                      <a:pt x="0" y="458119"/>
                    </a:cubicBezTo>
                    <a:cubicBezTo>
                      <a:pt x="0" y="711132"/>
                      <a:pt x="691738" y="916239"/>
                      <a:pt x="1545041" y="916239"/>
                    </a:cubicBezTo>
                    <a:cubicBezTo>
                      <a:pt x="2398343" y="916239"/>
                      <a:pt x="3090082" y="711132"/>
                      <a:pt x="3090082" y="458119"/>
                    </a:cubicBezTo>
                    <a:cubicBezTo>
                      <a:pt x="3090082" y="205107"/>
                      <a:pt x="2398343" y="0"/>
                      <a:pt x="1545041" y="0"/>
                    </a:cubicBezTo>
                    <a:close/>
                  </a:path>
                </a:pathLst>
              </a:custGeom>
              <a:ln w="19050" cap="sq">
                <a:solidFill>
                  <a:srgbClr val="0360B6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289695" y="47797"/>
                <a:ext cx="2510691" cy="78254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128364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509529" y="761984"/>
            <a:ext cx="3268942" cy="70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57"/>
              </a:lnSpc>
              <a:spcBef>
                <a:spcPct val="0"/>
              </a:spcBef>
            </a:pP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โรม 14</a:t>
            </a: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:7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83563" y="3306755"/>
            <a:ext cx="16520874" cy="354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เพราะไม่ม</a:t>
            </a: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ีพวกเราสักคนที่มีชีวิตอยู่</a:t>
            </a:r>
          </a:p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เพื่อตัวเองเท่านั้น และไม่มีพวกเราสักคน</a:t>
            </a:r>
          </a:p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ที่ตายเพื่อตัวเองเท่านั้น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531733" y="7347260"/>
            <a:ext cx="17224534" cy="9105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 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For no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n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e of us lives to himself, and no one dies to himself.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524290" y="1948587"/>
            <a:ext cx="3239419" cy="68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3"/>
              </a:lnSpc>
              <a:spcBef>
                <a:spcPct val="0"/>
              </a:spcBef>
            </a:pP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ROM</a:t>
            </a: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ANS 14:7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20950"/>
            <a:ext cx="6880557" cy="10307950"/>
          </a:xfrm>
          <a:custGeom>
            <a:avLst/>
            <a:gdLst/>
            <a:ahLst/>
            <a:cxnLst/>
            <a:rect r="r" b="b" t="t" l="l"/>
            <a:pathLst>
              <a:path h="10307950" w="6880557">
                <a:moveTo>
                  <a:pt x="0" y="0"/>
                </a:moveTo>
                <a:lnTo>
                  <a:pt x="6880557" y="0"/>
                </a:lnTo>
                <a:lnTo>
                  <a:pt x="6880557" y="10307950"/>
                </a:lnTo>
                <a:lnTo>
                  <a:pt x="0" y="103079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-5400000">
            <a:off x="-350152" y="4375000"/>
            <a:ext cx="12735404" cy="2189906"/>
            <a:chOff x="0" y="0"/>
            <a:chExt cx="16980538" cy="2919874"/>
          </a:xfrm>
        </p:grpSpPr>
        <p:grpSp>
          <p:nvGrpSpPr>
            <p:cNvPr name="Group 4" id="4"/>
            <p:cNvGrpSpPr/>
            <p:nvPr/>
          </p:nvGrpSpPr>
          <p:grpSpPr>
            <a:xfrm rot="5400000">
              <a:off x="7181693" y="-6993899"/>
              <a:ext cx="2804947" cy="16792744"/>
              <a:chOff x="0" y="0"/>
              <a:chExt cx="812800" cy="4866097"/>
            </a:xfrm>
          </p:grpSpPr>
          <p:sp>
            <p:nvSpPr>
              <p:cNvPr name="Freeform 5" id="5"/>
              <p:cNvSpPr/>
              <p:nvPr/>
            </p:nvSpPr>
            <p:spPr>
              <a:xfrm flipH="false" flipV="false" rot="0">
                <a:off x="0" y="0"/>
                <a:ext cx="812800" cy="4866097"/>
              </a:xfrm>
              <a:custGeom>
                <a:avLst/>
                <a:gdLst/>
                <a:ahLst/>
                <a:cxnLst/>
                <a:rect r="r" b="b" t="t" l="l"/>
                <a:pathLst>
                  <a:path h="4866097" w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4866097"/>
                    </a:lnTo>
                    <a:lnTo>
                      <a:pt x="0" y="4866097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FCF3E7">
                      <a:alpha val="0"/>
                    </a:srgbClr>
                  </a:gs>
                  <a:gs pos="100000">
                    <a:srgbClr val="FCF3E7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6" id="6"/>
              <p:cNvSpPr txBox="true"/>
              <p:nvPr/>
            </p:nvSpPr>
            <p:spPr>
              <a:xfrm>
                <a:off x="0" y="-38100"/>
                <a:ext cx="812800" cy="4904197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00"/>
                  </a:lnSpc>
                </a:pPr>
              </a:p>
            </p:txBody>
          </p:sp>
        </p:grpSp>
        <p:grpSp>
          <p:nvGrpSpPr>
            <p:cNvPr name="Group 7" id="7"/>
            <p:cNvGrpSpPr/>
            <p:nvPr/>
          </p:nvGrpSpPr>
          <p:grpSpPr>
            <a:xfrm rot="5400000">
              <a:off x="7114397" y="-6798516"/>
              <a:ext cx="2603993" cy="16832788"/>
              <a:chOff x="0" y="0"/>
              <a:chExt cx="754569" cy="4877701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754569" cy="4877701"/>
              </a:xfrm>
              <a:custGeom>
                <a:avLst/>
                <a:gdLst/>
                <a:ahLst/>
                <a:cxnLst/>
                <a:rect r="r" b="b" t="t" l="l"/>
                <a:pathLst>
                  <a:path h="4877701" w="754569">
                    <a:moveTo>
                      <a:pt x="0" y="0"/>
                    </a:moveTo>
                    <a:lnTo>
                      <a:pt x="754569" y="0"/>
                    </a:lnTo>
                    <a:lnTo>
                      <a:pt x="754569" y="4877701"/>
                    </a:lnTo>
                    <a:lnTo>
                      <a:pt x="0" y="4877701"/>
                    </a:lnTo>
                    <a:close/>
                  </a:path>
                </a:pathLst>
              </a:custGeom>
              <a:gradFill rotWithShape="true">
                <a:gsLst>
                  <a:gs pos="0">
                    <a:srgbClr val="A4C4E7">
                      <a:alpha val="0"/>
                    </a:srgbClr>
                  </a:gs>
                  <a:gs pos="50000">
                    <a:srgbClr val="A4C4E7">
                      <a:alpha val="65000"/>
                    </a:srgbClr>
                  </a:gs>
                  <a:gs pos="100000">
                    <a:srgbClr val="A4C4E7">
                      <a:alpha val="100000"/>
                    </a:srgbClr>
                  </a:gs>
                </a:gsLst>
                <a:lin ang="0"/>
              </a:gradFill>
            </p:spPr>
          </p:sp>
          <p:sp>
            <p:nvSpPr>
              <p:cNvPr name="TextBox 9" id="9"/>
              <p:cNvSpPr txBox="true"/>
              <p:nvPr/>
            </p:nvSpPr>
            <p:spPr>
              <a:xfrm>
                <a:off x="0" y="-38100"/>
                <a:ext cx="754569" cy="4915801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800"/>
                  </a:lnSpc>
                </a:pPr>
              </a:p>
            </p:txBody>
          </p:sp>
        </p:grpSp>
      </p:grpSp>
      <p:sp>
        <p:nvSpPr>
          <p:cNvPr name="TextBox 10" id="10"/>
          <p:cNvSpPr txBox="true"/>
          <p:nvPr/>
        </p:nvSpPr>
        <p:spPr>
          <a:xfrm rot="0">
            <a:off x="6710962" y="1607090"/>
            <a:ext cx="11125262" cy="69637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201"/>
              </a:lnSpc>
            </a:pPr>
            <a:r>
              <a:rPr lang="en-US" sz="5300">
                <a:solidFill>
                  <a:srgbClr val="000572"/>
                </a:solidFill>
                <a:latin typeface="Prompt"/>
                <a:ea typeface="Prompt"/>
                <a:cs typeface="Prompt"/>
                <a:sym typeface="Prompt"/>
              </a:rPr>
              <a:t>ดัลลัส วิลลาด กล่าวว่า</a:t>
            </a:r>
          </a:p>
          <a:p>
            <a:pPr algn="l">
              <a:lnSpc>
                <a:spcPts val="6084"/>
              </a:lnSpc>
            </a:pPr>
            <a:r>
              <a:rPr lang="en-US" sz="5200">
                <a:solidFill>
                  <a:srgbClr val="000572"/>
                </a:solidFill>
                <a:latin typeface="Prompt"/>
                <a:ea typeface="Prompt"/>
                <a:cs typeface="Prompt"/>
                <a:sym typeface="Prompt"/>
              </a:rPr>
              <a:t>   “เป้าหมายของพระเจ้าในประวัติศาสตร์</a:t>
            </a:r>
          </a:p>
          <a:p>
            <a:pPr algn="l">
              <a:lnSpc>
                <a:spcPts val="6084"/>
              </a:lnSpc>
              <a:spcBef>
                <a:spcPct val="0"/>
              </a:spcBef>
            </a:pPr>
            <a:r>
              <a:rPr lang="en-US" sz="5200">
                <a:solidFill>
                  <a:srgbClr val="000572"/>
                </a:solidFill>
                <a:latin typeface="Prompt"/>
                <a:ea typeface="Prompt"/>
                <a:cs typeface="Prompt"/>
                <a:sym typeface="Prompt"/>
              </a:rPr>
              <a:t>ของมนุษย์ คือการสร้างชุมชนท</a:t>
            </a:r>
            <a:r>
              <a:rPr lang="en-US" sz="5200">
                <a:solidFill>
                  <a:srgbClr val="000572"/>
                </a:solidFill>
                <a:latin typeface="Prompt"/>
                <a:ea typeface="Prompt"/>
                <a:cs typeface="Prompt"/>
                <a:sym typeface="Prompt"/>
              </a:rPr>
              <a:t>ี่เปิดกว้างและรวมทุกคนเข้าไว้ด้วยกัน</a:t>
            </a:r>
          </a:p>
          <a:p>
            <a:pPr algn="l">
              <a:lnSpc>
                <a:spcPts val="6084"/>
              </a:lnSpc>
              <a:spcBef>
                <a:spcPct val="0"/>
              </a:spcBef>
            </a:pPr>
            <a:r>
              <a:rPr lang="en-US" sz="5200">
                <a:solidFill>
                  <a:srgbClr val="000572"/>
                </a:solidFill>
                <a:latin typeface="Prompt"/>
                <a:ea typeface="Prompt"/>
                <a:cs typeface="Prompt"/>
                <a:sym typeface="Prompt"/>
              </a:rPr>
              <a:t>ซึ่งประกอบด้วยผู้คนที่รักซึ่งกันและกัน โดยมีพระองค์เองทรงเป็นผู้ค้ำจุนที่สำคัญที่สุดของชุมชนนั้น </a:t>
            </a:r>
          </a:p>
          <a:p>
            <a:pPr algn="l">
              <a:lnSpc>
                <a:spcPts val="6084"/>
              </a:lnSpc>
              <a:spcBef>
                <a:spcPct val="0"/>
              </a:spcBef>
            </a:pPr>
            <a:r>
              <a:rPr lang="en-US" sz="5200">
                <a:solidFill>
                  <a:srgbClr val="000572"/>
                </a:solidFill>
                <a:latin typeface="Prompt"/>
                <a:ea typeface="Prompt"/>
                <a:cs typeface="Prompt"/>
                <a:sym typeface="Prompt"/>
              </a:rPr>
              <a:t>และทรงเป็นผู้ทรงพระสิริสูงสุด</a:t>
            </a:r>
          </a:p>
          <a:p>
            <a:pPr algn="l">
              <a:lnSpc>
                <a:spcPts val="6084"/>
              </a:lnSpc>
              <a:spcBef>
                <a:spcPct val="0"/>
              </a:spcBef>
            </a:pPr>
            <a:r>
              <a:rPr lang="en-US" sz="5200">
                <a:solidFill>
                  <a:srgbClr val="000572"/>
                </a:solidFill>
                <a:latin typeface="Prompt"/>
                <a:ea typeface="Prompt"/>
                <a:cs typeface="Prompt"/>
                <a:sym typeface="Prompt"/>
              </a:rPr>
              <a:t>ที่สถิตอยู่ท่ามกลางชุมชนนั้น”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2980" r="-12499" b="-29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598993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0" t="-2980" r="-12499" b="-298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581114" y="423480"/>
            <a:ext cx="5125772" cy="1362839"/>
            <a:chOff x="0" y="0"/>
            <a:chExt cx="6834363" cy="181711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352999" y="0"/>
              <a:ext cx="6128364" cy="1817119"/>
              <a:chOff x="0" y="0"/>
              <a:chExt cx="3090082" cy="916239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090082" cy="916239"/>
              </a:xfrm>
              <a:custGeom>
                <a:avLst/>
                <a:gdLst/>
                <a:ahLst/>
                <a:cxnLst/>
                <a:rect r="r" b="b" t="t" l="l"/>
                <a:pathLst>
                  <a:path h="916239" w="3090082">
                    <a:moveTo>
                      <a:pt x="1545041" y="0"/>
                    </a:moveTo>
                    <a:cubicBezTo>
                      <a:pt x="691738" y="0"/>
                      <a:pt x="0" y="205107"/>
                      <a:pt x="0" y="458119"/>
                    </a:cubicBezTo>
                    <a:cubicBezTo>
                      <a:pt x="0" y="711132"/>
                      <a:pt x="691738" y="916239"/>
                      <a:pt x="1545041" y="916239"/>
                    </a:cubicBezTo>
                    <a:cubicBezTo>
                      <a:pt x="2398343" y="916239"/>
                      <a:pt x="3090082" y="711132"/>
                      <a:pt x="3090082" y="458119"/>
                    </a:cubicBezTo>
                    <a:cubicBezTo>
                      <a:pt x="3090082" y="205107"/>
                      <a:pt x="2398343" y="0"/>
                      <a:pt x="1545041" y="0"/>
                    </a:cubicBezTo>
                    <a:close/>
                  </a:path>
                </a:pathLst>
              </a:custGeom>
              <a:ln w="19050" cap="sq">
                <a:solidFill>
                  <a:srgbClr val="0360B6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289695" y="47797"/>
                <a:ext cx="2510691" cy="78254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128364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509529" y="761984"/>
            <a:ext cx="3268942" cy="70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57"/>
              </a:lnSpc>
              <a:spcBef>
                <a:spcPct val="0"/>
              </a:spcBef>
            </a:pP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1 ยอห์น 4</a:t>
            </a: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:7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0" y="3306755"/>
            <a:ext cx="18288000" cy="35452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เพื่อนท</a:t>
            </a: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ี่รักทั้งหลาย ให้เรารักซึ่งกันและกันเพราะความรักมาจากพระเจ้า ทุกคนที่รัก</a:t>
            </a:r>
          </a:p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ก็ได้บังเกิดจากพระเจ้าและรู้จักพระเจ้า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0" y="7347260"/>
            <a:ext cx="18288000" cy="1621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Beloved, let us l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ove o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n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e another, for love is of God; and everyone who loves is born of God and knows God.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799596" y="1948587"/>
            <a:ext cx="2645493" cy="68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3"/>
              </a:lnSpc>
              <a:spcBef>
                <a:spcPct val="0"/>
              </a:spcBef>
            </a:pP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1 JOH</a:t>
            </a: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N 4:7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2980" r="-12499" b="-29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598993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0" t="-2980" r="-12499" b="-298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581114" y="423480"/>
            <a:ext cx="5125772" cy="1362839"/>
            <a:chOff x="0" y="0"/>
            <a:chExt cx="6834363" cy="181711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352999" y="0"/>
              <a:ext cx="6128364" cy="1817119"/>
              <a:chOff x="0" y="0"/>
              <a:chExt cx="3090082" cy="916239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090082" cy="916239"/>
              </a:xfrm>
              <a:custGeom>
                <a:avLst/>
                <a:gdLst/>
                <a:ahLst/>
                <a:cxnLst/>
                <a:rect r="r" b="b" t="t" l="l"/>
                <a:pathLst>
                  <a:path h="916239" w="3090082">
                    <a:moveTo>
                      <a:pt x="1545041" y="0"/>
                    </a:moveTo>
                    <a:cubicBezTo>
                      <a:pt x="691738" y="0"/>
                      <a:pt x="0" y="205107"/>
                      <a:pt x="0" y="458119"/>
                    </a:cubicBezTo>
                    <a:cubicBezTo>
                      <a:pt x="0" y="711132"/>
                      <a:pt x="691738" y="916239"/>
                      <a:pt x="1545041" y="916239"/>
                    </a:cubicBezTo>
                    <a:cubicBezTo>
                      <a:pt x="2398343" y="916239"/>
                      <a:pt x="3090082" y="711132"/>
                      <a:pt x="3090082" y="458119"/>
                    </a:cubicBezTo>
                    <a:cubicBezTo>
                      <a:pt x="3090082" y="205107"/>
                      <a:pt x="2398343" y="0"/>
                      <a:pt x="1545041" y="0"/>
                    </a:cubicBezTo>
                    <a:close/>
                  </a:path>
                </a:pathLst>
              </a:custGeom>
              <a:ln w="19050" cap="sq">
                <a:solidFill>
                  <a:srgbClr val="0360B6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289695" y="47797"/>
                <a:ext cx="2510691" cy="78254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128364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509529" y="761984"/>
            <a:ext cx="3268942" cy="70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57"/>
              </a:lnSpc>
              <a:spcBef>
                <a:spcPct val="0"/>
              </a:spcBef>
            </a:pP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1 ยอห์น 4</a:t>
            </a: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:8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461075" y="3777213"/>
            <a:ext cx="15365849" cy="2501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 </a:t>
            </a: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ผู้ที่</a:t>
            </a: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ไม่</a:t>
            </a: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รักก็ไม่รู้จักพระเจ้าเพราะพระเจ้า</a:t>
            </a:r>
          </a:p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ทรงเป็นความรัก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071656" y="6560820"/>
            <a:ext cx="12274630" cy="1621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He wh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o do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es not love does not know God,</a:t>
            </a:r>
          </a:p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for God is love.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791374" y="1925787"/>
            <a:ext cx="2835193" cy="68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3"/>
              </a:lnSpc>
              <a:spcBef>
                <a:spcPct val="0"/>
              </a:spcBef>
            </a:pP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1 JOH</a:t>
            </a: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N 4:8 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A4C4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425159" cy="4315714"/>
          </a:xfrm>
          <a:custGeom>
            <a:avLst/>
            <a:gdLst/>
            <a:ahLst/>
            <a:cxnLst/>
            <a:rect r="r" b="b" t="t" l="l"/>
            <a:pathLst>
              <a:path h="4315714" w="18425159">
                <a:moveTo>
                  <a:pt x="0" y="0"/>
                </a:moveTo>
                <a:lnTo>
                  <a:pt x="18425159" y="0"/>
                </a:lnTo>
                <a:lnTo>
                  <a:pt x="18425159" y="4315714"/>
                </a:lnTo>
                <a:lnTo>
                  <a:pt x="0" y="43157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145668" r="0" b="-38952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-2164474"/>
            <a:ext cx="18288000" cy="6386348"/>
          </a:xfrm>
          <a:custGeom>
            <a:avLst/>
            <a:gdLst/>
            <a:ahLst/>
            <a:cxnLst/>
            <a:rect r="r" b="b" t="t" l="l"/>
            <a:pathLst>
              <a:path h="6386348" w="18288000">
                <a:moveTo>
                  <a:pt x="0" y="0"/>
                </a:moveTo>
                <a:lnTo>
                  <a:pt x="18288000" y="0"/>
                </a:lnTo>
                <a:lnTo>
                  <a:pt x="18288000" y="6386348"/>
                </a:lnTo>
                <a:lnTo>
                  <a:pt x="0" y="6386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-90429"/>
            </a:stretch>
          </a:blipFill>
        </p:spPr>
      </p:sp>
      <p:grpSp>
        <p:nvGrpSpPr>
          <p:cNvPr name="Group 4" id="4"/>
          <p:cNvGrpSpPr/>
          <p:nvPr/>
        </p:nvGrpSpPr>
        <p:grpSpPr>
          <a:xfrm rot="5400000">
            <a:off x="7669529" y="-6436742"/>
            <a:ext cx="3086100" cy="18475962"/>
            <a:chOff x="0" y="0"/>
            <a:chExt cx="812800" cy="4866097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4866097"/>
            </a:xfrm>
            <a:custGeom>
              <a:avLst/>
              <a:gdLst/>
              <a:ahLst/>
              <a:cxnLst/>
              <a:rect r="r" b="b" t="t" l="l"/>
              <a:pathLst>
                <a:path h="4866097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4866097"/>
                  </a:lnTo>
                  <a:lnTo>
                    <a:pt x="0" y="4866097"/>
                  </a:lnTo>
                  <a:close/>
                </a:path>
              </a:pathLst>
            </a:custGeom>
            <a:gradFill rotWithShape="true">
              <a:gsLst>
                <a:gs pos="0">
                  <a:srgbClr val="FCF3E7">
                    <a:alpha val="0"/>
                  </a:srgbClr>
                </a:gs>
                <a:gs pos="100000">
                  <a:srgbClr val="FCF3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812800" cy="490419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5400000">
            <a:off x="7595489" y="-6221775"/>
            <a:ext cx="2865003" cy="18520019"/>
            <a:chOff x="0" y="0"/>
            <a:chExt cx="754569" cy="487770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54569" cy="4877701"/>
            </a:xfrm>
            <a:custGeom>
              <a:avLst/>
              <a:gdLst/>
              <a:ahLst/>
              <a:cxnLst/>
              <a:rect r="r" b="b" t="t" l="l"/>
              <a:pathLst>
                <a:path h="4877701" w="754569">
                  <a:moveTo>
                    <a:pt x="0" y="0"/>
                  </a:moveTo>
                  <a:lnTo>
                    <a:pt x="754569" y="0"/>
                  </a:lnTo>
                  <a:lnTo>
                    <a:pt x="754569" y="4877701"/>
                  </a:lnTo>
                  <a:lnTo>
                    <a:pt x="0" y="4877701"/>
                  </a:lnTo>
                  <a:close/>
                </a:path>
              </a:pathLst>
            </a:custGeom>
            <a:gradFill rotWithShape="true">
              <a:gsLst>
                <a:gs pos="0">
                  <a:srgbClr val="A4C4E7">
                    <a:alpha val="0"/>
                  </a:srgbClr>
                </a:gs>
                <a:gs pos="50000">
                  <a:srgbClr val="A4C4E7">
                    <a:alpha val="65000"/>
                  </a:srgbClr>
                </a:gs>
                <a:gs pos="100000">
                  <a:srgbClr val="A4C4E7">
                    <a:alpha val="100000"/>
                  </a:srgbClr>
                </a:gs>
              </a:gsLst>
              <a:lin ang="0"/>
            </a:gra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754569" cy="4915801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0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0">
            <a:off x="8314284" y="1431961"/>
            <a:ext cx="2026531" cy="2738556"/>
          </a:xfrm>
          <a:custGeom>
            <a:avLst/>
            <a:gdLst/>
            <a:ahLst/>
            <a:cxnLst/>
            <a:rect r="r" b="b" t="t" l="l"/>
            <a:pathLst>
              <a:path h="2738556" w="2026531">
                <a:moveTo>
                  <a:pt x="0" y="0"/>
                </a:moveTo>
                <a:lnTo>
                  <a:pt x="2026531" y="0"/>
                </a:lnTo>
                <a:lnTo>
                  <a:pt x="2026531" y="2738555"/>
                </a:lnTo>
                <a:lnTo>
                  <a:pt x="0" y="27385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4651452" y="7914258"/>
            <a:ext cx="9352196" cy="1541230"/>
            <a:chOff x="0" y="0"/>
            <a:chExt cx="12469594" cy="2054973"/>
          </a:xfrm>
        </p:grpSpPr>
        <p:grpSp>
          <p:nvGrpSpPr>
            <p:cNvPr name="Group 12" id="12"/>
            <p:cNvGrpSpPr/>
            <p:nvPr/>
          </p:nvGrpSpPr>
          <p:grpSpPr>
            <a:xfrm rot="0">
              <a:off x="0" y="0"/>
              <a:ext cx="12469594" cy="2054973"/>
              <a:chOff x="0" y="0"/>
              <a:chExt cx="3197649" cy="526968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3197649" cy="526968"/>
              </a:xfrm>
              <a:custGeom>
                <a:avLst/>
                <a:gdLst/>
                <a:ahLst/>
                <a:cxnLst/>
                <a:rect r="r" b="b" t="t" l="l"/>
                <a:pathLst>
                  <a:path h="526968" w="3197649">
                    <a:moveTo>
                      <a:pt x="25507" y="0"/>
                    </a:moveTo>
                    <a:lnTo>
                      <a:pt x="3172142" y="0"/>
                    </a:lnTo>
                    <a:cubicBezTo>
                      <a:pt x="3178907" y="0"/>
                      <a:pt x="3185395" y="2687"/>
                      <a:pt x="3190178" y="7471"/>
                    </a:cubicBezTo>
                    <a:cubicBezTo>
                      <a:pt x="3194961" y="12254"/>
                      <a:pt x="3197649" y="18742"/>
                      <a:pt x="3197649" y="25507"/>
                    </a:cubicBezTo>
                    <a:lnTo>
                      <a:pt x="3197649" y="501462"/>
                    </a:lnTo>
                    <a:cubicBezTo>
                      <a:pt x="3197649" y="508227"/>
                      <a:pt x="3194961" y="514714"/>
                      <a:pt x="3190178" y="519498"/>
                    </a:cubicBezTo>
                    <a:cubicBezTo>
                      <a:pt x="3185395" y="524281"/>
                      <a:pt x="3178907" y="526968"/>
                      <a:pt x="3172142" y="526968"/>
                    </a:cubicBezTo>
                    <a:lnTo>
                      <a:pt x="25507" y="526968"/>
                    </a:lnTo>
                    <a:cubicBezTo>
                      <a:pt x="18742" y="526968"/>
                      <a:pt x="12254" y="524281"/>
                      <a:pt x="7471" y="519498"/>
                    </a:cubicBezTo>
                    <a:cubicBezTo>
                      <a:pt x="2687" y="514714"/>
                      <a:pt x="0" y="508227"/>
                      <a:pt x="0" y="501462"/>
                    </a:cubicBezTo>
                    <a:lnTo>
                      <a:pt x="0" y="25507"/>
                    </a:lnTo>
                    <a:cubicBezTo>
                      <a:pt x="0" y="18742"/>
                      <a:pt x="2687" y="12254"/>
                      <a:pt x="7471" y="7471"/>
                    </a:cubicBezTo>
                    <a:cubicBezTo>
                      <a:pt x="12254" y="2687"/>
                      <a:pt x="18742" y="0"/>
                      <a:pt x="25507" y="0"/>
                    </a:cubicBezTo>
                    <a:close/>
                  </a:path>
                </a:pathLst>
              </a:custGeom>
              <a:solidFill>
                <a:srgbClr val="FCF3E7"/>
              </a:solidFill>
            </p:spPr>
          </p:sp>
          <p:sp>
            <p:nvSpPr>
              <p:cNvPr name="TextBox 14" id="14"/>
              <p:cNvSpPr txBox="true"/>
              <p:nvPr/>
            </p:nvSpPr>
            <p:spPr>
              <a:xfrm>
                <a:off x="0" y="-28575"/>
                <a:ext cx="3197649" cy="555543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3173"/>
                  </a:lnSpc>
                </a:pPr>
              </a:p>
            </p:txBody>
          </p:sp>
        </p:grpSp>
        <p:sp>
          <p:nvSpPr>
            <p:cNvPr name="TextBox 15" id="15"/>
            <p:cNvSpPr txBox="true"/>
            <p:nvPr/>
          </p:nvSpPr>
          <p:spPr>
            <a:xfrm rot="0">
              <a:off x="1109561" y="254393"/>
              <a:ext cx="10250473" cy="77309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506"/>
                </a:lnSpc>
                <a:spcBef>
                  <a:spcPct val="0"/>
                </a:spcBef>
              </a:pPr>
              <a:r>
                <a:rPr lang="en-US" sz="3851">
                  <a:solidFill>
                    <a:srgbClr val="000000"/>
                  </a:solidFill>
                  <a:latin typeface="Prompt"/>
                  <a:ea typeface="Prompt"/>
                  <a:cs typeface="Prompt"/>
                  <a:sym typeface="Prompt"/>
                </a:rPr>
                <a:t>มาระโก</a:t>
              </a:r>
              <a:r>
                <a:rPr lang="en-US" sz="3851">
                  <a:solidFill>
                    <a:srgbClr val="000000"/>
                  </a:solidFill>
                  <a:latin typeface="Prompt"/>
                  <a:ea typeface="Prompt"/>
                  <a:cs typeface="Prompt"/>
                  <a:sym typeface="Prompt"/>
                </a:rPr>
                <a:t> 10:45, 1 โครินธ์ 12:18-19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737617" y="1037011"/>
              <a:ext cx="10994361" cy="77309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4506"/>
                </a:lnSpc>
                <a:spcBef>
                  <a:spcPct val="0"/>
                </a:spcBef>
              </a:pPr>
              <a:r>
                <a:rPr lang="en-US" sz="3851">
                  <a:solidFill>
                    <a:srgbClr val="000000"/>
                  </a:solidFill>
                  <a:latin typeface="Athiti"/>
                  <a:ea typeface="Athiti"/>
                  <a:cs typeface="Athiti"/>
                  <a:sym typeface="Athiti"/>
                </a:rPr>
                <a:t> MARK 10:45, </a:t>
              </a:r>
              <a:r>
                <a:rPr lang="en-US" sz="3851">
                  <a:solidFill>
                    <a:srgbClr val="000000"/>
                  </a:solidFill>
                  <a:latin typeface="Athiti"/>
                  <a:ea typeface="Athiti"/>
                  <a:cs typeface="Athiti"/>
                  <a:sym typeface="Athiti"/>
                </a:rPr>
                <a:t>1 C</a:t>
              </a:r>
              <a:r>
                <a:rPr lang="en-US" sz="3851">
                  <a:solidFill>
                    <a:srgbClr val="000000"/>
                  </a:solidFill>
                  <a:latin typeface="Athiti"/>
                  <a:ea typeface="Athiti"/>
                  <a:cs typeface="Athiti"/>
                  <a:sym typeface="Athiti"/>
                </a:rPr>
                <a:t>ORINTHIANS</a:t>
              </a:r>
              <a:r>
                <a:rPr lang="en-US" sz="3851">
                  <a:solidFill>
                    <a:srgbClr val="000000"/>
                  </a:solidFill>
                  <a:latin typeface="Athiti"/>
                  <a:ea typeface="Athiti"/>
                  <a:cs typeface="Athiti"/>
                  <a:sym typeface="Athiti"/>
                </a:rPr>
                <a:t> 12:18-19</a:t>
              </a: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3386212" y="4287844"/>
            <a:ext cx="11882676" cy="2527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944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โฟกัสหรือมุ่งเน้น</a:t>
            </a:r>
          </a:p>
          <a:p>
            <a:pPr algn="ctr">
              <a:lnSpc>
                <a:spcPts val="9944"/>
              </a:lnSpc>
              <a:spcBef>
                <a:spcPct val="0"/>
              </a:spcBef>
            </a:pPr>
            <a:r>
              <a:rPr lang="en-US" b="true" sz="8499">
                <a:solidFill>
                  <a:srgbClr val="002B47"/>
                </a:solidFill>
                <a:latin typeface="Prompt Bold"/>
                <a:ea typeface="Prompt Bold"/>
                <a:cs typeface="Prompt Bold"/>
                <a:sym typeface="Prompt Bold"/>
              </a:rPr>
              <a:t>ที่การดำเนินชีวิตเพื่อรับใช้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4158868" y="6825304"/>
            <a:ext cx="10337363" cy="8991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19"/>
              </a:lnSpc>
              <a:spcBef>
                <a:spcPct val="0"/>
              </a:spcBef>
            </a:pPr>
            <a:r>
              <a:rPr lang="en-US" b="true" sz="6000">
                <a:solidFill>
                  <a:srgbClr val="FFFFFF"/>
                </a:solidFill>
                <a:latin typeface="Athiti Bold"/>
                <a:ea typeface="Athiti Bold"/>
                <a:cs typeface="Athiti Bold"/>
                <a:sym typeface="Athiti Bold"/>
              </a:rPr>
              <a:t>FOCUS</a:t>
            </a:r>
            <a:r>
              <a:rPr lang="en-US" b="true" sz="6000">
                <a:solidFill>
                  <a:srgbClr val="FFFFFF"/>
                </a:solidFill>
                <a:latin typeface="Athiti Bold"/>
                <a:ea typeface="Athiti Bold"/>
                <a:cs typeface="Athiti Bold"/>
                <a:sym typeface="Athiti Bold"/>
              </a:rPr>
              <a:t> ON A LIFE OF SERVICE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2980" r="-12499" b="-29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598993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0" t="-2980" r="-12499" b="-298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581114" y="423480"/>
            <a:ext cx="5125772" cy="1362839"/>
            <a:chOff x="0" y="0"/>
            <a:chExt cx="6834363" cy="181711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352999" y="0"/>
              <a:ext cx="6128364" cy="1817119"/>
              <a:chOff x="0" y="0"/>
              <a:chExt cx="3090082" cy="916239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090082" cy="916239"/>
              </a:xfrm>
              <a:custGeom>
                <a:avLst/>
                <a:gdLst/>
                <a:ahLst/>
                <a:cxnLst/>
                <a:rect r="r" b="b" t="t" l="l"/>
                <a:pathLst>
                  <a:path h="916239" w="3090082">
                    <a:moveTo>
                      <a:pt x="1545041" y="0"/>
                    </a:moveTo>
                    <a:cubicBezTo>
                      <a:pt x="691738" y="0"/>
                      <a:pt x="0" y="205107"/>
                      <a:pt x="0" y="458119"/>
                    </a:cubicBezTo>
                    <a:cubicBezTo>
                      <a:pt x="0" y="711132"/>
                      <a:pt x="691738" y="916239"/>
                      <a:pt x="1545041" y="916239"/>
                    </a:cubicBezTo>
                    <a:cubicBezTo>
                      <a:pt x="2398343" y="916239"/>
                      <a:pt x="3090082" y="711132"/>
                      <a:pt x="3090082" y="458119"/>
                    </a:cubicBezTo>
                    <a:cubicBezTo>
                      <a:pt x="3090082" y="205107"/>
                      <a:pt x="2398343" y="0"/>
                      <a:pt x="1545041" y="0"/>
                    </a:cubicBezTo>
                    <a:close/>
                  </a:path>
                </a:pathLst>
              </a:custGeom>
              <a:ln w="19050" cap="sq">
                <a:solidFill>
                  <a:srgbClr val="0360B6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289695" y="47797"/>
                <a:ext cx="2510691" cy="78254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128364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371514" y="761984"/>
            <a:ext cx="3544971" cy="70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57"/>
              </a:lnSpc>
              <a:spcBef>
                <a:spcPct val="0"/>
              </a:spcBef>
            </a:pP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มาระโก 10:45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13723" y="2773864"/>
            <a:ext cx="15860554" cy="47263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เพราะแม</a:t>
            </a: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้แต่บุตรมนุษย์ก็</a:t>
            </a: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ไม่</a:t>
            </a: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ได้มาเพื่อรับ</a:t>
            </a:r>
          </a:p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การปรนนิบัติแต่มาเพื่อปรนนิบัติ</a:t>
            </a:r>
          </a:p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และประทานชีวิตของพระองค์เป็นค่าไถ่</a:t>
            </a:r>
          </a:p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สำหรับคนเป็นอันมาก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554956" y="7692390"/>
            <a:ext cx="15178088" cy="1621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For even the S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on of Man did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 not come to be served,</a:t>
            </a:r>
          </a:p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but to serve, and to give His life a ransom for many.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651306" y="1925787"/>
            <a:ext cx="3115330" cy="68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3"/>
              </a:lnSpc>
              <a:spcBef>
                <a:spcPct val="0"/>
              </a:spcBef>
            </a:pP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MARK</a:t>
            </a: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 10:45 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2980" r="-12499" b="-29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598993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9999"/>
            </a:blip>
            <a:stretch>
              <a:fillRect l="0" t="-2980" r="-12499" b="-298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581114" y="423480"/>
            <a:ext cx="5125772" cy="1362839"/>
            <a:chOff x="0" y="0"/>
            <a:chExt cx="6834363" cy="181711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352999" y="0"/>
              <a:ext cx="6128364" cy="1817119"/>
              <a:chOff x="0" y="0"/>
              <a:chExt cx="3090082" cy="916239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090082" cy="916239"/>
              </a:xfrm>
              <a:custGeom>
                <a:avLst/>
                <a:gdLst/>
                <a:ahLst/>
                <a:cxnLst/>
                <a:rect r="r" b="b" t="t" l="l"/>
                <a:pathLst>
                  <a:path h="916239" w="3090082">
                    <a:moveTo>
                      <a:pt x="1545041" y="0"/>
                    </a:moveTo>
                    <a:cubicBezTo>
                      <a:pt x="691738" y="0"/>
                      <a:pt x="0" y="205107"/>
                      <a:pt x="0" y="458119"/>
                    </a:cubicBezTo>
                    <a:cubicBezTo>
                      <a:pt x="0" y="711132"/>
                      <a:pt x="691738" y="916239"/>
                      <a:pt x="1545041" y="916239"/>
                    </a:cubicBezTo>
                    <a:cubicBezTo>
                      <a:pt x="2398343" y="916239"/>
                      <a:pt x="3090082" y="711132"/>
                      <a:pt x="3090082" y="458119"/>
                    </a:cubicBezTo>
                    <a:cubicBezTo>
                      <a:pt x="3090082" y="205107"/>
                      <a:pt x="2398343" y="0"/>
                      <a:pt x="1545041" y="0"/>
                    </a:cubicBezTo>
                    <a:close/>
                  </a:path>
                </a:pathLst>
              </a:custGeom>
              <a:ln w="19050" cap="sq">
                <a:solidFill>
                  <a:srgbClr val="0360B6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289695" y="47797"/>
                <a:ext cx="2510691" cy="78254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128364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316308" y="761984"/>
            <a:ext cx="3655383" cy="70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57"/>
              </a:lnSpc>
              <a:spcBef>
                <a:spcPct val="0"/>
              </a:spcBef>
            </a:pP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1 โครินธ์ 12</a:t>
            </a: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:18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0" y="3777213"/>
            <a:ext cx="18288000" cy="2364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แต่</a:t>
            </a: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ที่</a:t>
            </a: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จริงพระเจ้าทรงจัดอวัยวะต่างๆ ทุกๆ ส่วนไว้ในร่างกายตามที่ทรงประสงค์ 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56858" y="6560820"/>
            <a:ext cx="15704225" cy="1621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But now G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od ha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s set the members, each one of them,</a:t>
            </a:r>
          </a:p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in the body just as He pleased.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581152" y="1925787"/>
            <a:ext cx="5255638" cy="68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3"/>
              </a:lnSpc>
              <a:spcBef>
                <a:spcPct val="0"/>
              </a:spcBef>
            </a:pP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 1 CORINTHIA</a:t>
            </a: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NS 12:18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2980" r="-12499" b="-298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598993" y="0"/>
            <a:ext cx="9689007" cy="10287000"/>
          </a:xfrm>
          <a:custGeom>
            <a:avLst/>
            <a:gdLst/>
            <a:ahLst/>
            <a:cxnLst/>
            <a:rect r="r" b="b" t="t" l="l"/>
            <a:pathLst>
              <a:path h="10287000" w="9689007">
                <a:moveTo>
                  <a:pt x="0" y="0"/>
                </a:moveTo>
                <a:lnTo>
                  <a:pt x="9689007" y="0"/>
                </a:lnTo>
                <a:lnTo>
                  <a:pt x="968900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999"/>
            </a:blip>
            <a:stretch>
              <a:fillRect l="0" t="-2980" r="-12499" b="-298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6581114" y="423480"/>
            <a:ext cx="5125772" cy="1362839"/>
            <a:chOff x="0" y="0"/>
            <a:chExt cx="6834363" cy="1817119"/>
          </a:xfrm>
        </p:grpSpPr>
        <p:grpSp>
          <p:nvGrpSpPr>
            <p:cNvPr name="Group 5" id="5"/>
            <p:cNvGrpSpPr/>
            <p:nvPr/>
          </p:nvGrpSpPr>
          <p:grpSpPr>
            <a:xfrm rot="0">
              <a:off x="352999" y="0"/>
              <a:ext cx="6128364" cy="1817119"/>
              <a:chOff x="0" y="0"/>
              <a:chExt cx="3090082" cy="916239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3090082" cy="916239"/>
              </a:xfrm>
              <a:custGeom>
                <a:avLst/>
                <a:gdLst/>
                <a:ahLst/>
                <a:cxnLst/>
                <a:rect r="r" b="b" t="t" l="l"/>
                <a:pathLst>
                  <a:path h="916239" w="3090082">
                    <a:moveTo>
                      <a:pt x="1545041" y="0"/>
                    </a:moveTo>
                    <a:cubicBezTo>
                      <a:pt x="691738" y="0"/>
                      <a:pt x="0" y="205107"/>
                      <a:pt x="0" y="458119"/>
                    </a:cubicBezTo>
                    <a:cubicBezTo>
                      <a:pt x="0" y="711132"/>
                      <a:pt x="691738" y="916239"/>
                      <a:pt x="1545041" y="916239"/>
                    </a:cubicBezTo>
                    <a:cubicBezTo>
                      <a:pt x="2398343" y="916239"/>
                      <a:pt x="3090082" y="711132"/>
                      <a:pt x="3090082" y="458119"/>
                    </a:cubicBezTo>
                    <a:cubicBezTo>
                      <a:pt x="3090082" y="205107"/>
                      <a:pt x="2398343" y="0"/>
                      <a:pt x="1545041" y="0"/>
                    </a:cubicBezTo>
                    <a:close/>
                  </a:path>
                </a:pathLst>
              </a:custGeom>
              <a:ln w="19050" cap="sq">
                <a:solidFill>
                  <a:srgbClr val="0360B6"/>
                </a:solidFill>
                <a:prstDash val="solid"/>
                <a:miter/>
              </a:ln>
            </p:spPr>
          </p:sp>
          <p:sp>
            <p:nvSpPr>
              <p:cNvPr name="TextBox 7" id="7"/>
              <p:cNvSpPr txBox="true"/>
              <p:nvPr/>
            </p:nvSpPr>
            <p:spPr>
              <a:xfrm>
                <a:off x="289695" y="47797"/>
                <a:ext cx="2510691" cy="782544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39"/>
                  </a:lnSpc>
                </a:pPr>
              </a:p>
            </p:txBody>
          </p:sp>
        </p:grpSp>
        <p:sp>
          <p:nvSpPr>
            <p:cNvPr name="Freeform 8" id="8"/>
            <p:cNvSpPr/>
            <p:nvPr/>
          </p:nvSpPr>
          <p:spPr>
            <a:xfrm flipH="false" flipV="false" rot="0">
              <a:off x="0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6128364" y="555560"/>
              <a:ext cx="705999" cy="705999"/>
            </a:xfrm>
            <a:custGeom>
              <a:avLst/>
              <a:gdLst/>
              <a:ahLst/>
              <a:cxnLst/>
              <a:rect r="r" b="b" t="t" l="l"/>
              <a:pathLst>
                <a:path h="705999" w="705999">
                  <a:moveTo>
                    <a:pt x="0" y="0"/>
                  </a:moveTo>
                  <a:lnTo>
                    <a:pt x="705999" y="0"/>
                  </a:lnTo>
                  <a:lnTo>
                    <a:pt x="705999" y="705999"/>
                  </a:lnTo>
                  <a:lnTo>
                    <a:pt x="0" y="70599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 l="0" t="0" r="0" b="0"/>
              </a:stretch>
            </a:blipFill>
          </p:spPr>
        </p:sp>
      </p:grpSp>
      <p:sp>
        <p:nvSpPr>
          <p:cNvPr name="TextBox 10" id="10"/>
          <p:cNvSpPr txBox="true"/>
          <p:nvPr/>
        </p:nvSpPr>
        <p:spPr>
          <a:xfrm rot="0">
            <a:off x="7274904" y="761984"/>
            <a:ext cx="3738192" cy="7048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57"/>
              </a:lnSpc>
              <a:spcBef>
                <a:spcPct val="0"/>
              </a:spcBef>
            </a:pP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1 โครินธ์ 12</a:t>
            </a:r>
            <a:r>
              <a:rPr lang="en-US" b="true" sz="4750">
                <a:solidFill>
                  <a:srgbClr val="0360B6"/>
                </a:solidFill>
                <a:latin typeface="Prompt Bold"/>
                <a:ea typeface="Prompt Bold"/>
                <a:cs typeface="Prompt Bold"/>
                <a:sym typeface="Prompt Bold"/>
              </a:rPr>
              <a:t>:19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713023" y="3777213"/>
            <a:ext cx="10861953" cy="23641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ถ</a:t>
            </a: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้าท</a:t>
            </a: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ั้งหมดเป็นอวัยวะเดียว</a:t>
            </a:r>
          </a:p>
          <a:p>
            <a:pPr algn="ctr">
              <a:lnSpc>
                <a:spcPts val="9360"/>
              </a:lnSpc>
              <a:spcBef>
                <a:spcPct val="0"/>
              </a:spcBef>
            </a:pPr>
            <a:r>
              <a:rPr lang="en-US" sz="8000">
                <a:solidFill>
                  <a:srgbClr val="0360B6"/>
                </a:solidFill>
                <a:latin typeface="Prompt"/>
                <a:ea typeface="Prompt"/>
                <a:cs typeface="Prompt"/>
                <a:sym typeface="Prompt"/>
              </a:rPr>
              <a:t>ร่างกายจะมีที่ไหน?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330921" y="6560820"/>
            <a:ext cx="9756101" cy="1621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And if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 th</a:t>
            </a: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ey were all one member,</a:t>
            </a:r>
          </a:p>
          <a:p>
            <a:pPr algn="ctr">
              <a:lnSpc>
                <a:spcPts val="6434"/>
              </a:lnSpc>
              <a:spcBef>
                <a:spcPct val="0"/>
              </a:spcBef>
            </a:pPr>
            <a:r>
              <a:rPr lang="en-US" sz="5499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where would the body be?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6593326" y="1925787"/>
            <a:ext cx="5231290" cy="6861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43"/>
              </a:lnSpc>
              <a:spcBef>
                <a:spcPct val="0"/>
              </a:spcBef>
            </a:pP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 1 CORINTHIA</a:t>
            </a:r>
            <a:r>
              <a:rPr lang="en-US" sz="4567">
                <a:solidFill>
                  <a:srgbClr val="0360B6"/>
                </a:solidFill>
                <a:latin typeface="Athiti"/>
                <a:ea typeface="Athiti"/>
                <a:cs typeface="Athiti"/>
                <a:sym typeface="Athiti"/>
              </a:rPr>
              <a:t>NS 12:19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DAHWp4kG6fw</dc:identifier>
  <dcterms:modified xsi:type="dcterms:W3CDTF">2011-08-01T06:04:30Z</dcterms:modified>
  <cp:revision>1</cp:revision>
  <dc:title>คำเทศนา กำหนดจุดโฟกัสของท่าน</dc:title>
</cp:coreProperties>
</file>