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</p:sldIdLst>
  <p:sldSz cx="18288000" cy="12852400"/>
  <p:notesSz cx="6858000" cy="9144000"/>
  <p:embeddedFontLst>
    <p:embeddedFont>
      <p:font typeface="Prompt Bold" charset="1" panose="00000800000000000000"/>
      <p:regular r:id="rId89"/>
    </p:embeddedFont>
    <p:embeddedFont>
      <p:font typeface="Prompt Italics" charset="1" panose="00000500000000000000"/>
      <p:regular r:id="rId90"/>
    </p:embeddedFont>
    <p:embeddedFont>
      <p:font typeface="Prompt" charset="1" panose="00000500000000000000"/>
      <p:regular r:id="rId9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slides/slide61.xml" Type="http://schemas.openxmlformats.org/officeDocument/2006/relationships/slide"/><Relationship Id="rId67" Target="slides/slide62.xml" Type="http://schemas.openxmlformats.org/officeDocument/2006/relationships/slide"/><Relationship Id="rId68" Target="slides/slide63.xml" Type="http://schemas.openxmlformats.org/officeDocument/2006/relationships/slide"/><Relationship Id="rId69" Target="slides/slide64.xml" Type="http://schemas.openxmlformats.org/officeDocument/2006/relationships/slide"/><Relationship Id="rId7" Target="slides/slide2.xml" Type="http://schemas.openxmlformats.org/officeDocument/2006/relationships/slide"/><Relationship Id="rId70" Target="slides/slide65.xml" Type="http://schemas.openxmlformats.org/officeDocument/2006/relationships/slide"/><Relationship Id="rId71" Target="slides/slide66.xml" Type="http://schemas.openxmlformats.org/officeDocument/2006/relationships/slide"/><Relationship Id="rId72" Target="slides/slide67.xml" Type="http://schemas.openxmlformats.org/officeDocument/2006/relationships/slide"/><Relationship Id="rId73" Target="slides/slide68.xml" Type="http://schemas.openxmlformats.org/officeDocument/2006/relationships/slide"/><Relationship Id="rId74" Target="slides/slide69.xml" Type="http://schemas.openxmlformats.org/officeDocument/2006/relationships/slide"/><Relationship Id="rId75" Target="slides/slide70.xml" Type="http://schemas.openxmlformats.org/officeDocument/2006/relationships/slide"/><Relationship Id="rId76" Target="slides/slide71.xml" Type="http://schemas.openxmlformats.org/officeDocument/2006/relationships/slide"/><Relationship Id="rId77" Target="slides/slide72.xml" Type="http://schemas.openxmlformats.org/officeDocument/2006/relationships/slide"/><Relationship Id="rId78" Target="slides/slide73.xml" Type="http://schemas.openxmlformats.org/officeDocument/2006/relationships/slide"/><Relationship Id="rId79" Target="slides/slide74.xml" Type="http://schemas.openxmlformats.org/officeDocument/2006/relationships/slide"/><Relationship Id="rId8" Target="slides/slide3.xml" Type="http://schemas.openxmlformats.org/officeDocument/2006/relationships/slide"/><Relationship Id="rId80" Target="slides/slide75.xml" Type="http://schemas.openxmlformats.org/officeDocument/2006/relationships/slide"/><Relationship Id="rId81" Target="slides/slide76.xml" Type="http://schemas.openxmlformats.org/officeDocument/2006/relationships/slide"/><Relationship Id="rId82" Target="slides/slide77.xml" Type="http://schemas.openxmlformats.org/officeDocument/2006/relationships/slide"/><Relationship Id="rId83" Target="slides/slide78.xml" Type="http://schemas.openxmlformats.org/officeDocument/2006/relationships/slide"/><Relationship Id="rId84" Target="slides/slide79.xml" Type="http://schemas.openxmlformats.org/officeDocument/2006/relationships/slide"/><Relationship Id="rId85" Target="slides/slide80.xml" Type="http://schemas.openxmlformats.org/officeDocument/2006/relationships/slide"/><Relationship Id="rId86" Target="slides/slide81.xml" Type="http://schemas.openxmlformats.org/officeDocument/2006/relationships/slide"/><Relationship Id="rId87" Target="slides/slide82.xml" Type="http://schemas.openxmlformats.org/officeDocument/2006/relationships/slide"/><Relationship Id="rId88" Target="slides/slide83.xml" Type="http://schemas.openxmlformats.org/officeDocument/2006/relationships/slide"/><Relationship Id="rId89" Target="fonts/font89.fntdata" Type="http://schemas.openxmlformats.org/officeDocument/2006/relationships/font"/><Relationship Id="rId9" Target="slides/slide4.xml" Type="http://schemas.openxmlformats.org/officeDocument/2006/relationships/slide"/><Relationship Id="rId90" Target="fonts/font90.fntdata" Type="http://schemas.openxmlformats.org/officeDocument/2006/relationships/font"/><Relationship Id="rId91" Target="fonts/font91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8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7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27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27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27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7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27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27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6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27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6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7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6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7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6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27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8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30.png" Type="http://schemas.openxmlformats.org/officeDocument/2006/relationships/image"/><Relationship Id="rId4" Target="../media/image31.svg" Type="http://schemas.openxmlformats.org/officeDocument/2006/relationships/image"/><Relationship Id="rId5" Target="../media/image32.png" Type="http://schemas.openxmlformats.org/officeDocument/2006/relationships/image"/><Relationship Id="rId6" Target="../media/image33.svg" Type="http://schemas.openxmlformats.org/officeDocument/2006/relationships/image"/></Relationships>
</file>

<file path=ppt/slides/_rels/slide8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27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285875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111" r="0" b="-1011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3350938"/>
            <a:ext cx="18288000" cy="3347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39"/>
              </a:lnSpc>
            </a:pPr>
            <a:r>
              <a:rPr lang="en-US" b="true" sz="9600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คำเทศนาชุด:</a:t>
            </a:r>
          </a:p>
          <a:p>
            <a:pPr algn="ctr">
              <a:lnSpc>
                <a:spcPts val="13439"/>
              </a:lnSpc>
            </a:pPr>
            <a:r>
              <a:rPr lang="en-US" b="true" sz="9600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การดำเนินชีวิตโดยความเชื่อ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8684498"/>
            <a:ext cx="18288000" cy="46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25"/>
              </a:lnSpc>
              <a:spcBef>
                <a:spcPct val="0"/>
              </a:spcBef>
            </a:pP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694608" y="7673327"/>
            <a:ext cx="4898785" cy="351082"/>
            <a:chOff x="0" y="0"/>
            <a:chExt cx="6531713" cy="468109"/>
          </a:xfrm>
        </p:grpSpPr>
        <p:sp>
          <p:nvSpPr>
            <p:cNvPr name="Freeform 6" id="6"/>
            <p:cNvSpPr/>
            <p:nvPr/>
          </p:nvSpPr>
          <p:spPr>
            <a:xfrm flipH="false" flipV="false" rot="-2700000">
              <a:off x="34351" y="151124"/>
              <a:ext cx="165862" cy="165862"/>
            </a:xfrm>
            <a:custGeom>
              <a:avLst/>
              <a:gdLst/>
              <a:ahLst/>
              <a:cxnLst/>
              <a:rect r="r" b="b" t="t" l="l"/>
              <a:pathLst>
                <a:path h="165862" w="165862">
                  <a:moveTo>
                    <a:pt x="0" y="0"/>
                  </a:moveTo>
                  <a:lnTo>
                    <a:pt x="165862" y="0"/>
                  </a:lnTo>
                  <a:lnTo>
                    <a:pt x="165862" y="165862"/>
                  </a:lnTo>
                  <a:lnTo>
                    <a:pt x="0" y="165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2700000">
              <a:off x="2848236" y="127186"/>
              <a:ext cx="213738" cy="213738"/>
            </a:xfrm>
            <a:custGeom>
              <a:avLst/>
              <a:gdLst/>
              <a:ahLst/>
              <a:cxnLst/>
              <a:rect r="r" b="b" t="t" l="l"/>
              <a:pathLst>
                <a:path h="213738" w="213738">
                  <a:moveTo>
                    <a:pt x="0" y="0"/>
                  </a:moveTo>
                  <a:lnTo>
                    <a:pt x="213737" y="0"/>
                  </a:lnTo>
                  <a:lnTo>
                    <a:pt x="213737" y="213738"/>
                  </a:lnTo>
                  <a:lnTo>
                    <a:pt x="0" y="2137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2700000">
              <a:off x="3140307" y="68553"/>
              <a:ext cx="331003" cy="331003"/>
            </a:xfrm>
            <a:custGeom>
              <a:avLst/>
              <a:gdLst/>
              <a:ahLst/>
              <a:cxnLst/>
              <a:rect r="r" b="b" t="t" l="l"/>
              <a:pathLst>
                <a:path h="331003" w="331003">
                  <a:moveTo>
                    <a:pt x="0" y="0"/>
                  </a:moveTo>
                  <a:lnTo>
                    <a:pt x="331004" y="0"/>
                  </a:lnTo>
                  <a:lnTo>
                    <a:pt x="331004" y="331003"/>
                  </a:lnTo>
                  <a:lnTo>
                    <a:pt x="0" y="33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3531024" y="129141"/>
              <a:ext cx="209828" cy="209828"/>
            </a:xfrm>
            <a:custGeom>
              <a:avLst/>
              <a:gdLst/>
              <a:ahLst/>
              <a:cxnLst/>
              <a:rect r="r" b="b" t="t" l="l"/>
              <a:pathLst>
                <a:path h="209828" w="209828">
                  <a:moveTo>
                    <a:pt x="0" y="0"/>
                  </a:moveTo>
                  <a:lnTo>
                    <a:pt x="209827" y="0"/>
                  </a:lnTo>
                  <a:lnTo>
                    <a:pt x="209827" y="209828"/>
                  </a:lnTo>
                  <a:lnTo>
                    <a:pt x="0" y="209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6339471" y="154425"/>
              <a:ext cx="159259" cy="159259"/>
            </a:xfrm>
            <a:custGeom>
              <a:avLst/>
              <a:gdLst/>
              <a:ahLst/>
              <a:cxnLst/>
              <a:rect r="r" b="b" t="t" l="l"/>
              <a:pathLst>
                <a:path h="159259" w="159259">
                  <a:moveTo>
                    <a:pt x="0" y="0"/>
                  </a:moveTo>
                  <a:lnTo>
                    <a:pt x="159259" y="0"/>
                  </a:lnTo>
                  <a:lnTo>
                    <a:pt x="159259" y="159259"/>
                  </a:lnTo>
                  <a:lnTo>
                    <a:pt x="0" y="159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1" id="11"/>
            <p:cNvSpPr/>
            <p:nvPr/>
          </p:nvSpPr>
          <p:spPr>
            <a:xfrm>
              <a:off x="117282" y="234055"/>
              <a:ext cx="6301818" cy="0"/>
            </a:xfrm>
            <a:prstGeom prst="line">
              <a:avLst/>
            </a:prstGeom>
            <a:ln cap="flat" w="39757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710439" y="2213143"/>
            <a:ext cx="2216026" cy="202863"/>
            <a:chOff x="0" y="0"/>
            <a:chExt cx="2954701" cy="27048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78186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5" y="0"/>
                  </a:lnTo>
                  <a:lnTo>
                    <a:pt x="270485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89093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684217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5691686" y="10453605"/>
            <a:ext cx="1978722" cy="181140"/>
            <a:chOff x="0" y="0"/>
            <a:chExt cx="2638296" cy="24151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59105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19" y="0"/>
                  </a:lnTo>
                  <a:lnTo>
                    <a:pt x="241519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795525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396776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0131872" y="7321055"/>
            <a:ext cx="8564656" cy="4881854"/>
          </a:xfrm>
          <a:custGeom>
            <a:avLst/>
            <a:gdLst/>
            <a:ahLst/>
            <a:cxnLst/>
            <a:rect r="r" b="b" t="t" l="l"/>
            <a:pathLst>
              <a:path h="4881854" w="8564656">
                <a:moveTo>
                  <a:pt x="0" y="0"/>
                </a:moveTo>
                <a:lnTo>
                  <a:pt x="8564655" y="0"/>
                </a:lnTo>
                <a:lnTo>
                  <a:pt x="8564655" y="4881854"/>
                </a:lnTo>
                <a:lnTo>
                  <a:pt x="0" y="48818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58000"/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0" y="5246650"/>
            <a:ext cx="18288000" cy="2993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ความเชื่อเกิดขึ้นจาก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การได้ยินพระวจนะของพระเจ้า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635722" y="8772652"/>
            <a:ext cx="5705133" cy="98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  <a:spcBef>
                <a:spcPct val="0"/>
              </a:spcBef>
            </a:pPr>
            <a:r>
              <a:rPr lang="en-US" sz="65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(โรม 10:17)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293767" y="2102518"/>
            <a:ext cx="4047087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‭‭โรม‬ ‭10‬:‭17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169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ฉะนั้นความเชื่อจึงเกิดขึ้นจาก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การได้ยินเรื่องราวนั้น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และเรื่องราวที่ได้ยินนั้นคือ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พระวจนะของพระคริสต์”‬ ‭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5246650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ามเชื่อไม่ได้มาจาก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การอธิษฐานขอความเชื่อ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0" y="9344529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(ลูกา 17:1-6)</a:t>
            </a:r>
          </a:p>
        </p:txBody>
      </p:sp>
      <p:sp>
        <p:nvSpPr>
          <p:cNvPr name="Freeform 16" id="16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l="-90332" t="-3776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6673231" y="2615083"/>
            <a:ext cx="4941539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2.1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9990"/>
            <a:ext cx="18288000" cy="5984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“พระเ</a:t>
            </a: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ยซูตรัสกับเหล่าสาวกว่า 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“สิ่งที่เป็นต้นเหตุให้ผู้คนทำบาป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จะมีมาแน่ แต่วิบัติแก่คนนั้นที่เป็น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ต้นเหตุให้สิ่งเหล่านี้เกิดขึ้น”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9990"/>
            <a:ext cx="18288000" cy="5984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“ให้เอาหินโม่ผ</a:t>
            </a: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ูกคอเขาโยน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ลงทะเลยังดีกว่าปล่อยให้เขาเป็นต้นเหตุให้ผู้เล็กน้อยเหล่านี้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สักคนหนึ่งทำบาป”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9990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“ฉะนั้นจงระวัง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ตัวให้ดี “ถ้าพี่น้อง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ของท่านทำผิด จงตักเตือนเขา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และถ้าเขากลับใจ จงอภัยให้เขา”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9990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“แม้เขาทำบาปต่อท่านถึงเจ็ดครั้ง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ในว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ันเดียว และกลับมาหาท่าน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เจ็ดครั้งบอกว่า ‘เรากลับใจแล้ว’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ก็จงยกโทษให้เขา””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9990"/>
            <a:ext cx="18288000" cy="5965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“ฝ่ายอัครทูตทูลองค์พระผู</a:t>
            </a: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้เป็นเจ้าว่า “ขอทรงเพิ่มพูนความเชื่อ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ของข้าพระองค์ทั้งหลาย!”</a:t>
            </a:r>
          </a:p>
          <a:p>
            <a:pPr algn="ctr">
              <a:lnSpc>
                <a:spcPts val="11661"/>
              </a:lnSpc>
              <a:spcBef>
                <a:spcPct val="0"/>
              </a:spcBef>
            </a:pPr>
            <a:r>
              <a:rPr lang="en-US" b="true" sz="9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382403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“พระองค์ตรัสตอบ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ว่า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“ถ้าท่านมีความเชื่อเล็ก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เท่าเมล็ดมัสตาร์ดเมล็ดหนึ่ง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382403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ท่านสามารถสั่งต้นหม่อนนี้ว่า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‘จงถอนรากไปปักในทะเล’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และมันก็จะเชื่อฟังท่าน”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000500" y="0"/>
            <a:ext cx="10287000" cy="12858750"/>
          </a:xfrm>
          <a:custGeom>
            <a:avLst/>
            <a:gdLst/>
            <a:ahLst/>
            <a:cxnLst/>
            <a:rect r="r" b="b" t="t" l="l"/>
            <a:pathLst>
              <a:path h="12858750" w="1028700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421" t="0" r="-4242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000500" y="4745730"/>
            <a:ext cx="10287000" cy="1885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b="true" sz="5399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คำเทศนาชุด:</a:t>
            </a:r>
          </a:p>
          <a:p>
            <a:pPr algn="ctr">
              <a:lnSpc>
                <a:spcPts val="7559"/>
              </a:lnSpc>
            </a:pPr>
            <a:r>
              <a:rPr lang="en-US" b="true" sz="5399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การดำเนินชีวิตโดยความเชื่อ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000500" y="7753001"/>
            <a:ext cx="10287000" cy="255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5"/>
              </a:lnSpc>
              <a:spcBef>
                <a:spcPct val="0"/>
              </a:spcBef>
            </a:pPr>
            <a:r>
              <a:rPr lang="en-US" sz="176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176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740104" y="7132153"/>
            <a:ext cx="2755566" cy="197484"/>
            <a:chOff x="0" y="0"/>
            <a:chExt cx="3674089" cy="263312"/>
          </a:xfrm>
        </p:grpSpPr>
        <p:sp>
          <p:nvSpPr>
            <p:cNvPr name="Freeform 6" id="6"/>
            <p:cNvSpPr/>
            <p:nvPr/>
          </p:nvSpPr>
          <p:spPr>
            <a:xfrm flipH="false" flipV="false" rot="-2700000">
              <a:off x="19323" y="85007"/>
              <a:ext cx="93297" cy="93297"/>
            </a:xfrm>
            <a:custGeom>
              <a:avLst/>
              <a:gdLst/>
              <a:ahLst/>
              <a:cxnLst/>
              <a:rect r="r" b="b" t="t" l="l"/>
              <a:pathLst>
                <a:path h="93297" w="93297">
                  <a:moveTo>
                    <a:pt x="0" y="0"/>
                  </a:moveTo>
                  <a:lnTo>
                    <a:pt x="93297" y="0"/>
                  </a:lnTo>
                  <a:lnTo>
                    <a:pt x="93297" y="93297"/>
                  </a:lnTo>
                  <a:lnTo>
                    <a:pt x="0" y="93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2700000">
              <a:off x="1602132" y="71542"/>
              <a:ext cx="120228" cy="120228"/>
            </a:xfrm>
            <a:custGeom>
              <a:avLst/>
              <a:gdLst/>
              <a:ahLst/>
              <a:cxnLst/>
              <a:rect r="r" b="b" t="t" l="l"/>
              <a:pathLst>
                <a:path h="120228" w="120228">
                  <a:moveTo>
                    <a:pt x="0" y="0"/>
                  </a:moveTo>
                  <a:lnTo>
                    <a:pt x="120228" y="0"/>
                  </a:lnTo>
                  <a:lnTo>
                    <a:pt x="120228" y="120228"/>
                  </a:lnTo>
                  <a:lnTo>
                    <a:pt x="0" y="120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2700000">
              <a:off x="1766423" y="38561"/>
              <a:ext cx="186189" cy="186189"/>
            </a:xfrm>
            <a:custGeom>
              <a:avLst/>
              <a:gdLst/>
              <a:ahLst/>
              <a:cxnLst/>
              <a:rect r="r" b="b" t="t" l="l"/>
              <a:pathLst>
                <a:path h="186189" w="186189">
                  <a:moveTo>
                    <a:pt x="0" y="0"/>
                  </a:moveTo>
                  <a:lnTo>
                    <a:pt x="186189" y="0"/>
                  </a:lnTo>
                  <a:lnTo>
                    <a:pt x="186189" y="186189"/>
                  </a:lnTo>
                  <a:lnTo>
                    <a:pt x="0" y="1861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1986201" y="72642"/>
              <a:ext cx="118028" cy="118028"/>
            </a:xfrm>
            <a:custGeom>
              <a:avLst/>
              <a:gdLst/>
              <a:ahLst/>
              <a:cxnLst/>
              <a:rect r="r" b="b" t="t" l="l"/>
              <a:pathLst>
                <a:path h="118028" w="118028">
                  <a:moveTo>
                    <a:pt x="0" y="0"/>
                  </a:moveTo>
                  <a:lnTo>
                    <a:pt x="118028" y="0"/>
                  </a:lnTo>
                  <a:lnTo>
                    <a:pt x="118028" y="118028"/>
                  </a:lnTo>
                  <a:lnTo>
                    <a:pt x="0" y="118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3565952" y="86864"/>
              <a:ext cx="89583" cy="89583"/>
            </a:xfrm>
            <a:custGeom>
              <a:avLst/>
              <a:gdLst/>
              <a:ahLst/>
              <a:cxnLst/>
              <a:rect r="r" b="b" t="t" l="l"/>
              <a:pathLst>
                <a:path h="89583" w="89583">
                  <a:moveTo>
                    <a:pt x="0" y="0"/>
                  </a:moveTo>
                  <a:lnTo>
                    <a:pt x="89583" y="0"/>
                  </a:lnTo>
                  <a:lnTo>
                    <a:pt x="89583" y="89583"/>
                  </a:lnTo>
                  <a:lnTo>
                    <a:pt x="0" y="895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1" id="11"/>
            <p:cNvSpPr/>
            <p:nvPr/>
          </p:nvSpPr>
          <p:spPr>
            <a:xfrm>
              <a:off x="65971" y="131656"/>
              <a:ext cx="3544773" cy="0"/>
            </a:xfrm>
            <a:prstGeom prst="line">
              <a:avLst/>
            </a:prstGeom>
            <a:ln cap="flat" w="22363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4374009" y="4060800"/>
            <a:ext cx="1246514" cy="114111"/>
            <a:chOff x="0" y="0"/>
            <a:chExt cx="1662019" cy="15214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002297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7" y="0"/>
                  </a:lnTo>
                  <a:lnTo>
                    <a:pt x="152147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7" y="0"/>
                  </a:lnTo>
                  <a:lnTo>
                    <a:pt x="152147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501148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8" y="0"/>
                  </a:lnTo>
                  <a:lnTo>
                    <a:pt x="152148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09872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7" y="0"/>
                  </a:lnTo>
                  <a:lnTo>
                    <a:pt x="152147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2800960" y="8696059"/>
            <a:ext cx="1113031" cy="101891"/>
            <a:chOff x="0" y="0"/>
            <a:chExt cx="1484041" cy="13585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894966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4" y="0"/>
                  </a:lnTo>
                  <a:lnTo>
                    <a:pt x="135854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5" y="0"/>
                  </a:lnTo>
                  <a:lnTo>
                    <a:pt x="135855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447483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5" y="0"/>
                  </a:lnTo>
                  <a:lnTo>
                    <a:pt x="135855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348187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4" y="0"/>
                  </a:lnTo>
                  <a:lnTo>
                    <a:pt x="135854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5246650"/>
            <a:ext cx="18288000" cy="3051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18"/>
              </a:lnSpc>
              <a:spcBef>
                <a:spcPct val="0"/>
              </a:spcBef>
            </a:pPr>
            <a:r>
              <a:rPr lang="en-US" b="true" sz="10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ความเชื่อสำหรับความรอด</a:t>
            </a:r>
          </a:p>
          <a:p>
            <a:pPr algn="ctr">
              <a:lnSpc>
                <a:spcPts val="12018"/>
              </a:lnSpc>
              <a:spcBef>
                <a:spcPct val="0"/>
              </a:spcBef>
            </a:pPr>
            <a:r>
              <a:rPr lang="en-US" b="true" sz="10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เกิดจากการได้ยิน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075608" y="8913749"/>
            <a:ext cx="12136785" cy="8068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7"/>
              </a:lnSpc>
              <a:spcBef>
                <a:spcPct val="0"/>
              </a:spcBef>
            </a:pPr>
            <a:r>
              <a:rPr lang="en-US" sz="53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โร</a:t>
            </a:r>
            <a:r>
              <a:rPr lang="en-US" sz="53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ม 10:13-14, 17 (กิจการ 4:4, กิจการ 18:8)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00215" y="2343150"/>
            <a:ext cx="568757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2.2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‭10‬:13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961353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เพราะว่า “ทุกคนที่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ร้องออก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พระนามขององค์พระผู้เป็นเจ้า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จะได้รับการช่วยให้รอด”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‭10‬:‭14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46624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“แล้วผู้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ที่ยังไม่เชื่อจะร้องเรียกพ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ระองค์ได้อย่างไร? และผู้ที่ยัง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ไม่เคยได้ยินเรื่องของพระองค์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จะเชื่อได้อย่างไร?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………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‭10‬:‭14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09337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…….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และหากไม่มีใครประกาศ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เรื่องของพระองค์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พวกเขาจะได้ยินได้อย่างไร?”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‭‭โรม‬ ‭10‬:‭17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169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ฉะนั้นความเชื่อจึงเกิดขึ้นจาก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การได้ยินเรื่องราวนั้น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และเรื่องราวที่ได้ยินนั้น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คือพระวจนะของพระคริสต์”‬ ‭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</a:t>
            </a: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ร‬ ‭4‬:‭4‬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09337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แต่หลายคนที่ได้ยินคำสอน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ก็เชื่อ จำนวนของผู้เชื่อเพิ่มขึ้น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เป็นห้าพันคนโดยประมาณ”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กิจการ‬ ‭18:8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09337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“ฝ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่ายคริสปัสนายธรรมศาลา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กับทั้งครัวเรือนได้เชื่อ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ในองค์พระผู้เป็นเจ้า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กิจการ‬ ‭18:8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09337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และชาวโครินธ์หลายคน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ที่ได้ฟังเขาก็เชื่อ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และรับบัพติศมา”‭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5246650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ความเชื่อในการรับบัพติศมา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ในพระวิญญาณบริสุทธิ์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เกิดจากการได้ยิน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28" y="10126138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(กิจการ 19:1-7)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592660" y="2287166"/>
            <a:ext cx="7281636" cy="2503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580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2.3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5984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“ขณะอปอลโลอยู่ที่เมื</a:t>
            </a: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องโครินธ์เปาโลเดินทางไปตามถนน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ที่ผ่านดินแดนด้านใน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285875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111" r="0" b="-1011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111860" y="3051127"/>
            <a:ext cx="10064280" cy="788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07"/>
              </a:lnSpc>
            </a:pPr>
            <a:r>
              <a:rPr lang="en-US" sz="4576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"/>
                <a:ea typeface="Prompt"/>
                <a:cs typeface="Prompt"/>
                <a:sym typeface="Prompt"/>
              </a:rPr>
              <a:t>คำเทศนาชุด: การดำเนินชีวิตโดยความเชื่อ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620165" y="4517879"/>
            <a:ext cx="11509937" cy="2486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0"/>
              </a:lnSpc>
            </a:pPr>
            <a:r>
              <a:rPr lang="en-US" b="true" sz="8227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ตอนที่ 4</a:t>
            </a:r>
          </a:p>
          <a:p>
            <a:pPr algn="ctr">
              <a:lnSpc>
                <a:spcPts val="9790"/>
              </a:lnSpc>
            </a:pPr>
            <a:r>
              <a:rPr lang="en-US" b="true" sz="8227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ความเชื่อเกิดขึ้นได้อย่างไร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735928" y="8684498"/>
            <a:ext cx="4816143" cy="46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25"/>
              </a:lnSpc>
              <a:spcBef>
                <a:spcPct val="0"/>
              </a:spcBef>
            </a:pP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577725" y="9319209"/>
            <a:ext cx="9132549" cy="46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25"/>
              </a:lnSpc>
              <a:spcBef>
                <a:spcPct val="0"/>
              </a:spcBef>
            </a:pP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Part 4 How Faith Comes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694608" y="7673327"/>
            <a:ext cx="4898785" cy="351082"/>
            <a:chOff x="0" y="0"/>
            <a:chExt cx="6531713" cy="468109"/>
          </a:xfrm>
        </p:grpSpPr>
        <p:sp>
          <p:nvSpPr>
            <p:cNvPr name="Freeform 8" id="8"/>
            <p:cNvSpPr/>
            <p:nvPr/>
          </p:nvSpPr>
          <p:spPr>
            <a:xfrm flipH="false" flipV="false" rot="-2700000">
              <a:off x="34351" y="151124"/>
              <a:ext cx="165862" cy="165862"/>
            </a:xfrm>
            <a:custGeom>
              <a:avLst/>
              <a:gdLst/>
              <a:ahLst/>
              <a:cxnLst/>
              <a:rect r="r" b="b" t="t" l="l"/>
              <a:pathLst>
                <a:path h="165862" w="165862">
                  <a:moveTo>
                    <a:pt x="0" y="0"/>
                  </a:moveTo>
                  <a:lnTo>
                    <a:pt x="165862" y="0"/>
                  </a:lnTo>
                  <a:lnTo>
                    <a:pt x="165862" y="165862"/>
                  </a:lnTo>
                  <a:lnTo>
                    <a:pt x="0" y="165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2848236" y="127186"/>
              <a:ext cx="213738" cy="213738"/>
            </a:xfrm>
            <a:custGeom>
              <a:avLst/>
              <a:gdLst/>
              <a:ahLst/>
              <a:cxnLst/>
              <a:rect r="r" b="b" t="t" l="l"/>
              <a:pathLst>
                <a:path h="213738" w="213738">
                  <a:moveTo>
                    <a:pt x="0" y="0"/>
                  </a:moveTo>
                  <a:lnTo>
                    <a:pt x="213737" y="0"/>
                  </a:lnTo>
                  <a:lnTo>
                    <a:pt x="213737" y="213738"/>
                  </a:lnTo>
                  <a:lnTo>
                    <a:pt x="0" y="2137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3140307" y="68553"/>
              <a:ext cx="331003" cy="331003"/>
            </a:xfrm>
            <a:custGeom>
              <a:avLst/>
              <a:gdLst/>
              <a:ahLst/>
              <a:cxnLst/>
              <a:rect r="r" b="b" t="t" l="l"/>
              <a:pathLst>
                <a:path h="331003" w="331003">
                  <a:moveTo>
                    <a:pt x="0" y="0"/>
                  </a:moveTo>
                  <a:lnTo>
                    <a:pt x="331004" y="0"/>
                  </a:lnTo>
                  <a:lnTo>
                    <a:pt x="331004" y="331003"/>
                  </a:lnTo>
                  <a:lnTo>
                    <a:pt x="0" y="33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2700000">
              <a:off x="3531024" y="129141"/>
              <a:ext cx="209828" cy="209828"/>
            </a:xfrm>
            <a:custGeom>
              <a:avLst/>
              <a:gdLst/>
              <a:ahLst/>
              <a:cxnLst/>
              <a:rect r="r" b="b" t="t" l="l"/>
              <a:pathLst>
                <a:path h="209828" w="209828">
                  <a:moveTo>
                    <a:pt x="0" y="0"/>
                  </a:moveTo>
                  <a:lnTo>
                    <a:pt x="209827" y="0"/>
                  </a:lnTo>
                  <a:lnTo>
                    <a:pt x="209827" y="209828"/>
                  </a:lnTo>
                  <a:lnTo>
                    <a:pt x="0" y="209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-2700000">
              <a:off x="6339471" y="154425"/>
              <a:ext cx="159259" cy="159259"/>
            </a:xfrm>
            <a:custGeom>
              <a:avLst/>
              <a:gdLst/>
              <a:ahLst/>
              <a:cxnLst/>
              <a:rect r="r" b="b" t="t" l="l"/>
              <a:pathLst>
                <a:path h="159259" w="159259">
                  <a:moveTo>
                    <a:pt x="0" y="0"/>
                  </a:moveTo>
                  <a:lnTo>
                    <a:pt x="159259" y="0"/>
                  </a:lnTo>
                  <a:lnTo>
                    <a:pt x="159259" y="159259"/>
                  </a:lnTo>
                  <a:lnTo>
                    <a:pt x="0" y="159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3" id="13"/>
            <p:cNvSpPr/>
            <p:nvPr/>
          </p:nvSpPr>
          <p:spPr>
            <a:xfrm>
              <a:off x="117282" y="234055"/>
              <a:ext cx="6301818" cy="0"/>
            </a:xfrm>
            <a:prstGeom prst="line">
              <a:avLst/>
            </a:prstGeom>
            <a:ln cap="flat" w="39757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10439" y="2213143"/>
            <a:ext cx="2216026" cy="202863"/>
            <a:chOff x="0" y="0"/>
            <a:chExt cx="2954701" cy="27048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78186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5" y="0"/>
                  </a:lnTo>
                  <a:lnTo>
                    <a:pt x="270485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89093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684217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5691686" y="10453605"/>
            <a:ext cx="1978722" cy="181140"/>
            <a:chOff x="0" y="0"/>
            <a:chExt cx="2638296" cy="24151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59105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19" y="0"/>
                  </a:lnTo>
                  <a:lnTo>
                    <a:pt x="241519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795525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396776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2993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และมาที่เมืองเอเฟซัส 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เขาพบสาวกบางคนที่นั่น”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“และถามว่า “เมื่อท่านเชื่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ท่านได้รับพระวิญญาณบริสุทธิ์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หรือไม่?”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พวกเขาตอบว่า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“ไม่ เราไม่เคยแม้แต่ได้ยิน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ว่ามีพระวิญญาณบริสุทธิ์”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“ดั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งนั้นเปาโลจึงถามว่า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“ถ้าเช่นนั้น ท่านได้รับ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บัพติศมาอะไร?”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พวกเขาตอบว่า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“บัพติศมาของยอห์น”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20794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“เปาโลจึงกล่าวว่า “บัพติศมา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องยอห์นคือบัพติศมา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ที่แสดงการกลับใจใหม่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20794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ยอห์นได้บอกประชาชนให้เชื่อ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ในพระองค์ผู้ซึ่งมาภายหลังท่าน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คือให้เชื่อในพระเยซู”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“เมื่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อได้ฟังเช่นนี้พวกเขา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ก็รับบัพติศมาเข้าใน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พระนามขององค์พระเยซูเจ้า”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“เมื่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อเปาโลวางมือบนพวกเขา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พระวิญญาณบริสุทธิ์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ก็เสด็จมายังคนเหล่านี้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พวกเขาก็พูดภาษาแปลกๆ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และพยากรณ์”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14625" y="0"/>
            <a:ext cx="12858750" cy="12858750"/>
          </a:xfrm>
          <a:custGeom>
            <a:avLst/>
            <a:gdLst/>
            <a:ahLst/>
            <a:cxnLst/>
            <a:rect r="r" b="b" t="t" l="l"/>
            <a:pathLst>
              <a:path h="12858750" w="12858750">
                <a:moveTo>
                  <a:pt x="0" y="0"/>
                </a:moveTo>
                <a:lnTo>
                  <a:pt x="12858750" y="0"/>
                </a:lnTo>
                <a:lnTo>
                  <a:pt x="1285875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37" t="0" r="-2393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489036" y="2762598"/>
            <a:ext cx="9309928" cy="727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27"/>
              </a:lnSpc>
            </a:pPr>
            <a:r>
              <a:rPr lang="en-US" sz="4233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"/>
                <a:ea typeface="Prompt"/>
                <a:cs typeface="Prompt"/>
                <a:sym typeface="Prompt"/>
              </a:rPr>
              <a:t>คำเทศนาชุด: การดำเนินชีวิตโดยความเชื่อ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104675" y="4281169"/>
            <a:ext cx="12078650" cy="2600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73"/>
              </a:lnSpc>
            </a:pPr>
            <a:r>
              <a:rPr lang="en-US" b="true" sz="8633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ตอนที่ 4</a:t>
            </a:r>
          </a:p>
          <a:p>
            <a:pPr algn="ctr">
              <a:lnSpc>
                <a:spcPts val="10273"/>
              </a:lnSpc>
            </a:pPr>
            <a:r>
              <a:rPr lang="en-US" b="true" sz="8633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ความเชื่อเกิดขึ้นได้อย่างไร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009608" y="8795861"/>
            <a:ext cx="4268784" cy="417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1"/>
              </a:lnSpc>
              <a:spcBef>
                <a:spcPct val="0"/>
              </a:spcBef>
            </a:pPr>
            <a:r>
              <a:rPr lang="en-US" sz="2774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2774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96687" y="9358436"/>
            <a:ext cx="8094626" cy="417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1"/>
              </a:lnSpc>
              <a:spcBef>
                <a:spcPct val="0"/>
              </a:spcBef>
            </a:pPr>
            <a:r>
              <a:rPr lang="en-US" sz="2774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Part 4 How Faith Comes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133803" y="7645309"/>
            <a:ext cx="6020395" cy="431465"/>
            <a:chOff x="0" y="0"/>
            <a:chExt cx="8027193" cy="575286"/>
          </a:xfrm>
        </p:grpSpPr>
        <p:sp>
          <p:nvSpPr>
            <p:cNvPr name="Freeform 8" id="8"/>
            <p:cNvSpPr/>
            <p:nvPr/>
          </p:nvSpPr>
          <p:spPr>
            <a:xfrm flipH="false" flipV="false" rot="-2700000">
              <a:off x="42216" y="185724"/>
              <a:ext cx="203837" cy="203837"/>
            </a:xfrm>
            <a:custGeom>
              <a:avLst/>
              <a:gdLst/>
              <a:ahLst/>
              <a:cxnLst/>
              <a:rect r="r" b="b" t="t" l="l"/>
              <a:pathLst>
                <a:path h="203837" w="203837">
                  <a:moveTo>
                    <a:pt x="0" y="0"/>
                  </a:moveTo>
                  <a:lnTo>
                    <a:pt x="203837" y="0"/>
                  </a:lnTo>
                  <a:lnTo>
                    <a:pt x="203837" y="203838"/>
                  </a:lnTo>
                  <a:lnTo>
                    <a:pt x="0" y="203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3500358" y="156306"/>
              <a:ext cx="262675" cy="262675"/>
            </a:xfrm>
            <a:custGeom>
              <a:avLst/>
              <a:gdLst/>
              <a:ahLst/>
              <a:cxnLst/>
              <a:rect r="r" b="b" t="t" l="l"/>
              <a:pathLst>
                <a:path h="262675" w="262675">
                  <a:moveTo>
                    <a:pt x="0" y="0"/>
                  </a:moveTo>
                  <a:lnTo>
                    <a:pt x="262675" y="0"/>
                  </a:lnTo>
                  <a:lnTo>
                    <a:pt x="262675" y="262674"/>
                  </a:lnTo>
                  <a:lnTo>
                    <a:pt x="0" y="262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3859302" y="84249"/>
              <a:ext cx="406789" cy="406789"/>
            </a:xfrm>
            <a:custGeom>
              <a:avLst/>
              <a:gdLst/>
              <a:ahLst/>
              <a:cxnLst/>
              <a:rect r="r" b="b" t="t" l="l"/>
              <a:pathLst>
                <a:path h="406789" w="406789">
                  <a:moveTo>
                    <a:pt x="0" y="0"/>
                  </a:moveTo>
                  <a:lnTo>
                    <a:pt x="406789" y="0"/>
                  </a:lnTo>
                  <a:lnTo>
                    <a:pt x="406789" y="406788"/>
                  </a:lnTo>
                  <a:lnTo>
                    <a:pt x="0" y="4067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2700000">
              <a:off x="4339476" y="158708"/>
              <a:ext cx="257869" cy="257869"/>
            </a:xfrm>
            <a:custGeom>
              <a:avLst/>
              <a:gdLst/>
              <a:ahLst/>
              <a:cxnLst/>
              <a:rect r="r" b="b" t="t" l="l"/>
              <a:pathLst>
                <a:path h="257869" w="257869">
                  <a:moveTo>
                    <a:pt x="0" y="0"/>
                  </a:moveTo>
                  <a:lnTo>
                    <a:pt x="257869" y="0"/>
                  </a:lnTo>
                  <a:lnTo>
                    <a:pt x="257869" y="257870"/>
                  </a:lnTo>
                  <a:lnTo>
                    <a:pt x="0" y="257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-2700000">
              <a:off x="7790936" y="189782"/>
              <a:ext cx="195722" cy="195722"/>
            </a:xfrm>
            <a:custGeom>
              <a:avLst/>
              <a:gdLst/>
              <a:ahLst/>
              <a:cxnLst/>
              <a:rect r="r" b="b" t="t" l="l"/>
              <a:pathLst>
                <a:path h="195722" w="195722">
                  <a:moveTo>
                    <a:pt x="0" y="0"/>
                  </a:moveTo>
                  <a:lnTo>
                    <a:pt x="195722" y="0"/>
                  </a:lnTo>
                  <a:lnTo>
                    <a:pt x="195722" y="195722"/>
                  </a:lnTo>
                  <a:lnTo>
                    <a:pt x="0" y="1957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3" id="13"/>
            <p:cNvSpPr/>
            <p:nvPr/>
          </p:nvSpPr>
          <p:spPr>
            <a:xfrm>
              <a:off x="144135" y="287643"/>
              <a:ext cx="7744662" cy="0"/>
            </a:xfrm>
            <a:prstGeom prst="line">
              <a:avLst/>
            </a:prstGeom>
            <a:ln cap="flat" w="4886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3718820" y="954945"/>
            <a:ext cx="1669515" cy="152834"/>
            <a:chOff x="0" y="0"/>
            <a:chExt cx="2226020" cy="20377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342423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671212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022242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3369959" y="11436408"/>
            <a:ext cx="1490734" cy="136467"/>
            <a:chOff x="0" y="0"/>
            <a:chExt cx="1987646" cy="18195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198669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7" y="0"/>
                  </a:lnTo>
                  <a:lnTo>
                    <a:pt x="181957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7" y="0"/>
                  </a:lnTo>
                  <a:lnTo>
                    <a:pt x="181957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599335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6" y="0"/>
                  </a:lnTo>
                  <a:lnTo>
                    <a:pt x="181956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805689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7" y="0"/>
                  </a:lnTo>
                  <a:lnTo>
                    <a:pt x="181957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คนทั้งหมดนี้เป็นผู้ชาย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มีประมาณสิบสองคน”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5246650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ความเชื่อเพื่อการรักษาโรค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เกิดจากการได้ยิน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0" y="9344529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กิจกา</a:t>
            </a: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ร 14:7-10 (มาระโก 5:34, 27)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96997" y="2046631"/>
            <a:ext cx="5494006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2.4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“และได้ประกาศข่าวประเสริฐ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ที่นั่นต่อไป”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14:8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“ที่เมืองลิสตรามีชาย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ขาพิการคนหนึ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่งนั่งอยู่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เขาเป็นง่อยมาตั้งแต่เกิด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ไม่เคยเดินเลย”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14:9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“คนนั้นนั่งฟังเปาโลพูด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เปาโลมองตรงไปที่เขา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เห็นว่าเขามีความเชื่อ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ที่จะได้รับการรักษาให้หายได้”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14:10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“จึงร้องว่า “จงลุกขึ้นยืน!”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คนนั้นก็กระโดดขึ้นยืน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และเริ่มเดินไป”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5:34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“พระองค์ตรัสกับนางว่า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“หญิงเอ๋ย ความเชื่อของเจ้า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ทำให้เจ้าหายโรค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5:34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จงกลับไปด้วยสันติสุข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และพ้นจากความทุกข์ทรมานเถิด”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5:27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“เมื่อนางได้ยินเรื่องพระเยซู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จึงเดินปะปนกับฝูงชน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ตามมาข้างหลังพระองค์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และแตะฉลองพระองค์”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5246650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พระเยซูตอ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บสนองต่อ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ความไม่เชื่ออย่างไร?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0" y="9344529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(มาระ</a:t>
            </a: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โก 6:1-6)</a:t>
            </a:r>
          </a:p>
        </p:txBody>
      </p:sp>
      <p:sp>
        <p:nvSpPr>
          <p:cNvPr name="Freeform 16" id="16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l="-90332" t="-3776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7896895" y="2462796"/>
            <a:ext cx="249421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2.5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513712" y="4985004"/>
            <a:ext cx="15235797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เราต้องมี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ความเชื่อเพื่อที่จะเป็นที่พอพระทัยพระเจ้าได้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936789" y="8707711"/>
            <a:ext cx="3965823" cy="1085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68"/>
              </a:lnSpc>
              <a:spcBef>
                <a:spcPct val="0"/>
              </a:spcBef>
            </a:pPr>
            <a:r>
              <a:rPr lang="en-US" sz="72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(ฮีบรู 11:6)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923022" y="2343150"/>
            <a:ext cx="2441956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“พระเยซูเสด็จจากที่นั่นไปยัง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บ้านเกิดของพระองค์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โดยมีเหล่าสาวกติดตามไปด้วย”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951349"/>
            <a:ext cx="18288000" cy="9032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“เมื่อถึงวันสะบาโต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พระองค์ทรงสั่งสอนในธรรมศาลา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หลายคนที่ได้ฟังพระองค์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ก็ประหลาดใจ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‭‭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951349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พวกเขาถามว่า “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คนนี้ได้สิ่งเหล่านี้มาจากไหน?……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‭‭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…</a:t>
            </a: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สติปัญญาที่เขาได้รับ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เป็นสติปัญญาอย่างไหนกัน?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ถึงกับทำการอัศจรรย์ได้!”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433487"/>
            <a:ext cx="18288000" cy="56793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85"/>
              </a:lnSpc>
            </a:pPr>
            <a:r>
              <a:rPr lang="en-US" sz="93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“เขาเ</a:t>
            </a:r>
            <a:r>
              <a:rPr lang="en-US" sz="93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ป็นช่างไม้มิใช่หรือ?</a:t>
            </a:r>
          </a:p>
          <a:p>
            <a:pPr algn="ctr">
              <a:lnSpc>
                <a:spcPts val="11185"/>
              </a:lnSpc>
            </a:pPr>
            <a:r>
              <a:rPr lang="en-US" sz="93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เขาเป็นลูกนางมารีย์ </a:t>
            </a:r>
          </a:p>
          <a:p>
            <a:pPr algn="ctr">
              <a:lnSpc>
                <a:spcPts val="11185"/>
              </a:lnSpc>
            </a:pPr>
            <a:r>
              <a:rPr lang="en-US" sz="93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เป็นพี่ชายของยากอบ โยเซฟ </a:t>
            </a:r>
          </a:p>
          <a:p>
            <a:pPr algn="ctr">
              <a:lnSpc>
                <a:spcPts val="11185"/>
              </a:lnSpc>
              <a:spcBef>
                <a:spcPct val="0"/>
              </a:spcBef>
            </a:pPr>
            <a:r>
              <a:rPr lang="en-US" b="true" sz="93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ยูดาส กับซีโมนไม่ใช่หรือ?….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318940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…… พวกน้องสาวของเขา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ก็อยู่กับเราไม่ใช่หรือ?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เขาทั้งหลายจึง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ไม่พอใจพระองค์”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318940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พระเยซูตรัสกับพวกเขาว่า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“ผู้เผยพระวจนะจะขาดคนนับถือ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ก็แต่เฉพาะในบ้านเกิด ในหมู่ญาติ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และในบ้านของตนเอง”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318940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“พระองค์ไม่อาจทำ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การอัศจรรย์ใดๆ ที่นั่น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เว้นแต่ทรงวางมือบนคนป่วย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บางคนและรักษาพวกเขาให้หาย”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318940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“และพระองค์ทรงแปลกใจ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ที่พวกเขาขาดความเชื่อ”</a:t>
            </a: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57982" y="4417148"/>
            <a:ext cx="17972035" cy="68600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ก่อนที่ท่านจะใช้</a:t>
            </a: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 </a:t>
            </a:r>
          </a:p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ให้ค้นหาข้อพระคัมภีร์</a:t>
            </a:r>
          </a:p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ที่เป็นพระสัญญา</a:t>
            </a:r>
          </a:p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สำหรับสิ่งที่ท่านต้องการ </a:t>
            </a:r>
          </a:p>
          <a:p>
            <a:pPr algn="ctr">
              <a:lnSpc>
                <a:spcPts val="10828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6547764" y="1650707"/>
            <a:ext cx="519247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ฮีบรู‬ ‭11‬:‭6‬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75454"/>
            <a:ext cx="18288000" cy="6022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“ถ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้าไม่มีความเชื่อก็เป็นไปไม่ได้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ี่จะทำให้พระเจ้าพอพระทัย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เพราะผู้ที่จะ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มาหาพระเจ้า...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57982" y="4417148"/>
            <a:ext cx="17972035" cy="2745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และใคร่ครวญในพระคัมภีร์เหล่านั้น</a:t>
            </a:r>
          </a:p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เพื่อสร้างความเชื่อที่จะได้รับ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547764" y="1650707"/>
            <a:ext cx="519247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</a:t>
            </a:r>
          </a:p>
        </p:txBody>
      </p:sp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5246650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วจนะเปรียบเสมือนเมล็ด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ที่จะเกิดผลในชีวิตของเรา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0" y="9344529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(มา</a:t>
            </a: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ระโก 4:14)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079804" y="2582441"/>
            <a:ext cx="212839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3.1</a:t>
            </a:r>
          </a:p>
        </p:txBody>
      </p:sp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 มาระโก 4:14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150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“ช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าวนาได้หว่านพระวจนะ”</a:t>
            </a:r>
          </a:p>
        </p:txBody>
      </p:sp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4750308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เมื่อท่านใคร่ครวญใน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พระสัญญาของพระเจ้า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เมล็ดแห่งพระวจนะของพระเจ้า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7899648" y="1908006"/>
            <a:ext cx="2488704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3.2</a:t>
            </a:r>
          </a:p>
        </p:txBody>
      </p:sp>
    </p:spTree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4750308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จะก่อให้เกิดความเชื่อ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ที่จะได้รับพระสัญญาของพระเจ้า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899648" y="1908006"/>
            <a:ext cx="2488704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3.2</a:t>
            </a:r>
          </a:p>
        </p:txBody>
      </p:sp>
    </p:spTree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4656201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พระวจนะของพ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ระเจ้า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จะนําท่านไปยังจุดที่ท่าน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เชื่อว่าท่านได้รับแล้ว ..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  <p:sp>
        <p:nvSpPr>
          <p:cNvPr name="Freeform 15" id="15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l="-90332" t="-3776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8383946" y="2343150"/>
            <a:ext cx="2473672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3.3</a:t>
            </a:r>
          </a:p>
        </p:txBody>
      </p:sp>
    </p:spTree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4656201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และสร้างความเชื่อที่ทําให้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ความหวังของท่านมีตัวตนขึ้น</a:t>
            </a:r>
          </a:p>
        </p:txBody>
      </p:sp>
      <p:sp>
        <p:nvSpPr>
          <p:cNvPr name="Freeform 15" id="15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l="-90332" t="-3776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8383946" y="2343150"/>
            <a:ext cx="2473672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3.3</a:t>
            </a:r>
          </a:p>
        </p:txBody>
      </p:sp>
    </p:spTree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8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9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ฮีบรู‬ ‭11‬:‭6‬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75454"/>
            <a:ext cx="18288000" cy="6022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ต้องเชื่อว่าพระองค์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ทรงดำรงอยู่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และประทาน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บำเหน็จแก่คนเหล่านั้น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ที่แสวงหาพระองค์อย่างจริงจัง”</a:t>
            </a:r>
          </a:p>
        </p:txBody>
      </p:sp>
    </p:spTree>
  </p:cSld>
  <p:clrMapOvr>
    <a:masterClrMapping/>
  </p:clrMapOvr>
</p:sld>
</file>

<file path=ppt/slides/slide70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1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2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3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ยอห์น‬ ‭20‬:‭29‬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529340"/>
            <a:ext cx="18288000" cy="5297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“แล้วพร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ะเยซูตรัสบอกเขาว่า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“เพราะท่านได้เห็นเราท่านจึงเชื่อ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ความสุขมีแก่ผู้ที่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ไม่ได้เห็นแต่ก็ยังเชื่อ””</a:t>
            </a:r>
          </a:p>
        </p:txBody>
      </p:sp>
    </p:spTree>
  </p:cSld>
  <p:clrMapOvr>
    <a:masterClrMapping/>
  </p:clrMapOvr>
</p:sld>
</file>

<file path=ppt/slides/slide7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‭4‬:‭17‬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45839" y="3922649"/>
            <a:ext cx="18333839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2"/>
              </a:lnSpc>
            </a:pPr>
            <a:r>
              <a:rPr lang="en-US" sz="88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“ตามที่มีเขียนไว้ว่า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“เรา</a:t>
            </a: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ได้ให้เจ้าเป็นบิดา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ของหลายชนชาติ”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เขาเป็นบิดาของเรา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….</a:t>
            </a:r>
          </a:p>
        </p:txBody>
      </p:sp>
    </p:spTree>
  </p:cSld>
  <p:clrMapOvr>
    <a:masterClrMapping/>
  </p:clrMapOvr>
</p:sld>
</file>

<file path=ppt/slides/slide7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‭4‬:‭17‬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45839" y="3922649"/>
            <a:ext cx="18333839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2"/>
              </a:lnSpc>
            </a:pPr>
            <a:r>
              <a:rPr lang="en-US" sz="88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.....ในสายพระเนตรพระเจ้าผู้ที่เขาเชื่อ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คือพระ</a:t>
            </a: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เจ้าผู้ประทานชีวิต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แก่คนที่ตายแล้ว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และทรงเรียกสิ่งที่ไม่มีเสมือนว่า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สิ่งนั้นมีอยู่แล้ว”</a:t>
            </a:r>
          </a:p>
        </p:txBody>
      </p:sp>
    </p:spTree>
  </p:cSld>
  <p:clrMapOvr>
    <a:masterClrMapping/>
  </p:clrMapOvr>
</p:sld>
</file>

<file path=ppt/slides/slide7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‭4‬:‭18‬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3987935"/>
            <a:ext cx="18288000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“ทั้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งๆ ที่ไม่น่าจะมีความหวังใดๆ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อับราฮัมก็ยังเชื่อ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เพราะเขามีความหวัง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เขาจึงได้เป็นบิดาของหลายชนชาติ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</a:t>
            </a:r>
          </a:p>
        </p:txBody>
      </p:sp>
    </p:spTree>
  </p:cSld>
  <p:clrMapOvr>
    <a:masterClrMapping/>
  </p:clrMapOvr>
</p:sld>
</file>

<file path=ppt/slides/slide7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‭4‬:‭18‬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3987935"/>
            <a:ext cx="18288000" cy="5297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......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เหมือนที่ได้ตรัสกับเขาไว้แล้วว่า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“พงศ์พันธุ์ของเจ้า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จะเป็นเช่นนั้นแหละ””</a:t>
            </a:r>
          </a:p>
        </p:txBody>
      </p:sp>
    </p:spTree>
  </p:cSld>
  <p:clrMapOvr>
    <a:masterClrMapping/>
  </p:clrMapOvr>
</p:sld>
</file>

<file path=ppt/slides/slide7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‭4‬:‭19‬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51582" y="4018389"/>
            <a:ext cx="16784836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“ความเชื่อข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องเขาไม่ได้ถดถอยเลย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เมื่อเขาเผชิญกับความจริงที่ว่า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ร่างกายของเขาเหมือนได้ตายไปแล้ว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เพราะเขามีอายุราวร้อยปีแล้ว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4418260"/>
            <a:ext cx="18288000" cy="571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05"/>
              </a:lnSpc>
              <a:spcBef>
                <a:spcPct val="0"/>
              </a:spcBef>
            </a:pPr>
            <a:r>
              <a:rPr lang="en-US" b="true" sz="9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ถ้าพระเจ้าต้องการให้เรามี</a:t>
            </a:r>
            <a:r>
              <a:rPr lang="en-US" b="true" sz="9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</a:t>
            </a:r>
          </a:p>
          <a:p>
            <a:pPr algn="ctr">
              <a:lnSpc>
                <a:spcPts val="11305"/>
              </a:lnSpc>
              <a:spcBef>
                <a:spcPct val="0"/>
              </a:spcBef>
            </a:pPr>
            <a:r>
              <a:rPr lang="en-US" b="true" sz="9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เพื่อทําให้พระองค์พอพระทัย </a:t>
            </a:r>
          </a:p>
          <a:p>
            <a:pPr algn="ctr">
              <a:lnSpc>
                <a:spcPts val="11305"/>
              </a:lnSpc>
              <a:spcBef>
                <a:spcPct val="0"/>
              </a:spcBef>
            </a:pPr>
            <a:r>
              <a:rPr lang="en-US" b="true" sz="9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พระเจ้าก็ต้องจัดเตรียม</a:t>
            </a:r>
          </a:p>
          <a:p>
            <a:pPr algn="ctr">
              <a:lnSpc>
                <a:spcPts val="11305"/>
              </a:lnSpc>
              <a:spcBef>
                <a:spcPct val="0"/>
              </a:spcBef>
            </a:pPr>
            <a:r>
              <a:rPr lang="en-US" b="true" sz="9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หนทางให้เรามีความเชื่อได้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252520" y="1867268"/>
            <a:ext cx="178296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1.1</a:t>
            </a:r>
          </a:p>
        </p:txBody>
      </p:sp>
    </p:spTree>
  </p:cSld>
  <p:clrMapOvr>
    <a:masterClrMapping/>
  </p:clrMapOvr>
</p:sld>
</file>

<file path=ppt/slides/slide8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‭4‬:‭19‬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336304" y="4018389"/>
            <a:ext cx="13615392" cy="2649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และความจริง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ที่ว่าซาราห์ก็ไม่สามารถมีบุตร”</a:t>
            </a:r>
          </a:p>
        </p:txBody>
      </p:sp>
    </p:spTree>
  </p:cSld>
  <p:clrMapOvr>
    <a:masterClrMapping/>
  </p:clrMapOvr>
</p:sld>
</file>

<file path=ppt/slides/slide8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3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27841" y="7647525"/>
            <a:ext cx="19753000" cy="4626733"/>
          </a:xfrm>
          <a:custGeom>
            <a:avLst/>
            <a:gdLst/>
            <a:ahLst/>
            <a:cxnLst/>
            <a:rect r="r" b="b" t="t" l="l"/>
            <a:pathLst>
              <a:path h="4626733" w="19753000">
                <a:moveTo>
                  <a:pt x="0" y="0"/>
                </a:moveTo>
                <a:lnTo>
                  <a:pt x="19753000" y="0"/>
                </a:lnTo>
                <a:lnTo>
                  <a:pt x="19753000" y="4626733"/>
                </a:lnTo>
                <a:lnTo>
                  <a:pt x="0" y="46267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15877" r="0" b="-57892"/>
            </a:stretch>
          </a:blipFill>
        </p:spPr>
      </p:sp>
      <p:grpSp>
        <p:nvGrpSpPr>
          <p:cNvPr name="Group 3" id="3"/>
          <p:cNvGrpSpPr/>
          <p:nvPr/>
        </p:nvGrpSpPr>
        <p:grpSpPr>
          <a:xfrm rot="-5400000">
            <a:off x="7669529" y="-494920"/>
            <a:ext cx="3086100" cy="18475962"/>
            <a:chOff x="0" y="0"/>
            <a:chExt cx="812800" cy="486609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4866097"/>
            </a:xfrm>
            <a:custGeom>
              <a:avLst/>
              <a:gdLst/>
              <a:ahLst/>
              <a:cxnLst/>
              <a:rect r="r" b="b" t="t" l="l"/>
              <a:pathLst>
                <a:path h="486609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866097"/>
                  </a:lnTo>
                  <a:lnTo>
                    <a:pt x="0" y="4866097"/>
                  </a:lnTo>
                  <a:close/>
                </a:path>
              </a:pathLst>
            </a:custGeom>
            <a:gradFill rotWithShape="true">
              <a:gsLst>
                <a:gs pos="0">
                  <a:srgbClr val="FCF3E7">
                    <a:alpha val="0"/>
                  </a:srgbClr>
                </a:gs>
                <a:gs pos="100000">
                  <a:srgbClr val="FCF3E7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4904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37159" y="3033513"/>
            <a:ext cx="18150841" cy="5793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ความเชื่อแบบอับราฮัม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เรียกอีกอย่างหนึ่งว่า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ความเชื่อจากใจหรือ ความเชื่อตามพระคัมภีร์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32793" y="2011290"/>
            <a:ext cx="2714391" cy="1402080"/>
            <a:chOff x="0" y="0"/>
            <a:chExt cx="3619188" cy="186944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2077678" y="0"/>
              <a:ext cx="1541509" cy="1869440"/>
            </a:xfrm>
            <a:custGeom>
              <a:avLst/>
              <a:gdLst/>
              <a:ahLst/>
              <a:cxnLst/>
              <a:rect r="r" b="b" t="t" l="l"/>
              <a:pathLst>
                <a:path h="1869440" w="1541509">
                  <a:moveTo>
                    <a:pt x="0" y="0"/>
                  </a:moveTo>
                  <a:lnTo>
                    <a:pt x="1541510" y="0"/>
                  </a:lnTo>
                  <a:lnTo>
                    <a:pt x="1541510" y="1869440"/>
                  </a:lnTo>
                  <a:lnTo>
                    <a:pt x="0" y="1869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44625" cy="1869440"/>
            </a:xfrm>
            <a:custGeom>
              <a:avLst/>
              <a:gdLst/>
              <a:ahLst/>
              <a:cxnLst/>
              <a:rect r="r" b="b" t="t" l="l"/>
              <a:pathLst>
                <a:path h="1869440" w="1544625">
                  <a:moveTo>
                    <a:pt x="0" y="0"/>
                  </a:moveTo>
                  <a:lnTo>
                    <a:pt x="1544625" y="0"/>
                  </a:lnTo>
                  <a:lnTo>
                    <a:pt x="1544625" y="1869440"/>
                  </a:lnTo>
                  <a:lnTo>
                    <a:pt x="0" y="1869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1544625" y="1271879"/>
              <a:ext cx="533053" cy="539727"/>
              <a:chOff x="0" y="0"/>
              <a:chExt cx="860852" cy="871631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60852" cy="871631"/>
              </a:xfrm>
              <a:custGeom>
                <a:avLst/>
                <a:gdLst/>
                <a:ahLst/>
                <a:cxnLst/>
                <a:rect r="r" b="b" t="t" l="l"/>
                <a:pathLst>
                  <a:path h="871631" w="860852">
                    <a:moveTo>
                      <a:pt x="430426" y="0"/>
                    </a:moveTo>
                    <a:cubicBezTo>
                      <a:pt x="192708" y="0"/>
                      <a:pt x="0" y="195121"/>
                      <a:pt x="0" y="435815"/>
                    </a:cubicBezTo>
                    <a:cubicBezTo>
                      <a:pt x="0" y="676509"/>
                      <a:pt x="192708" y="871631"/>
                      <a:pt x="430426" y="871631"/>
                    </a:cubicBezTo>
                    <a:cubicBezTo>
                      <a:pt x="668144" y="871631"/>
                      <a:pt x="860852" y="676509"/>
                      <a:pt x="860852" y="435815"/>
                    </a:cubicBezTo>
                    <a:cubicBezTo>
                      <a:pt x="860852" y="195121"/>
                      <a:pt x="668144" y="0"/>
                      <a:pt x="430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532215"/>
                </a:solidFill>
                <a:prstDash val="solid"/>
                <a:miter/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80705" y="34090"/>
                <a:ext cx="699443" cy="755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0"/>
                  </a:lnSpc>
                </a:pPr>
              </a:p>
            </p:txBody>
          </p:sp>
        </p:grpSp>
      </p:grpSp>
      <p:grpSp>
        <p:nvGrpSpPr>
          <p:cNvPr name="Group 13" id="13"/>
          <p:cNvGrpSpPr/>
          <p:nvPr/>
        </p:nvGrpSpPr>
        <p:grpSpPr>
          <a:xfrm rot="0">
            <a:off x="6460533" y="9648948"/>
            <a:ext cx="4832011" cy="1274327"/>
            <a:chOff x="0" y="0"/>
            <a:chExt cx="1358011" cy="35814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58011" cy="358143"/>
            </a:xfrm>
            <a:custGeom>
              <a:avLst/>
              <a:gdLst/>
              <a:ahLst/>
              <a:cxnLst/>
              <a:rect r="r" b="b" t="t" l="l"/>
              <a:pathLst>
                <a:path h="358143" w="1358011">
                  <a:moveTo>
                    <a:pt x="81713" y="0"/>
                  </a:moveTo>
                  <a:lnTo>
                    <a:pt x="1276299" y="0"/>
                  </a:lnTo>
                  <a:cubicBezTo>
                    <a:pt x="1321427" y="0"/>
                    <a:pt x="1358011" y="36584"/>
                    <a:pt x="1358011" y="81713"/>
                  </a:cubicBezTo>
                  <a:lnTo>
                    <a:pt x="1358011" y="276430"/>
                  </a:lnTo>
                  <a:cubicBezTo>
                    <a:pt x="1358011" y="321559"/>
                    <a:pt x="1321427" y="358143"/>
                    <a:pt x="1276299" y="358143"/>
                  </a:cubicBezTo>
                  <a:lnTo>
                    <a:pt x="81713" y="358143"/>
                  </a:lnTo>
                  <a:cubicBezTo>
                    <a:pt x="36584" y="358143"/>
                    <a:pt x="0" y="321559"/>
                    <a:pt x="0" y="276430"/>
                  </a:cubicBezTo>
                  <a:lnTo>
                    <a:pt x="0" y="81713"/>
                  </a:lnTo>
                  <a:cubicBezTo>
                    <a:pt x="0" y="36584"/>
                    <a:pt x="36584" y="0"/>
                    <a:pt x="81713" y="0"/>
                  </a:cubicBezTo>
                  <a:close/>
                </a:path>
              </a:pathLst>
            </a:custGeom>
            <a:ln w="28575" cap="rnd">
              <a:solidFill>
                <a:srgbClr val="BB8654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57150"/>
              <a:ext cx="1358011" cy="3009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-267462" y="9871345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โ</a:t>
            </a: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รม 4:17-21</a:t>
            </a:r>
          </a:p>
        </p:txBody>
      </p:sp>
    </p:spTree>
  </p:cSld>
  <p:clrMapOvr>
    <a:masterClrMapping/>
  </p:clrMapOvr>
</p:sld>
</file>

<file path=ppt/slides/slide8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‭4‬:‭20‬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3968494"/>
            <a:ext cx="18288000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“กร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ะนั้นเขาก็ไม่ได้หวั่นไหว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คลางแคลงใจ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ในพระสัญญาของพระเจ้า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แต่มั่นคงในความเชื่อ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และถวายพระเกียรติสิริแด่พระเจ้า”</a:t>
            </a:r>
          </a:p>
        </p:txBody>
      </p:sp>
    </p:spTree>
  </p:cSld>
  <p:clrMapOvr>
    <a:masterClrMapping/>
  </p:clrMapOvr>
</p:sld>
</file>

<file path=ppt/slides/slide8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‭4‬:‭21‬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424181"/>
            <a:ext cx="18288000" cy="5297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“เพรา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ะเชื่อมั่นเต็มที่ว่า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พระเจ้าทรงมีฤทธิ์อำนาจ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ที่จะทำสิ่งที่พระองค์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ได้ทรงสัญญาไว้”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247863" y="4445648"/>
            <a:ext cx="18288000" cy="5793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24"/>
              </a:lnSpc>
            </a:pPr>
            <a:r>
              <a:rPr lang="en-US" sz="9600" b="true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ถ้าพระเจ้าประทานหนทาง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ให้เรามี</a:t>
            </a: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 ความรับผิดชอบ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ในการมีความเชื่อก็เป็นของเรา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ไม่ใช่ของพระเจ้า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072363" y="1922045"/>
            <a:ext cx="2143274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DAHSRZyk3ZU</dc:identifier>
  <dcterms:modified xsi:type="dcterms:W3CDTF">2011-08-01T06:04:30Z</dcterms:modified>
  <cp:revision>1</cp:revision>
  <dc:title>สำเนาของ ตอนที่ 4 ความเชื่อเกิดขึ้นได้อย่างไร</dc:title>
</cp:coreProperties>
</file>