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Adirek HC Italics" charset="1" panose="00000000000000000000"/>
      <p:regular r:id="rId44"/>
    </p:embeddedFont>
    <p:embeddedFont>
      <p:font typeface="TT Drugs Bold" charset="1" panose="02000803060000020003"/>
      <p:regular r:id="rId45"/>
    </p:embeddedFont>
    <p:embeddedFont>
      <p:font typeface="TAN Mon Cheri" charset="1" panose="00000000000000000000"/>
      <p:regular r:id="rId46"/>
    </p:embeddedFont>
    <p:embeddedFont>
      <p:font typeface="TT Drugs Italics" charset="1" panose="02000503000000090003"/>
      <p:regular r:id="rId47"/>
    </p:embeddedFont>
    <p:embeddedFont>
      <p:font typeface="Adirek HC" charset="1" panose="00000000000000000000"/>
      <p:regular r:id="rId48"/>
    </p:embeddedFont>
    <p:embeddedFont>
      <p:font typeface="Anantason Bold" charset="1" panose="000000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078" t="0" r="-520" b="-1804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50670" y="3527269"/>
            <a:ext cx="13986660" cy="376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62"/>
              </a:lnSpc>
            </a:pPr>
            <a:r>
              <a:rPr lang="en-US" sz="28262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ยังคงมั่นใจ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60839" y="1057275"/>
            <a:ext cx="11766322" cy="475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3339" spc="250">
                <a:solidFill>
                  <a:srgbClr val="FFFFFF"/>
                </a:solidFill>
                <a:latin typeface="TT Drugs Bold"/>
                <a:ea typeface="TT Drugs Bold"/>
                <a:cs typeface="TT Drugs Bold"/>
                <a:sym typeface="TT Drugs Bold"/>
              </a:rPr>
              <a:t>Hebrew 10:35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88531" y="6930863"/>
            <a:ext cx="13965842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REMAIN CONFIDENT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50670" y="3527269"/>
            <a:ext cx="13986660" cy="376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62"/>
              </a:lnSpc>
            </a:pPr>
            <a:r>
              <a:rPr lang="en-US" sz="28262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ยังคงมั่นใจ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ถ้าไม่มีความเชื่อก็เป็นไปไม่ได้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ที่จะทำให้พระเจ้าพอพระทัย เพราะผู้ที่จะมาหาพระเจ้า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ต้องเชื่อว่า...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6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พระองค์ทรงดำรงอยู่และประทานบำเหน็จแก่คนเหล่านั้น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ที่แสวงหาพระองค์อย่างจริงจัง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6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050821"/>
            <a:ext cx="15932954" cy="7814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โดยความเชื่อเมื่อโนอาห์ได้รับ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คำเตือนถึงเรื่องต่างๆ ที่ยังมองไม่เห็น ด้วยความเกรงกลัวพระเจ้าเขาจึงได้ต่อเรือใหญ่เพื่อช่วยครอบครัวให้รอด...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7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050821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โดยความเชื่อของเขา เขาได้ตัดสินโทษโลกและได้กลายเป็นทายาทแห่งความชอบธรรม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ที่มีมาโดยความเชื่อ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7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078" t="0" r="-520" b="-1804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29872" y="0"/>
            <a:ext cx="19547743" cy="10287000"/>
          </a:xfrm>
          <a:custGeom>
            <a:avLst/>
            <a:gdLst/>
            <a:ahLst/>
            <a:cxnLst/>
            <a:rect r="r" b="b" t="t" l="l"/>
            <a:pathLst>
              <a:path h="10287000" w="19547743">
                <a:moveTo>
                  <a:pt x="0" y="0"/>
                </a:moveTo>
                <a:lnTo>
                  <a:pt x="19547744" y="0"/>
                </a:lnTo>
                <a:lnTo>
                  <a:pt x="19547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46300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FFFFFF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292538" y="8455195"/>
            <a:ext cx="9702925" cy="412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How d</a:t>
            </a: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o we remain confident 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3825804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เราจะยังคงมั่นใจ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ได้อย่างไร?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7474" y="6147195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6805955" y="1352173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4301858" y="-2098626"/>
            <a:ext cx="12769564" cy="9506946"/>
          </a:xfrm>
          <a:custGeom>
            <a:avLst/>
            <a:gdLst/>
            <a:ahLst/>
            <a:cxnLst/>
            <a:rect r="r" b="b" t="t" l="l"/>
            <a:pathLst>
              <a:path h="9506946" w="12769564">
                <a:moveTo>
                  <a:pt x="12769564" y="0"/>
                </a:moveTo>
                <a:lnTo>
                  <a:pt x="0" y="0"/>
                </a:lnTo>
                <a:lnTo>
                  <a:pt x="0" y="9506946"/>
                </a:lnTo>
                <a:lnTo>
                  <a:pt x="12769564" y="9506946"/>
                </a:lnTo>
                <a:lnTo>
                  <a:pt x="12769564" y="0"/>
                </a:lnTo>
                <a:close/>
              </a:path>
            </a:pathLst>
          </a:custGeom>
          <a:blipFill>
            <a:blip r:embed="rId5"/>
            <a:stretch>
              <a:fillRect l="-12165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79586" y="368927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จับจ้อง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    ไปที่พระเยซู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47036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2.1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85551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ฮีบรู 12 : 1 - 2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เพราะฉะนั้นในเมื่อเรามีพยาน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หมู่ใหญ่พรั่งพร้อมรอบด้านเช่นนี้แล้ว ก็ให้เราละทิ้งทุกอย่างที่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ถ่วงอยู่และบาปที่เกาะแน่น...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12 : 1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ให้เราวิ่งด้วยความอดทน 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บากบั่นไปตามลู่ที่ทรงกำหนด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ไว้สำหรับเรา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12 : 1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ให้เราเพ่งมองที่พระเยซูผู้ทรงลิขิตความเชื่อและทรงทำให้ความเชื่อของเราสมบูรณ์ พระองค์ทรงทนรับกางเขน...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12 : 2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26346" y="1888565"/>
            <a:ext cx="15932954" cy="7814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และไม่ใส่พระทัยในความอัปยศของไม้กางเขนเพราะเห็นแก่ความชื่นชมยินดีที่อยู่เบื้องหน้า และพระองค์ได้ประทับที่เบื้องขวาพระที่นั่งของพระเจ้า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12 : 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078" t="0" r="-520" b="-1804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46300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FFFFFF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292538" y="8455195"/>
            <a:ext cx="9702925" cy="80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Do not </a:t>
            </a: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throw away your confidence</a:t>
            </a:r>
          </a:p>
          <a:p>
            <a:pPr algn="ctr">
              <a:lnSpc>
                <a:spcPts val="311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3825804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อย่าทิ้งความมั่นใจ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ของคุณ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79292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0551" y="7494432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5047109" y="1551000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03440">
            <a:off x="-3639082" y="1304712"/>
            <a:ext cx="11747711" cy="6769619"/>
          </a:xfrm>
          <a:custGeom>
            <a:avLst/>
            <a:gdLst/>
            <a:ahLst/>
            <a:cxnLst/>
            <a:rect r="r" b="b" t="t" l="l"/>
            <a:pathLst>
              <a:path h="6769619" w="11747711">
                <a:moveTo>
                  <a:pt x="0" y="0"/>
                </a:moveTo>
                <a:lnTo>
                  <a:pt x="11747712" y="0"/>
                </a:lnTo>
                <a:lnTo>
                  <a:pt x="11747712" y="6769619"/>
                </a:lnTo>
                <a:lnTo>
                  <a:pt x="0" y="67696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184308" y="368927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จดจ่ออยู่ที่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พระสัญญา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47036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2.2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85551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ฮีบรู 11 : 24 - 27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โดยความเชื่อเมื่อโมเสสเติบโตขึ้นก็ปฏิเสธฐานะบุตรของ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ธิดาฟาโรห์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24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เขาเลือกที่จะถูกข่มเหงร่วมกับเหล่าประชากรของพระเจ้า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แทนการเริงสำราญเพียงชั่วคราวในบาป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25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1823662"/>
            <a:ext cx="15932954" cy="7814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เขาถือว่าการยอมเสื่อมเสียเพื่อพระคริสต์ยังล้ำค่ายิ่งกว่า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ทรัพย์สมบัติทั้งหลายของอียิปต์ เพราะเขามองไปข้างหน้าถึงบำเหน็จของเขา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26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40237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โดยความเชื่อเขาออกจากอียิปต์โดยไม่กลัวพระพิโรธของกษัตริย์ เขาอดทนบากบั่นเพราะเขาได้เห็นพระเจ้าผู้ซึ่งไม่อาจมองเห็นได้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27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79292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0630" y="8373855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5047109" y="1551000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708910"/>
            <a:ext cx="8770711" cy="10650618"/>
          </a:xfrm>
          <a:custGeom>
            <a:avLst/>
            <a:gdLst/>
            <a:ahLst/>
            <a:cxnLst/>
            <a:rect r="r" b="b" t="t" l="l"/>
            <a:pathLst>
              <a:path h="10650618" w="8770711">
                <a:moveTo>
                  <a:pt x="0" y="0"/>
                </a:moveTo>
                <a:lnTo>
                  <a:pt x="8770711" y="0"/>
                </a:lnTo>
                <a:lnTo>
                  <a:pt x="8770711" y="10650618"/>
                </a:lnTo>
                <a:lnTo>
                  <a:pt x="0" y="106506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464" t="0" r="-1380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651261" y="368927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จงอยู่ใน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      ความเชื่อ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47036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2.3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85551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1 ทิโมธี 6 : 12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018370"/>
            <a:ext cx="15932954" cy="7814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จงต่อสู้อย่างเข้มแข็งเพื่อ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ความเชื่อนี้ จงยึดมั่นชีวิตนิรันดร์ซึ่งทรงเรียกท่านมารับเมื่อท่านประกาศตนรับเชื่อต่อ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หน้าพยานหลายคน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1 ทิโมธี 6 : 12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078" t="0" r="-520" b="-1804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1430000"/>
          </a:xfrm>
          <a:custGeom>
            <a:avLst/>
            <a:gdLst/>
            <a:ahLst/>
            <a:cxnLst/>
            <a:rect r="r" b="b" t="t" l="l"/>
            <a:pathLst>
              <a:path h="11430000" w="18288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46300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FFFFFF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292538" y="8455195"/>
            <a:ext cx="9702925" cy="412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Abraham</a:t>
            </a:r>
            <a:r>
              <a:rPr lang="en-US" sz="3118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 remained confident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3731549"/>
            <a:ext cx="14636739" cy="1990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อับราฮัมยังคงมั่นใจ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25630" y="5864810"/>
            <a:ext cx="14636739" cy="107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1"/>
              </a:lnSpc>
            </a:pPr>
            <a:r>
              <a:rPr lang="en-US" sz="8001" i="true">
                <a:solidFill>
                  <a:srgbClr val="FFFFFF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โรม 4 : 17 - 21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ตามที่มีเขียนไว้ว่า “เราได้ให้เจ้าเป็นบิดาของหลายชนชาติ”</a:t>
            </a: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เขาเป็นบิดาของเราในสายพระเนตรพระเจ้าผู้ที่เขาเชื่อ...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17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คือพระเจ้าผู้ประทานชีวิตแก่คนที่ตายแล้วและทรงเรียกสิ่งที่ไม่มีเสมือนว่าสิ่งนั้นมีอยู่แล้ว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17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357566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7" y="0"/>
                </a:lnTo>
                <a:lnTo>
                  <a:pt x="19483257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46539"/>
            <a:ext cx="9144000" cy="11428777"/>
          </a:xfrm>
          <a:custGeom>
            <a:avLst/>
            <a:gdLst/>
            <a:ahLst/>
            <a:cxnLst/>
            <a:rect r="r" b="b" t="t" l="l"/>
            <a:pathLst>
              <a:path h="11428777" w="9144000">
                <a:moveTo>
                  <a:pt x="0" y="0"/>
                </a:moveTo>
                <a:lnTo>
                  <a:pt x="9144000" y="0"/>
                </a:lnTo>
                <a:lnTo>
                  <a:pt x="9144000" y="11428776"/>
                </a:lnTo>
                <a:lnTo>
                  <a:pt x="0" y="11428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94" t="0" r="-2485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98041" y="377941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จงมั่นใจ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และรับรางวัล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222139" y="3882374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4" y="0"/>
                </a:lnTo>
                <a:lnTo>
                  <a:pt x="1344224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618711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1.1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57226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ฮีบรู 10 : 35 - 36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5400000">
            <a:off x="1251834" y="1070249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86100" y="-1933237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40592" y="7656106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1500510" y="398137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4" y="0"/>
                </a:lnTo>
                <a:lnTo>
                  <a:pt x="1344224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7165" y="3361528"/>
            <a:ext cx="15433670" cy="459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85"/>
              </a:lnSpc>
            </a:pPr>
            <a:r>
              <a:rPr lang="en-US" sz="9987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อับราฮัมยังคงมั่นใจ</a:t>
            </a:r>
          </a:p>
          <a:p>
            <a:pPr algn="ctr">
              <a:lnSpc>
                <a:spcPts val="12085"/>
              </a:lnSpc>
            </a:pPr>
            <a:r>
              <a:rPr lang="en-US" sz="9987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ในขณะที่เผชิญกับสถานการณ์</a:t>
            </a:r>
          </a:p>
          <a:p>
            <a:pPr algn="ctr">
              <a:lnSpc>
                <a:spcPts val="12085"/>
              </a:lnSpc>
            </a:pPr>
            <a:r>
              <a:rPr lang="en-US" sz="9987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ที่เป็นไปไม่ได้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46300" y="908626"/>
            <a:ext cx="3595400" cy="142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i="true" spc="74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3.1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84815" y="8844047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โรม 4 : 18 - 19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1985919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ทั้งๆ ที่ไม่น่าจะมีความหวังใดๆ อับราฮัมก็ยังเชื่อ เพราะเขามีความหวัง เขาจึงได้เป็นบิดาของหลายชนชาติ  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18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เหมือนที่ได้ตรัส</a:t>
            </a: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กับเขาไว้แล้วว่า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“พงศ์พันธุ์ของเจ้าจะเป็น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เช่นนั้นแหละ”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18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ความเชื่อของเขาไม่ได้ถดถอยเลยเมื่อเขาเผชิญกับความจริง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ที่ว่าร่างกายของเขาเหมือน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ได้ตายไปแล้ว...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19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เพราะเขา</a:t>
            </a: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มีอายุราวร้อยปีแล้ว 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และความจริงที่ว่าซาราห์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ก็ไม่สามารถมีบุตร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19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86100" y="-1933237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99277" y="8061084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1500510" y="398137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4" y="0"/>
                </a:lnTo>
                <a:lnTo>
                  <a:pt x="1344224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3361536"/>
            <a:ext cx="15433670" cy="459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9999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อับราฮัมไม่หวั่นไหว แต่ยังคงเชื่อมั่น</a:t>
            </a:r>
          </a:p>
          <a:p>
            <a:pPr algn="ctr">
              <a:lnSpc>
                <a:spcPts val="12099"/>
              </a:lnSpc>
            </a:pPr>
            <a:r>
              <a:rPr lang="en-US" sz="9999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อย่างเต็มที่ว่าพระเจ้าทรงสามารถ</a:t>
            </a:r>
          </a:p>
          <a:p>
            <a:pPr algn="ctr">
              <a:lnSpc>
                <a:spcPts val="12099"/>
              </a:lnSpc>
            </a:pPr>
            <a:r>
              <a:rPr lang="en-US" sz="9999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ทําในสิ่งที่พระองค์ทรงสัญญาไว้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46300" y="908626"/>
            <a:ext cx="3595400" cy="142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i="true" spc="74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3.2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84815" y="8844047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โรม 4 : 20 - 21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กระนั้นเขาก็ไม่ได้หวั่นไหวคลางแคลงใจในพระสัญญาของพระเจ้า แต่มั่นคงในความเชื่อและถวายพระเกียรติสิริแด่พระเจ้า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20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เพราะเชื่อมั่นเต็มที่ว่าพระเจ้า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ทรงมีฤทธิ์อำนาจที่จะทำสิ่งที่พระองค์ได้ทรงสัญญาไว้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โรม 4 : 21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86100" y="-1933237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99277" y="8061084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1500510" y="398137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4" y="0"/>
                </a:lnTo>
                <a:lnTo>
                  <a:pt x="1344224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3209457"/>
            <a:ext cx="15433670" cy="459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9999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อับราฮัมยังคงมั่นใจว่าพระเจ้าสัตย์ซื่อ และ สามารถทําให้พระวจนะของพระองค์เกิดขึ้นได้  อับราฮัมจึงได้รับรางวัล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46300" y="908626"/>
            <a:ext cx="3595400" cy="1425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i="true" spc="74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3.3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25630" y="2587440"/>
            <a:ext cx="14636739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ฉะนั้นอย่าทิ้ง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ความมั่นใจของท่าน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สิ่งนี้จะได้รับบำเหน็จ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อันยิ่งใหญ่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739596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10 : 35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7523" y="2472688"/>
            <a:ext cx="15932954" cy="624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ท่านทั้งหลายต้องอดทน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บากบั่น เพื่อว่าเมื่อท่าน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ได้ทำตามพระประสงค์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ของพระเจ้าแล้ว...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10 : 36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7523" y="3512819"/>
            <a:ext cx="15932954" cy="3099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ท่านจะได้รับสิ่งที่พระองค์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ทรงสัญญาไว้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10 : 36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289974" y="-4436641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74946" y="368927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ดําเนินต่อไป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    ด้วยความเชื่อ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98447" y="4512937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6903568" y="7955626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465126" y="-364507"/>
            <a:ext cx="11671368" cy="11016014"/>
          </a:xfrm>
          <a:custGeom>
            <a:avLst/>
            <a:gdLst/>
            <a:ahLst/>
            <a:cxnLst/>
            <a:rect r="r" b="b" t="t" l="l"/>
            <a:pathLst>
              <a:path h="11016014" w="11671368">
                <a:moveTo>
                  <a:pt x="0" y="0"/>
                </a:moveTo>
                <a:lnTo>
                  <a:pt x="11671369" y="0"/>
                </a:lnTo>
                <a:lnTo>
                  <a:pt x="11671369" y="11016014"/>
                </a:lnTo>
                <a:lnTo>
                  <a:pt x="0" y="110160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87" t="0" r="-3475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618711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1.2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57226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ฮีบรู 11 : 1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716000"/>
          </a:xfrm>
          <a:custGeom>
            <a:avLst/>
            <a:gdLst/>
            <a:ahLst/>
            <a:cxnLst/>
            <a:rect r="r" b="b" t="t" l="l"/>
            <a:pathLst>
              <a:path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67726" y="-4273127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7523" y="2472688"/>
            <a:ext cx="15932954" cy="467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ความเชื่อคือความแน่ใจ</a:t>
            </a:r>
          </a:p>
          <a:p>
            <a:pPr algn="ctr">
              <a:lnSpc>
                <a:spcPts val="12419"/>
              </a:lnSpc>
            </a:pPr>
            <a:r>
              <a:rPr lang="en-US" sz="8999" b="true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ในสิ่งที่เราหวังไว้และมั่นใจ</a:t>
            </a:r>
          </a:p>
          <a:p>
            <a:pPr algn="ctr">
              <a:lnSpc>
                <a:spcPts val="12419"/>
              </a:lnSpc>
            </a:pPr>
            <a:r>
              <a:rPr lang="en-US" b="true" sz="8999">
                <a:solidFill>
                  <a:srgbClr val="B29575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ในสิ่งที่เรามองไม่เห็น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941576" y="734235"/>
            <a:ext cx="6404848" cy="862602"/>
          </a:xfrm>
          <a:custGeom>
            <a:avLst/>
            <a:gdLst/>
            <a:ahLst/>
            <a:cxnLst/>
            <a:rect r="r" b="b" t="t" l="l"/>
            <a:pathLst>
              <a:path h="862602" w="6404848">
                <a:moveTo>
                  <a:pt x="0" y="0"/>
                </a:moveTo>
                <a:lnTo>
                  <a:pt x="6404848" y="0"/>
                </a:lnTo>
                <a:lnTo>
                  <a:pt x="6404848" y="862603"/>
                </a:lnTo>
                <a:lnTo>
                  <a:pt x="0" y="8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-50117" r="0" b="-1023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25630" y="638985"/>
            <a:ext cx="14636739" cy="85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5000">
                <a:solidFill>
                  <a:srgbClr val="54545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ฮีบรู 11 : 1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3495714" y="-3092418"/>
            <a:ext cx="19483258" cy="24701436"/>
          </a:xfrm>
          <a:custGeom>
            <a:avLst/>
            <a:gdLst/>
            <a:ahLst/>
            <a:cxnLst/>
            <a:rect r="r" b="b" t="t" l="l"/>
            <a:pathLst>
              <a:path h="24701436" w="19483258">
                <a:moveTo>
                  <a:pt x="0" y="0"/>
                </a:moveTo>
                <a:lnTo>
                  <a:pt x="19483258" y="0"/>
                </a:lnTo>
                <a:lnTo>
                  <a:pt x="19483258" y="24701436"/>
                </a:lnTo>
                <a:lnTo>
                  <a:pt x="0" y="247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42670" y="3689279"/>
            <a:ext cx="14636739" cy="3885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โนอาห์</a:t>
            </a:r>
          </a:p>
          <a:p>
            <a:pPr algn="ctr">
              <a:lnSpc>
                <a:spcPts val="14986"/>
              </a:lnSpc>
            </a:pPr>
            <a:r>
              <a:rPr lang="en-US" sz="14986" i="true">
                <a:solidFill>
                  <a:srgbClr val="B29575"/>
                </a:solidFill>
                <a:latin typeface="Adirek HC Italics"/>
                <a:ea typeface="Adirek HC Italics"/>
                <a:cs typeface="Adirek HC Italics"/>
                <a:sym typeface="Adirek HC Italics"/>
              </a:rPr>
              <a:t>         ยังคงมั่นใจ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74890" y="3016693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4" y="0"/>
                </a:lnTo>
                <a:lnTo>
                  <a:pt x="1344224" y="1261125"/>
                </a:lnTo>
                <a:lnTo>
                  <a:pt x="0" y="1261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4486703" y="1310624"/>
            <a:ext cx="1344223" cy="1261126"/>
          </a:xfrm>
          <a:custGeom>
            <a:avLst/>
            <a:gdLst/>
            <a:ahLst/>
            <a:cxnLst/>
            <a:rect r="r" b="b" t="t" l="l"/>
            <a:pathLst>
              <a:path h="1261126" w="1344223">
                <a:moveTo>
                  <a:pt x="0" y="0"/>
                </a:moveTo>
                <a:lnTo>
                  <a:pt x="1344223" y="0"/>
                </a:lnTo>
                <a:lnTo>
                  <a:pt x="1344223" y="1261126"/>
                </a:lnTo>
                <a:lnTo>
                  <a:pt x="0" y="126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3016693"/>
            <a:ext cx="7628407" cy="7270307"/>
          </a:xfrm>
          <a:custGeom>
            <a:avLst/>
            <a:gdLst/>
            <a:ahLst/>
            <a:cxnLst/>
            <a:rect r="r" b="b" t="t" l="l"/>
            <a:pathLst>
              <a:path h="7270307" w="7628407">
                <a:moveTo>
                  <a:pt x="0" y="0"/>
                </a:moveTo>
                <a:lnTo>
                  <a:pt x="7628407" y="0"/>
                </a:lnTo>
                <a:lnTo>
                  <a:pt x="7628407" y="7270307"/>
                </a:lnTo>
                <a:lnTo>
                  <a:pt x="0" y="7270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6605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618711" y="1152525"/>
            <a:ext cx="3595400" cy="170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1998" i="true" spc="899">
                <a:solidFill>
                  <a:srgbClr val="253439"/>
                </a:solidFill>
                <a:latin typeface="TT Drugs Italics"/>
                <a:ea typeface="TT Drugs Italics"/>
                <a:cs typeface="TT Drugs Italics"/>
                <a:sym typeface="TT Drugs Italics"/>
              </a:rPr>
              <a:t>1.3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57226" y="8277395"/>
            <a:ext cx="7318370" cy="9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493">
                <a:solidFill>
                  <a:srgbClr val="B29575"/>
                </a:solidFill>
                <a:latin typeface="Adirek HC"/>
                <a:ea typeface="Adirek HC"/>
                <a:cs typeface="Adirek HC"/>
                <a:sym typeface="Adirek HC"/>
              </a:rPr>
              <a:t>ฮีบรู 11 : 6 - 7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DAGTvZUEqY8</dc:identifier>
  <dcterms:modified xsi:type="dcterms:W3CDTF">2011-08-01T06:04:30Z</dcterms:modified>
  <cp:revision>1</cp:revision>
  <dc:title>ยังคงมั่นใจ</dc:title>
</cp:coreProperties>
</file>