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embeddedFontLst>
    <p:embeddedFont>
      <p:font typeface="Anton" charset="1" panose="00000500000000000000"/>
      <p:regular r:id="rId43"/>
    </p:embeddedFont>
    <p:embeddedFont>
      <p:font typeface="TLWG Typewriter" charset="1" panose="02000603000000000000"/>
      <p:regular r:id="rId44"/>
    </p:embeddedFont>
    <p:embeddedFont>
      <p:font typeface="Daydream" charset="1" panose="00000000000000000000"/>
      <p:regular r:id="rId45"/>
    </p:embeddedFont>
    <p:embeddedFont>
      <p:font typeface="Prompt Bold" charset="1" panose="00000800000000000000"/>
      <p:regular r:id="rId46"/>
    </p:embeddedFont>
    <p:embeddedFont>
      <p:font typeface="Mero Thai Bold" charset="1" panose="00000500000000000000"/>
      <p:regular r:id="rId47"/>
    </p:embeddedFont>
    <p:embeddedFont>
      <p:font typeface="Mero Thai" charset="1" panose="0000050000000000000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6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9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2954" r="-16542" b="-1119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93315" y="1609266"/>
            <a:ext cx="18288000" cy="2852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82"/>
              </a:lnSpc>
            </a:pPr>
            <a:r>
              <a:rPr lang="en-US" sz="1670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ความชื่นชมยินดี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459789" y="2329445"/>
            <a:ext cx="3181793" cy="5091385"/>
          </a:xfrm>
          <a:custGeom>
            <a:avLst/>
            <a:gdLst/>
            <a:ahLst/>
            <a:cxnLst/>
            <a:rect r="r" b="b" t="t" l="l"/>
            <a:pathLst>
              <a:path h="5091385" w="3181793">
                <a:moveTo>
                  <a:pt x="0" y="0"/>
                </a:moveTo>
                <a:lnTo>
                  <a:pt x="3181792" y="0"/>
                </a:lnTo>
                <a:lnTo>
                  <a:pt x="3181792" y="5091384"/>
                </a:lnTo>
                <a:lnTo>
                  <a:pt x="0" y="50913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2195" t="-91289" r="-331694" b="-77351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93315" y="4531039"/>
            <a:ext cx="18288000" cy="1151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88"/>
              </a:lnSpc>
              <a:spcBef>
                <a:spcPct val="0"/>
              </a:spcBef>
            </a:pPr>
            <a:r>
              <a:rPr lang="en-US" sz="6777" spc="18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ในองค์พระผู้เป็นเจ้านำไปสู่ความสำเร็จ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8749172"/>
            <a:ext cx="7157103" cy="509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8">
                <a:solidFill>
                  <a:srgbClr val="FAEF36"/>
                </a:solidFill>
                <a:latin typeface="TLWG Typewriter"/>
                <a:ea typeface="TLWG Typewriter"/>
                <a:cs typeface="TLWG Typewriter"/>
                <a:sym typeface="TLWG Typewriter"/>
              </a:rPr>
              <a:t>Joy in the Lord Leads to Success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44676" y="9107734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6"/>
                </a:lnTo>
                <a:lnTo>
                  <a:pt x="0" y="1126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3151" b="-46966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87762" y="2156878"/>
            <a:ext cx="10814764" cy="6433085"/>
            <a:chOff x="0" y="0"/>
            <a:chExt cx="2700695" cy="160648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0695" cy="1606489"/>
            </a:xfrm>
            <a:custGeom>
              <a:avLst/>
              <a:gdLst/>
              <a:ahLst/>
              <a:cxnLst/>
              <a:rect r="r" b="b" t="t" l="l"/>
              <a:pathLst>
                <a:path h="1606489" w="2700695">
                  <a:moveTo>
                    <a:pt x="0" y="0"/>
                  </a:moveTo>
                  <a:lnTo>
                    <a:pt x="2700695" y="0"/>
                  </a:lnTo>
                  <a:lnTo>
                    <a:pt x="2700695" y="1606489"/>
                  </a:lnTo>
                  <a:lnTo>
                    <a:pt x="0" y="1606489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0695" cy="16350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395338" y="8718550"/>
            <a:ext cx="13399612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2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สดุดี 16:7-9, 11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44676" y="9107734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6"/>
                </a:lnTo>
                <a:lnTo>
                  <a:pt x="0" y="1126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75005" y="2636570"/>
            <a:ext cx="5662520" cy="5582593"/>
          </a:xfrm>
          <a:custGeom>
            <a:avLst/>
            <a:gdLst/>
            <a:ahLst/>
            <a:cxnLst/>
            <a:rect r="r" b="b" t="t" l="l"/>
            <a:pathLst>
              <a:path h="5582593" w="5662520">
                <a:moveTo>
                  <a:pt x="0" y="0"/>
                </a:moveTo>
                <a:lnTo>
                  <a:pt x="5662520" y="0"/>
                </a:lnTo>
                <a:lnTo>
                  <a:pt x="5662520" y="5582593"/>
                </a:lnTo>
                <a:lnTo>
                  <a:pt x="0" y="5582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176" t="0" r="-13799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032034" y="2284145"/>
            <a:ext cx="10126219" cy="5826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b="true" sz="8000" spc="16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เราสามารถเลือก</a:t>
            </a:r>
          </a:p>
          <a:p>
            <a:pPr algn="ctr">
              <a:lnSpc>
                <a:spcPts val="11200"/>
              </a:lnSpc>
            </a:pPr>
            <a:r>
              <a:rPr lang="en-US" b="true" sz="8000" spc="16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จับจ้องไปที่ความชื่นชมยินดีที่อยู่</a:t>
            </a:r>
          </a:p>
          <a:p>
            <a:pPr algn="ctr" marL="0" indent="0" lvl="0">
              <a:lnSpc>
                <a:spcPts val="11200"/>
              </a:lnSpc>
              <a:spcBef>
                <a:spcPct val="0"/>
              </a:spcBef>
            </a:pPr>
            <a:r>
              <a:rPr lang="en-US" b="true" sz="8000" spc="16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เบื้องหน้าได้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37108" y="477663"/>
            <a:ext cx="3789852" cy="287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878"/>
              </a:lnSpc>
            </a:pPr>
            <a:r>
              <a:rPr lang="en-US" b="true" sz="18303" spc="366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1.2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สดุดี 16:7-8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220048"/>
            <a:ext cx="16292591" cy="539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7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ข้าพเจ้าจะสรรเสริญองค์พระผู้เป็นเจ้า ผู้ทรงให้คำปรึกษาแก่ข้าพเจ้า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แม้ในยามค่ำคืนจิตใจของข้าพเจ้า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ก็สอนตัวเอง </a:t>
            </a: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8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ข้าพเจ้าให้องค์พระผู้เป็นเจ้าทรงอยู่ตรงหน้าข้าพเจ้าเสมอ...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สดุดี 16:8-9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084292"/>
            <a:ext cx="16292591" cy="6332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2"/>
              </a:lnSpc>
            </a:pPr>
            <a:r>
              <a:rPr lang="en-US" sz="6900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เพราะพระองค์ทรงประทับอยู่ที่ด้าน</a:t>
            </a:r>
          </a:p>
          <a:p>
            <a:pPr algn="ctr">
              <a:lnSpc>
                <a:spcPts val="8142"/>
              </a:lnSpc>
            </a:pPr>
            <a:r>
              <a:rPr lang="en-US" sz="6900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ขวามือของข้าพเจ้า </a:t>
            </a:r>
            <a:r>
              <a:rPr lang="en-US" sz="6900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ข้าพเจ้าจะไม่หวั่นไหว</a:t>
            </a:r>
          </a:p>
          <a:p>
            <a:pPr algn="ctr">
              <a:lnSpc>
                <a:spcPts val="8142"/>
              </a:lnSpc>
            </a:pPr>
            <a:r>
              <a:rPr lang="en-US" b="true" sz="6900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9</a:t>
            </a:r>
            <a:r>
              <a:rPr lang="en-US" sz="6900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ฉะนั้นจิตใจของข้าพเจ้าจึงยินดี</a:t>
            </a:r>
          </a:p>
          <a:p>
            <a:pPr algn="ctr">
              <a:lnSpc>
                <a:spcPts val="8142"/>
              </a:lnSpc>
            </a:pPr>
            <a:r>
              <a:rPr lang="en-US" sz="6900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และลิ้นของข้าพเจ้าก็ปรีดา</a:t>
            </a:r>
          </a:p>
          <a:p>
            <a:pPr algn="ctr">
              <a:lnSpc>
                <a:spcPts val="8142"/>
              </a:lnSpc>
            </a:pPr>
            <a:r>
              <a:rPr lang="en-US" sz="6900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กายของข้าพเจ้าก็จะพักอยู่อย่างปลอดภัยเช่นกัน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สดุดี 16:11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348454"/>
            <a:chOff x="0" y="0"/>
            <a:chExt cx="3223817" cy="11908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190858"/>
            </a:xfrm>
            <a:custGeom>
              <a:avLst/>
              <a:gdLst/>
              <a:ahLst/>
              <a:cxnLst/>
              <a:rect r="r" b="b" t="t" l="l"/>
              <a:pathLst>
                <a:path h="1190858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190858"/>
                  </a:lnTo>
                  <a:lnTo>
                    <a:pt x="0" y="119085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219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028700" y="3260492"/>
            <a:ext cx="16292591" cy="539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11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พระองค์ได้ทรงสำแดง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หนทางแห่งชีวิต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แก่ข้าพระองค์ พระองค์จะทรงให้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ข้าพระองค์เปี่ยมด้วยความชื่นชมยินดี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ต่อหน้าพระองค์ มีความชื่นบานอยู่ที่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เบื้องขวาพระหัตถ์ของพระองค์เป็นนิตย์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5" r="0" b="-55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35246" y="2331484"/>
            <a:ext cx="17017508" cy="4668531"/>
            <a:chOff x="0" y="0"/>
            <a:chExt cx="4481977" cy="12295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81977" cy="1229572"/>
            </a:xfrm>
            <a:custGeom>
              <a:avLst/>
              <a:gdLst/>
              <a:ahLst/>
              <a:cxnLst/>
              <a:rect r="r" b="b" t="t" l="l"/>
              <a:pathLst>
                <a:path h="1229572" w="4481977">
                  <a:moveTo>
                    <a:pt x="0" y="0"/>
                  </a:moveTo>
                  <a:lnTo>
                    <a:pt x="4481977" y="0"/>
                  </a:lnTo>
                  <a:lnTo>
                    <a:pt x="4481977" y="1229572"/>
                  </a:lnTo>
                  <a:lnTo>
                    <a:pt x="0" y="1229572"/>
                  </a:lnTo>
                  <a:close/>
                </a:path>
              </a:pathLst>
            </a:custGeom>
            <a:solidFill>
              <a:srgbClr val="F5F4F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481977" cy="12581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Daydream"/>
                  <a:ea typeface="Daydream"/>
                  <a:cs typeface="Daydream"/>
                  <a:sym typeface="Daydream"/>
                </a:rPr>
                <a:t>     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62713" y="2687725"/>
            <a:ext cx="13838059" cy="398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b="true" sz="8000" spc="160">
                <a:solidFill>
                  <a:srgbClr val="010101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พระพรที่เราจะได้รับเมื่อ</a:t>
            </a:r>
          </a:p>
          <a:p>
            <a:pPr algn="ctr">
              <a:lnSpc>
                <a:spcPts val="10000"/>
              </a:lnSpc>
            </a:pPr>
            <a:r>
              <a:rPr lang="en-US" b="true" sz="8000" spc="160">
                <a:solidFill>
                  <a:srgbClr val="010101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เราเลือกความชื่นชมยินดี</a:t>
            </a:r>
          </a:p>
          <a:p>
            <a:pPr algn="ctr" marL="0" indent="0" lvl="0">
              <a:lnSpc>
                <a:spcPts val="10000"/>
              </a:lnSpc>
            </a:pPr>
            <a:r>
              <a:rPr lang="en-US" b="true" sz="8000" spc="160">
                <a:solidFill>
                  <a:srgbClr val="010101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ในองค์พระผู้เป็นเจ้า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16477" y="1414153"/>
            <a:ext cx="4013094" cy="5636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49"/>
              </a:lnSpc>
            </a:pPr>
            <a:r>
              <a:rPr lang="en-US" b="true" sz="31319" spc="626">
                <a:solidFill>
                  <a:srgbClr val="010101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2.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898057" y="3805634"/>
            <a:ext cx="9722049" cy="6481366"/>
          </a:xfrm>
          <a:custGeom>
            <a:avLst/>
            <a:gdLst/>
            <a:ahLst/>
            <a:cxnLst/>
            <a:rect r="r" b="b" t="t" l="l"/>
            <a:pathLst>
              <a:path h="6481366" w="9722049">
                <a:moveTo>
                  <a:pt x="0" y="0"/>
                </a:moveTo>
                <a:lnTo>
                  <a:pt x="9722049" y="0"/>
                </a:lnTo>
                <a:lnTo>
                  <a:pt x="9722049" y="6481366"/>
                </a:lnTo>
                <a:lnTo>
                  <a:pt x="0" y="6481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9967" y="8571450"/>
            <a:ext cx="4122787" cy="1715550"/>
          </a:xfrm>
          <a:custGeom>
            <a:avLst/>
            <a:gdLst/>
            <a:ahLst/>
            <a:cxnLst/>
            <a:rect r="r" b="b" t="t" l="l"/>
            <a:pathLst>
              <a:path h="1715550" w="4122787">
                <a:moveTo>
                  <a:pt x="0" y="0"/>
                </a:moveTo>
                <a:lnTo>
                  <a:pt x="4122787" y="0"/>
                </a:lnTo>
                <a:lnTo>
                  <a:pt x="4122787" y="1715550"/>
                </a:lnTo>
                <a:lnTo>
                  <a:pt x="0" y="17155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6000"/>
            </a:blip>
            <a:stretch>
              <a:fillRect l="-28801" t="-105060" r="-54063" b="-42136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300467"/>
            <a:ext cx="10614461" cy="5910756"/>
            <a:chOff x="0" y="0"/>
            <a:chExt cx="2650674" cy="14760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50674" cy="1476051"/>
            </a:xfrm>
            <a:custGeom>
              <a:avLst/>
              <a:gdLst/>
              <a:ahLst/>
              <a:cxnLst/>
              <a:rect r="r" b="b" t="t" l="l"/>
              <a:pathLst>
                <a:path h="1476051" w="2650674">
                  <a:moveTo>
                    <a:pt x="0" y="0"/>
                  </a:moveTo>
                  <a:lnTo>
                    <a:pt x="2650674" y="0"/>
                  </a:lnTo>
                  <a:lnTo>
                    <a:pt x="2650674" y="1476051"/>
                  </a:lnTo>
                  <a:lnTo>
                    <a:pt x="0" y="1476051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650674" cy="15046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44676" y="9107734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6"/>
                </a:lnTo>
                <a:lnTo>
                  <a:pt x="0" y="1126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528484" y="1672944"/>
            <a:ext cx="4730816" cy="6941113"/>
          </a:xfrm>
          <a:custGeom>
            <a:avLst/>
            <a:gdLst/>
            <a:ahLst/>
            <a:cxnLst/>
            <a:rect r="r" b="b" t="t" l="l"/>
            <a:pathLst>
              <a:path h="6941113" w="4730816">
                <a:moveTo>
                  <a:pt x="0" y="0"/>
                </a:moveTo>
                <a:lnTo>
                  <a:pt x="4730816" y="0"/>
                </a:lnTo>
                <a:lnTo>
                  <a:pt x="4730816" y="6941112"/>
                </a:lnTo>
                <a:lnTo>
                  <a:pt x="0" y="6941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835" t="0" r="-92002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51208" y="2374851"/>
            <a:ext cx="10369445" cy="5733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b="true" sz="7900" spc="158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 เราจะเต็มเปี่ยมไปด้วยความชื่นชมยินดี ไม่ท้อใจ ไม่อ่อนล้า </a:t>
            </a:r>
          </a:p>
          <a:p>
            <a:pPr algn="ctr" marL="0" indent="0" lvl="0">
              <a:lnSpc>
                <a:spcPts val="11060"/>
              </a:lnSpc>
              <a:spcBef>
                <a:spcPct val="0"/>
              </a:spcBef>
            </a:pPr>
            <a:r>
              <a:rPr lang="en-US" b="true" sz="7900" spc="158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ไม่ล้มเลิก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8340725"/>
            <a:ext cx="13399612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2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สดุดี 16:8-9, 11, ฮีบรู 12:2-3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744527" y="-85725"/>
            <a:ext cx="3789852" cy="287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878"/>
              </a:lnSpc>
            </a:pPr>
            <a:r>
              <a:rPr lang="en-US" b="true" sz="18303" spc="366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2.1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สดุดี 16:8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4065240"/>
            <a:ext cx="16292591" cy="4351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8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ข้าพเจ้าให้องค์พระผู้เป็นเจ้าทรงอยู่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ตรงหน้าข้าพเจ้าเสมอ เพราะพระองค์ทรงประทับอยู่ที่ด้านขวามือของข้าพเจ้า 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ข้าพเจ้าจะไม่หวั่นไหว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สดุดี 16:9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2909846"/>
            <a:ext cx="16292591" cy="6348454"/>
            <a:chOff x="0" y="0"/>
            <a:chExt cx="3056201" cy="11908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56201" cy="1190858"/>
            </a:xfrm>
            <a:custGeom>
              <a:avLst/>
              <a:gdLst/>
              <a:ahLst/>
              <a:cxnLst/>
              <a:rect r="r" b="b" t="t" l="l"/>
              <a:pathLst>
                <a:path h="1190858" w="3056201">
                  <a:moveTo>
                    <a:pt x="0" y="0"/>
                  </a:moveTo>
                  <a:lnTo>
                    <a:pt x="3056201" y="0"/>
                  </a:lnTo>
                  <a:lnTo>
                    <a:pt x="3056201" y="1190858"/>
                  </a:lnTo>
                  <a:lnTo>
                    <a:pt x="0" y="119085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056201" cy="1219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66709" y="3865510"/>
            <a:ext cx="16292591" cy="462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49"/>
              </a:lnSpc>
            </a:pPr>
            <a:r>
              <a:rPr lang="en-US" b="true" sz="7499" spc="74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9</a:t>
            </a:r>
            <a:r>
              <a:rPr lang="en-US" sz="7499" spc="74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ฉะนั้นจิตใจของข้าพเจ้าจึงยินดี</a:t>
            </a:r>
          </a:p>
          <a:p>
            <a:pPr algn="ctr">
              <a:lnSpc>
                <a:spcPts val="8849"/>
              </a:lnSpc>
            </a:pPr>
            <a:r>
              <a:rPr lang="en-US" sz="7499" spc="74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และลิ้นของข้าพเจ้าก็ปรีดา</a:t>
            </a:r>
          </a:p>
          <a:p>
            <a:pPr algn="ctr">
              <a:lnSpc>
                <a:spcPts val="8849"/>
              </a:lnSpc>
            </a:pPr>
            <a:r>
              <a:rPr lang="en-US" sz="7499" spc="74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กายของข้าพเจ้าก็จะพักอยู่อย่างปลอดภัยเช่นกัน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สดุดี 16:11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348454"/>
            <a:chOff x="0" y="0"/>
            <a:chExt cx="3223817" cy="11908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190858"/>
            </a:xfrm>
            <a:custGeom>
              <a:avLst/>
              <a:gdLst/>
              <a:ahLst/>
              <a:cxnLst/>
              <a:rect r="r" b="b" t="t" l="l"/>
              <a:pathLst>
                <a:path h="1190858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190858"/>
                  </a:lnTo>
                  <a:lnTo>
                    <a:pt x="0" y="119085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219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028700" y="3334685"/>
            <a:ext cx="16292591" cy="539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11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พระองค์ได้ทรงสำแดง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หนทางแห่งชีวิต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แก่ข้าพระองค์ พระองค์จะทรงให้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ข้าพระองค์เปี่ยมด้วยความชื่นชมยินดี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ต่อหน้าพระองค์ มีความชื่นบานอยู่ที่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เบื้องขวาพระหัตถ์ของพระองค์เป็นนิตย์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ฮีบรู 12:2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747844"/>
            <a:ext cx="17186150" cy="6967320"/>
            <a:chOff x="0" y="0"/>
            <a:chExt cx="3223817" cy="13069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306946"/>
            </a:xfrm>
            <a:custGeom>
              <a:avLst/>
              <a:gdLst/>
              <a:ahLst/>
              <a:cxnLst/>
              <a:rect r="r" b="b" t="t" l="l"/>
              <a:pathLst>
                <a:path h="1306946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306946"/>
                  </a:lnTo>
                  <a:lnTo>
                    <a:pt x="0" y="130694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355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2949239"/>
            <a:ext cx="16292591" cy="6425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b="true" sz="6600" spc="66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2</a:t>
            </a:r>
            <a:r>
              <a:rPr lang="en-US" sz="6600" spc="66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ให้เราเพ่งมองที่พระเยซูผู้ทรงลิขิต</a:t>
            </a:r>
          </a:p>
          <a:p>
            <a:pPr algn="ctr">
              <a:lnSpc>
                <a:spcPts val="8250"/>
              </a:lnSpc>
            </a:pPr>
            <a:r>
              <a:rPr lang="en-US" sz="6600" spc="66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ความเชื่อและทรงทำให้ความเชื่อของเราสมบูรณ์ พระองค์ทรงทนรับกางเขนและ</a:t>
            </a:r>
          </a:p>
          <a:p>
            <a:pPr algn="ctr">
              <a:lnSpc>
                <a:spcPts val="8250"/>
              </a:lnSpc>
            </a:pPr>
            <a:r>
              <a:rPr lang="en-US" sz="6600" spc="66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ไม่ใส่พระทัยในความอัปยศของไม้กางเขนเพราะเห็นแก่ความชื่นชมยินดีที่อยู่</a:t>
            </a:r>
          </a:p>
          <a:p>
            <a:pPr algn="ctr">
              <a:lnSpc>
                <a:spcPts val="8250"/>
              </a:lnSpc>
            </a:pPr>
            <a:r>
              <a:rPr lang="en-US" sz="6600" spc="66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เบื้องหน้า....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5" r="0" b="-55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20653" y="2449572"/>
            <a:ext cx="10038647" cy="4645433"/>
            <a:chOff x="0" y="0"/>
            <a:chExt cx="2643924" cy="12234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43924" cy="1223488"/>
            </a:xfrm>
            <a:custGeom>
              <a:avLst/>
              <a:gdLst/>
              <a:ahLst/>
              <a:cxnLst/>
              <a:rect r="r" b="b" t="t" l="l"/>
              <a:pathLst>
                <a:path h="1223488" w="2643924">
                  <a:moveTo>
                    <a:pt x="0" y="0"/>
                  </a:moveTo>
                  <a:lnTo>
                    <a:pt x="2643924" y="0"/>
                  </a:lnTo>
                  <a:lnTo>
                    <a:pt x="2643924" y="1223488"/>
                  </a:lnTo>
                  <a:lnTo>
                    <a:pt x="0" y="1223488"/>
                  </a:lnTo>
                  <a:close/>
                </a:path>
              </a:pathLst>
            </a:custGeom>
            <a:solidFill>
              <a:srgbClr val="F5F4F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2643924" cy="1252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Daydream"/>
                  <a:ea typeface="Daydream"/>
                  <a:cs typeface="Daydream"/>
                  <a:sym typeface="Daydream"/>
                </a:rPr>
                <a:t>     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50009" y="1370088"/>
            <a:ext cx="6303270" cy="7546824"/>
            <a:chOff x="0" y="0"/>
            <a:chExt cx="1064891" cy="12749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64891" cy="1274980"/>
            </a:xfrm>
            <a:custGeom>
              <a:avLst/>
              <a:gdLst/>
              <a:ahLst/>
              <a:cxnLst/>
              <a:rect r="r" b="b" t="t" l="l"/>
              <a:pathLst>
                <a:path h="1274980" w="1064891">
                  <a:moveTo>
                    <a:pt x="0" y="0"/>
                  </a:moveTo>
                  <a:lnTo>
                    <a:pt x="1064891" y="0"/>
                  </a:lnTo>
                  <a:lnTo>
                    <a:pt x="1064891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3"/>
              <a:stretch>
                <a:fillRect l="-39852" t="0" r="-39852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44676" y="9107734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6"/>
                </a:lnTo>
                <a:lnTo>
                  <a:pt x="0" y="1126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931873" y="2829205"/>
            <a:ext cx="8971734" cy="3703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</a:pPr>
            <a:r>
              <a:rPr lang="en-US" b="true" sz="7800" spc="156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ให้เราเลือก</a:t>
            </a:r>
          </a:p>
          <a:p>
            <a:pPr algn="ctr">
              <a:lnSpc>
                <a:spcPts val="9750"/>
              </a:lnSpc>
            </a:pPr>
            <a:r>
              <a:rPr lang="en-US" b="true" sz="7800" spc="156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ความชื่มชมยินดี</a:t>
            </a:r>
          </a:p>
          <a:p>
            <a:pPr algn="ctr" marL="0" indent="0" lvl="0">
              <a:lnSpc>
                <a:spcPts val="9750"/>
              </a:lnSpc>
            </a:pPr>
            <a:r>
              <a:rPr lang="en-US" b="true" sz="7800" spc="156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ในองค์พระผู้เป็นเจ้า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774579" y="923925"/>
            <a:ext cx="2738842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718"/>
              </a:lnSpc>
            </a:pPr>
            <a:r>
              <a:rPr lang="en-US" b="true" sz="21374" spc="427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1.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ฮีบรู 12:2-3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381980"/>
            <a:ext cx="16292591" cy="567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และพระองค์ได้ประทับที่เบื้องขวาพระที่นั่งของพระเจ้า </a:t>
            </a: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3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ท่านทั้งหลายจงใคร่ครวญ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ถึงพระองค์ผู้ทรงทนการต่อต้านเช่นนั้น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จากคนบาป เพื่อว่าท่านจะได้ไม่อ่อนล้า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และท้อแท้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591617" y="1780471"/>
            <a:ext cx="11028063" cy="6946619"/>
            <a:chOff x="0" y="0"/>
            <a:chExt cx="2753960" cy="17347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53960" cy="1734730"/>
            </a:xfrm>
            <a:custGeom>
              <a:avLst/>
              <a:gdLst/>
              <a:ahLst/>
              <a:cxnLst/>
              <a:rect r="r" b="b" t="t" l="l"/>
              <a:pathLst>
                <a:path h="1734730" w="2753960">
                  <a:moveTo>
                    <a:pt x="0" y="0"/>
                  </a:moveTo>
                  <a:lnTo>
                    <a:pt x="2753960" y="0"/>
                  </a:lnTo>
                  <a:lnTo>
                    <a:pt x="2753960" y="1734730"/>
                  </a:lnTo>
                  <a:lnTo>
                    <a:pt x="0" y="1734730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53960" cy="17633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44676" y="9107734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6"/>
                </a:lnTo>
                <a:lnTo>
                  <a:pt x="0" y="1126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8240" y="689751"/>
            <a:ext cx="4397480" cy="8229600"/>
          </a:xfrm>
          <a:custGeom>
            <a:avLst/>
            <a:gdLst/>
            <a:ahLst/>
            <a:cxnLst/>
            <a:rect r="r" b="b" t="t" l="l"/>
            <a:pathLst>
              <a:path h="8229600" w="4397480">
                <a:moveTo>
                  <a:pt x="0" y="0"/>
                </a:moveTo>
                <a:lnTo>
                  <a:pt x="4397480" y="0"/>
                </a:lnTo>
                <a:lnTo>
                  <a:pt x="43974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409" t="0" r="-92481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591617" y="1686211"/>
            <a:ext cx="10453059" cy="7040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b="true" sz="7800" spc="156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 เราจะสามารถเอาชนะทุกอุปสรรค และประสบความสำเร็จในทุกสิ่งที่พระเจ้า</a:t>
            </a:r>
          </a:p>
          <a:p>
            <a:pPr algn="ctr" marL="0" indent="0" lvl="0">
              <a:lnSpc>
                <a:spcPts val="10920"/>
              </a:lnSpc>
              <a:spcBef>
                <a:spcPct val="0"/>
              </a:spcBef>
            </a:pPr>
            <a:r>
              <a:rPr lang="en-US" b="true" sz="7800" spc="156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ทรงเรียกให้เราทำ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05720" y="8753547"/>
            <a:ext cx="13399612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2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อิสยาห์ 55:11-13, ฮีบรู 12:2-3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71851" y="-66675"/>
            <a:ext cx="3292590" cy="2490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876"/>
              </a:lnSpc>
            </a:pPr>
            <a:r>
              <a:rPr lang="en-US" b="true" sz="15901" spc="318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2.2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874016"/>
            <a:ext cx="18288000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อิสยาห์ 55:11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66709" y="3541365"/>
            <a:ext cx="16292591" cy="539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11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ถ้อยคำที่ออกจากปากของเรา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ก็เป็นเช่นนั้น 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มันจะไม่กลับคืนมายังเราโดยเปล่าประโยชน์ แต่จะสัมฤทธิ์ผล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ตามที่เราปรารถนา และสำเร็จ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ตามเป้าหมายที่เราตั้งไว้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874016"/>
            <a:ext cx="18288000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อิสยาห์ 55:12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348454"/>
            <a:chOff x="0" y="0"/>
            <a:chExt cx="3223817" cy="11908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190858"/>
            </a:xfrm>
            <a:custGeom>
              <a:avLst/>
              <a:gdLst/>
              <a:ahLst/>
              <a:cxnLst/>
              <a:rect r="r" b="b" t="t" l="l"/>
              <a:pathLst>
                <a:path h="1190858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190858"/>
                  </a:lnTo>
                  <a:lnTo>
                    <a:pt x="0" y="119085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219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541365"/>
            <a:ext cx="16292591" cy="539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12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เจ้าจะออกไปด้วยความชื่นชมยินดี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และถูกนำออกไปด้วยสันติสุข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ภูเขาและเนินเขาจะเปล่งเสียงร้องเพลง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ต่อหน้าเจ้า บรรดาต้นไม้ในทุ่งนา</a:t>
            </a:r>
          </a:p>
          <a:p>
            <a:pPr algn="ctr">
              <a:lnSpc>
                <a:spcPts val="82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จะปรบมือ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874016"/>
            <a:ext cx="18288000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อิสยาห์ 55:13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474690"/>
            <a:ext cx="16292591" cy="5805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13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ต้นสนจะงอกขึ้นแทนที่พุ่มหนาม</a:t>
            </a:r>
          </a:p>
          <a:p>
            <a:pPr algn="ctr">
              <a:lnSpc>
                <a:spcPts val="89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พันธุ์ไม้หอมจะงอกขึ้นแทนที่ต้นหนาม</a:t>
            </a:r>
          </a:p>
          <a:p>
            <a:pPr algn="ctr">
              <a:lnSpc>
                <a:spcPts val="89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การนี้จะเป็นที่เชิดชูองค์พระผู้เป็นเจ้า</a:t>
            </a:r>
          </a:p>
          <a:p>
            <a:pPr algn="ctr">
              <a:lnSpc>
                <a:spcPts val="89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เป็นหมายสำคัญนิรันดร์</a:t>
            </a:r>
          </a:p>
          <a:p>
            <a:pPr algn="ctr">
              <a:lnSpc>
                <a:spcPts val="895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ซึ่งจะไม่ถูกทำลายเลย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ฮีบรู 12:2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747844"/>
            <a:ext cx="17186150" cy="6967320"/>
            <a:chOff x="0" y="0"/>
            <a:chExt cx="3223817" cy="13069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306946"/>
            </a:xfrm>
            <a:custGeom>
              <a:avLst/>
              <a:gdLst/>
              <a:ahLst/>
              <a:cxnLst/>
              <a:rect r="r" b="b" t="t" l="l"/>
              <a:pathLst>
                <a:path h="1306946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306946"/>
                  </a:lnTo>
                  <a:lnTo>
                    <a:pt x="0" y="130694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355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2949239"/>
            <a:ext cx="16292591" cy="631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25"/>
              </a:lnSpc>
            </a:pPr>
            <a:r>
              <a:rPr lang="en-US" b="true" sz="6500" spc="6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2</a:t>
            </a: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ให้เราเพ่งมองที่พระเยซูผู้ทรงลิขิต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ความเชื่อและทรงทำให้ความเชื่อของ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เราสมบูรณ์ พระองค์ทรงทนรับกางเขนและไม่ใส่พระทัยในความอัปยศของ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ไม้กางเขนเพราะเห็นแก่ความชื่นชมยินดี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ที่อยู่เบื้องหน้า...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ฮีบรู 12:2-3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381980"/>
            <a:ext cx="16292591" cy="567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และพระองค์ได้ประทับที่เบื้องขวาพระที่นั่งของพระเจ้า </a:t>
            </a: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3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ท่านทั้งหลายจงใคร่ครวญ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ถึงพระองค์ผู้ทรงทนการต่อต้านเช่นนั้น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จากคนบาป เพื่อว่าท่านจะได้ไม่อ่อนล้า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และท้อแท้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5" r="0" b="-55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84959" y="1970959"/>
            <a:ext cx="12229533" cy="5570951"/>
            <a:chOff x="0" y="0"/>
            <a:chExt cx="2791886" cy="127179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91886" cy="1271795"/>
            </a:xfrm>
            <a:custGeom>
              <a:avLst/>
              <a:gdLst/>
              <a:ahLst/>
              <a:cxnLst/>
              <a:rect r="r" b="b" t="t" l="l"/>
              <a:pathLst>
                <a:path h="1271795" w="2791886">
                  <a:moveTo>
                    <a:pt x="0" y="0"/>
                  </a:moveTo>
                  <a:lnTo>
                    <a:pt x="2791886" y="0"/>
                  </a:lnTo>
                  <a:lnTo>
                    <a:pt x="2791886" y="1271795"/>
                  </a:lnTo>
                  <a:lnTo>
                    <a:pt x="0" y="1271795"/>
                  </a:lnTo>
                  <a:close/>
                </a:path>
              </a:pathLst>
            </a:custGeom>
            <a:solidFill>
              <a:srgbClr val="F5F4F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2791886" cy="1300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Daydream"/>
                  <a:ea typeface="Daydream"/>
                  <a:cs typeface="Daydream"/>
                  <a:sym typeface="Daydream"/>
                </a:rPr>
                <a:t>     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725930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925830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97406" y="5468023"/>
            <a:ext cx="8790594" cy="5856733"/>
          </a:xfrm>
          <a:custGeom>
            <a:avLst/>
            <a:gdLst/>
            <a:ahLst/>
            <a:cxnLst/>
            <a:rect r="r" b="b" t="t" l="l"/>
            <a:pathLst>
              <a:path h="5856733" w="8790594">
                <a:moveTo>
                  <a:pt x="0" y="0"/>
                </a:moveTo>
                <a:lnTo>
                  <a:pt x="8790594" y="0"/>
                </a:lnTo>
                <a:lnTo>
                  <a:pt x="8790594" y="5856733"/>
                </a:lnTo>
                <a:lnTo>
                  <a:pt x="0" y="5856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342694" y="3004868"/>
            <a:ext cx="11871798" cy="3084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57"/>
              </a:lnSpc>
            </a:pPr>
            <a:r>
              <a:rPr lang="en-US" b="true" sz="9806" spc="196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แหล่งของ</a:t>
            </a:r>
          </a:p>
          <a:p>
            <a:pPr algn="ctr" marL="0" indent="0" lvl="0">
              <a:lnSpc>
                <a:spcPts val="12257"/>
              </a:lnSpc>
            </a:pPr>
            <a:r>
              <a:rPr lang="en-US" b="true" sz="9806" spc="196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ความชื่นชมยินดี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84959" y="439563"/>
            <a:ext cx="3331160" cy="4085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497"/>
              </a:lnSpc>
            </a:pPr>
            <a:r>
              <a:rPr lang="en-US" b="true" sz="25997" spc="519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3.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300467"/>
            <a:ext cx="10614461" cy="5686066"/>
            <a:chOff x="0" y="0"/>
            <a:chExt cx="2650674" cy="14199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50674" cy="1419941"/>
            </a:xfrm>
            <a:custGeom>
              <a:avLst/>
              <a:gdLst/>
              <a:ahLst/>
              <a:cxnLst/>
              <a:rect r="r" b="b" t="t" l="l"/>
              <a:pathLst>
                <a:path h="1419941" w="2650674">
                  <a:moveTo>
                    <a:pt x="0" y="0"/>
                  </a:moveTo>
                  <a:lnTo>
                    <a:pt x="2650674" y="0"/>
                  </a:lnTo>
                  <a:lnTo>
                    <a:pt x="2650674" y="1419941"/>
                  </a:lnTo>
                  <a:lnTo>
                    <a:pt x="0" y="1419941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650674" cy="1448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44676" y="9107734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6"/>
                </a:lnTo>
                <a:lnTo>
                  <a:pt x="0" y="1126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081291" y="2300467"/>
            <a:ext cx="6249296" cy="5686066"/>
          </a:xfrm>
          <a:custGeom>
            <a:avLst/>
            <a:gdLst/>
            <a:ahLst/>
            <a:cxnLst/>
            <a:rect r="r" b="b" t="t" l="l"/>
            <a:pathLst>
              <a:path h="5686066" w="6249296">
                <a:moveTo>
                  <a:pt x="0" y="0"/>
                </a:moveTo>
                <a:lnTo>
                  <a:pt x="6249296" y="0"/>
                </a:lnTo>
                <a:lnTo>
                  <a:pt x="6249296" y="5686066"/>
                </a:lnTo>
                <a:lnTo>
                  <a:pt x="0" y="568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80" t="0" r="-12834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51208" y="2763838"/>
            <a:ext cx="10369445" cy="440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b="true" sz="8000" spc="16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 มาจากการรู้จักพระเจ้าแห่ง</a:t>
            </a:r>
          </a:p>
          <a:p>
            <a:pPr algn="ctr" marL="0" indent="0" lvl="0">
              <a:lnSpc>
                <a:spcPts val="11200"/>
              </a:lnSpc>
              <a:spcBef>
                <a:spcPct val="0"/>
              </a:spcBef>
            </a:pPr>
            <a:r>
              <a:rPr lang="en-US" b="true" sz="8000" spc="16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ความชื่นชมยินดี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8190159"/>
            <a:ext cx="13399612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2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ฮีบรู 12:2-3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8041" y="477663"/>
            <a:ext cx="3789852" cy="287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878"/>
              </a:lnSpc>
            </a:pPr>
            <a:r>
              <a:rPr lang="en-US" b="true" sz="18303" spc="366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3.1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ฮีบรู 12:2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747844"/>
            <a:ext cx="17186150" cy="6967320"/>
            <a:chOff x="0" y="0"/>
            <a:chExt cx="3223817" cy="13069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306946"/>
            </a:xfrm>
            <a:custGeom>
              <a:avLst/>
              <a:gdLst/>
              <a:ahLst/>
              <a:cxnLst/>
              <a:rect r="r" b="b" t="t" l="l"/>
              <a:pathLst>
                <a:path h="1306946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306946"/>
                  </a:lnTo>
                  <a:lnTo>
                    <a:pt x="0" y="130694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355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2949239"/>
            <a:ext cx="16292591" cy="631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25"/>
              </a:lnSpc>
            </a:pPr>
            <a:r>
              <a:rPr lang="en-US" b="true" sz="6500" spc="6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2</a:t>
            </a: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ให้เราเพ่งมองที่พระเยซูผู้ทรงลิขิต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ความเชื่อและทรงทำให้ความเชื่อของ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เราสมบูรณ์ พระองค์ทรงทนรับกางเขนและไม่ใส่พระทัยในความอัปยศของ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ไม้กางเขนเพราะเห็นแก่ความชื่นชมยินดี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ที่อยู่เบื้องหน้า...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19796" y="2375660"/>
            <a:ext cx="10839504" cy="4715828"/>
            <a:chOff x="0" y="0"/>
            <a:chExt cx="2706873" cy="117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6873" cy="1177650"/>
            </a:xfrm>
            <a:custGeom>
              <a:avLst/>
              <a:gdLst/>
              <a:ahLst/>
              <a:cxnLst/>
              <a:rect r="r" b="b" t="t" l="l"/>
              <a:pathLst>
                <a:path h="1177650" w="2706873">
                  <a:moveTo>
                    <a:pt x="0" y="0"/>
                  </a:moveTo>
                  <a:lnTo>
                    <a:pt x="2706873" y="0"/>
                  </a:lnTo>
                  <a:lnTo>
                    <a:pt x="2706873" y="1177650"/>
                  </a:lnTo>
                  <a:lnTo>
                    <a:pt x="0" y="1177650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6873" cy="1206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8396" y="1959242"/>
            <a:ext cx="5591400" cy="5510071"/>
          </a:xfrm>
          <a:custGeom>
            <a:avLst/>
            <a:gdLst/>
            <a:ahLst/>
            <a:cxnLst/>
            <a:rect r="r" b="b" t="t" l="l"/>
            <a:pathLst>
              <a:path h="5510071" w="5591400">
                <a:moveTo>
                  <a:pt x="0" y="0"/>
                </a:moveTo>
                <a:lnTo>
                  <a:pt x="5591400" y="0"/>
                </a:lnTo>
                <a:lnTo>
                  <a:pt x="5591400" y="5510071"/>
                </a:lnTo>
                <a:lnTo>
                  <a:pt x="0" y="551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44676" y="9107734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6"/>
                </a:lnTo>
                <a:lnTo>
                  <a:pt x="0" y="1126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82069" y="1413270"/>
            <a:ext cx="6084055" cy="6847253"/>
          </a:xfrm>
          <a:custGeom>
            <a:avLst/>
            <a:gdLst/>
            <a:ahLst/>
            <a:cxnLst/>
            <a:rect r="r" b="b" t="t" l="l"/>
            <a:pathLst>
              <a:path h="6847253" w="6084055">
                <a:moveTo>
                  <a:pt x="0" y="0"/>
                </a:moveTo>
                <a:lnTo>
                  <a:pt x="6084055" y="0"/>
                </a:lnTo>
                <a:lnTo>
                  <a:pt x="6084055" y="6847253"/>
                </a:lnTo>
                <a:lnTo>
                  <a:pt x="0" y="6847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678" t="0" r="-2124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117879" y="2334616"/>
            <a:ext cx="9868686" cy="440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b="true" sz="8000" spc="16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การเลือกที่จะ</a:t>
            </a:r>
          </a:p>
          <a:p>
            <a:pPr algn="ctr">
              <a:lnSpc>
                <a:spcPts val="11200"/>
              </a:lnSpc>
            </a:pPr>
            <a:r>
              <a:rPr lang="en-US" b="true" sz="8000" spc="16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ชื่นชมยินดีเป็น</a:t>
            </a:r>
          </a:p>
          <a:p>
            <a:pPr algn="ctr" marL="0" indent="0" lvl="0">
              <a:lnSpc>
                <a:spcPts val="11200"/>
              </a:lnSpc>
              <a:spcBef>
                <a:spcPct val="0"/>
              </a:spcBef>
            </a:pPr>
            <a:r>
              <a:rPr lang="en-US" b="true" sz="8000" spc="16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การตัดสินใจของเรา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352415" y="7255318"/>
            <a:ext cx="12935585" cy="1829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9"/>
              </a:lnSpc>
            </a:pPr>
            <a:r>
              <a:rPr lang="en-US" b="true" sz="5199" spc="12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ฮีบรู 12:2-3, </a:t>
            </a:r>
          </a:p>
          <a:p>
            <a:pPr algn="ctr">
              <a:lnSpc>
                <a:spcPts val="6759"/>
              </a:lnSpc>
            </a:pPr>
            <a:r>
              <a:rPr lang="en-US" b="true" sz="5199" spc="12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ยากอบ 1:2-4, 12, 18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131192" y="478826"/>
            <a:ext cx="3789852" cy="287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878"/>
              </a:lnSpc>
            </a:pPr>
            <a:r>
              <a:rPr lang="en-US" b="true" sz="18303" spc="366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1.1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ฮีบรู 12:2-3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381980"/>
            <a:ext cx="16292591" cy="567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และพระองค์ได้ประทับที่เบื้องขวาพระที่นั่งของพระเจ้า </a:t>
            </a: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3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ท่านทั้งหลายจงใคร่ครวญ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ถึงพระองค์ผู้ทรงทนการต่อต้านเช่นนั้น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จากคนบาป เพื่อว่าท่านจะได้ไม่อ่อนล้า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และท้อแท้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32034" y="2555397"/>
            <a:ext cx="10470492" cy="4764719"/>
            <a:chOff x="0" y="0"/>
            <a:chExt cx="2614722" cy="11898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14722" cy="1189860"/>
            </a:xfrm>
            <a:custGeom>
              <a:avLst/>
              <a:gdLst/>
              <a:ahLst/>
              <a:cxnLst/>
              <a:rect r="r" b="b" t="t" l="l"/>
              <a:pathLst>
                <a:path h="1189860" w="2614722">
                  <a:moveTo>
                    <a:pt x="0" y="0"/>
                  </a:moveTo>
                  <a:lnTo>
                    <a:pt x="2614722" y="0"/>
                  </a:lnTo>
                  <a:lnTo>
                    <a:pt x="2614722" y="1189860"/>
                  </a:lnTo>
                  <a:lnTo>
                    <a:pt x="0" y="1189860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614722" cy="12184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44676" y="9107734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6"/>
                </a:lnTo>
                <a:lnTo>
                  <a:pt x="0" y="1126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3151" b="-46966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75005" y="1159370"/>
            <a:ext cx="6457030" cy="8098930"/>
            <a:chOff x="0" y="0"/>
            <a:chExt cx="1000363" cy="125473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00363" cy="1254736"/>
            </a:xfrm>
            <a:custGeom>
              <a:avLst/>
              <a:gdLst/>
              <a:ahLst/>
              <a:cxnLst/>
              <a:rect r="r" b="b" t="t" l="l"/>
              <a:pathLst>
                <a:path h="1254736" w="1000363">
                  <a:moveTo>
                    <a:pt x="0" y="0"/>
                  </a:moveTo>
                  <a:lnTo>
                    <a:pt x="1000363" y="0"/>
                  </a:lnTo>
                  <a:lnTo>
                    <a:pt x="1000363" y="1254736"/>
                  </a:lnTo>
                  <a:lnTo>
                    <a:pt x="0" y="1254736"/>
                  </a:lnTo>
                  <a:close/>
                </a:path>
              </a:pathLst>
            </a:custGeom>
            <a:blipFill>
              <a:blip r:embed="rId4"/>
              <a:stretch>
                <a:fillRect l="-103496" t="0" r="-2250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7032034" y="2633509"/>
            <a:ext cx="10126219" cy="4333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060"/>
              </a:lnSpc>
              <a:spcBef>
                <a:spcPct val="0"/>
              </a:spcBef>
            </a:pPr>
            <a:r>
              <a:rPr lang="en-US" b="true" sz="7900" spc="158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 มาจากพี่น้องที่เลือกความชื่นชมยินดีในองค์พระผู้เป็นเจ้า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469598" y="7521575"/>
            <a:ext cx="11251092" cy="173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2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2โครินธ์ 7:4, 7, </a:t>
            </a:r>
          </a:p>
          <a:p>
            <a:pPr algn="ctr">
              <a:lnSpc>
                <a:spcPts val="6500"/>
              </a:lnSpc>
            </a:pPr>
            <a:r>
              <a:rPr lang="en-US" sz="5000" spc="12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1 เธสะโลนิกา 2:19-20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34954" y="91775"/>
            <a:ext cx="3789852" cy="287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878"/>
              </a:lnSpc>
            </a:pPr>
            <a:r>
              <a:rPr lang="en-US" b="true" sz="18303" spc="366">
                <a:solidFill>
                  <a:srgbClr val="010101"/>
                </a:solidFill>
                <a:latin typeface="Prompt Bold"/>
                <a:ea typeface="Prompt Bold"/>
                <a:cs typeface="Prompt Bold"/>
                <a:sym typeface="Prompt Bold"/>
              </a:rPr>
              <a:t>3.2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2 โครินธ์ 7:4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381980"/>
            <a:ext cx="16292591" cy="567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4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ข้าพเจ้ามั่นใจในพวกท่านยิ่งนัก 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ข้าพเจ้าภูมิใจในตัวท่านอย่างมาก 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ข้าพเจ้าได้รับกำลังใจอย่างใหญ่หลวง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ในความยากลำบากทั้งสิ้นของเรา 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ความชื่นชมยินดีของข้าพเจ้าไม่มีที่สิ้นสุด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2 โครินธ์ 7:7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348454"/>
            <a:chOff x="0" y="0"/>
            <a:chExt cx="3223817" cy="11908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190858"/>
            </a:xfrm>
            <a:custGeom>
              <a:avLst/>
              <a:gdLst/>
              <a:ahLst/>
              <a:cxnLst/>
              <a:rect r="r" b="b" t="t" l="l"/>
              <a:pathLst>
                <a:path h="1190858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190858"/>
                  </a:lnTo>
                  <a:lnTo>
                    <a:pt x="0" y="119085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219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124805"/>
            <a:ext cx="16292591" cy="567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7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และไม่เพียงแต่โดยการมาของทิตัสเท่านั้น แต่โดยการปลอบประโลมใจที่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ท่านทั้งหลายให้กับเขาอีกด้วย เขาบอกเราว่าพวกท่านปรารถนาจะพบเรา รู้สึกเศร้าเสียใจอย่างลึกซึ้ง...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2 โครินธ์ 7:7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348454"/>
            <a:chOff x="0" y="0"/>
            <a:chExt cx="3223817" cy="11908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190858"/>
            </a:xfrm>
            <a:custGeom>
              <a:avLst/>
              <a:gdLst/>
              <a:ahLst/>
              <a:cxnLst/>
              <a:rect r="r" b="b" t="t" l="l"/>
              <a:pathLst>
                <a:path h="1190858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190858"/>
                  </a:lnTo>
                  <a:lnTo>
                    <a:pt x="0" y="119085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219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028700" y="4258448"/>
            <a:ext cx="16292591" cy="346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และห่วงใยเราอย่างมาก 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ทำให้ข้าพเจ้ายิ่งชื่นชมยินดี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มากขึ้นกว่าก่อน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5" r="0" b="-55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224887" y="859708"/>
            <a:ext cx="11838225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1 เธสะโลนิกา 2:19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97704" y="3381980"/>
            <a:ext cx="16292591" cy="567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19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เพราะอะไรเล่าเป็นความหวังของเรา? 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อะไรเล่าเป็นความชื่นชมยินดีของเรา 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หรือเป็นมงกุฎซึ่งเราจะภาคภูมิใจต่อหน้า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องค์พระเยซูคริสต์เจ้าเมื่อพระองค์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เสด็จมา? ไม่ใช่พวกท่านหรอกหรือ?</a:t>
            </a: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5" r="0" b="-55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224887" y="859708"/>
            <a:ext cx="11838225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1 เธสะโลนิกา 2:20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97704" y="4486880"/>
            <a:ext cx="16292591" cy="346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20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เพราะท่านเป็นความภาคภูมิใจ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และเป็นความชื่นชมยินดี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ของเราอย่างแท้จริง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2954" r="-16542" b="-1119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93315" y="1609266"/>
            <a:ext cx="18288000" cy="2852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82"/>
              </a:lnSpc>
            </a:pPr>
            <a:r>
              <a:rPr lang="en-US" sz="1670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ความชื่นชมยินดี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459789" y="2329445"/>
            <a:ext cx="3181793" cy="5091385"/>
          </a:xfrm>
          <a:custGeom>
            <a:avLst/>
            <a:gdLst/>
            <a:ahLst/>
            <a:cxnLst/>
            <a:rect r="r" b="b" t="t" l="l"/>
            <a:pathLst>
              <a:path h="5091385" w="3181793">
                <a:moveTo>
                  <a:pt x="0" y="0"/>
                </a:moveTo>
                <a:lnTo>
                  <a:pt x="3181792" y="0"/>
                </a:lnTo>
                <a:lnTo>
                  <a:pt x="3181792" y="5091384"/>
                </a:lnTo>
                <a:lnTo>
                  <a:pt x="0" y="50913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2195" t="-91289" r="-331694" b="-77351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93315" y="4531039"/>
            <a:ext cx="18288000" cy="1151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88"/>
              </a:lnSpc>
              <a:spcBef>
                <a:spcPct val="0"/>
              </a:spcBef>
            </a:pPr>
            <a:r>
              <a:rPr lang="en-US" sz="6777" spc="18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ในองค์พระผู้เป็นเจ้านำไปสู่ความสำเร็จ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8749172"/>
            <a:ext cx="7157103" cy="509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8">
                <a:solidFill>
                  <a:srgbClr val="FAEF36"/>
                </a:solidFill>
                <a:latin typeface="TLWG Typewriter"/>
                <a:ea typeface="TLWG Typewriter"/>
                <a:cs typeface="TLWG Typewriter"/>
                <a:sym typeface="TLWG Typewriter"/>
              </a:rPr>
              <a:t>Joy in the Lord Leads to Success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0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7"/>
                </a:lnTo>
                <a:lnTo>
                  <a:pt x="0" y="1126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3151" b="-4696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44676" y="9107734"/>
            <a:ext cx="1150009" cy="1126777"/>
          </a:xfrm>
          <a:custGeom>
            <a:avLst/>
            <a:gdLst/>
            <a:ahLst/>
            <a:cxnLst/>
            <a:rect r="r" b="b" t="t" l="l"/>
            <a:pathLst>
              <a:path h="1126777" w="1150009">
                <a:moveTo>
                  <a:pt x="0" y="0"/>
                </a:moveTo>
                <a:lnTo>
                  <a:pt x="1150009" y="0"/>
                </a:lnTo>
                <a:lnTo>
                  <a:pt x="1150009" y="1126776"/>
                </a:lnTo>
                <a:lnTo>
                  <a:pt x="0" y="1126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3151" b="-46966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ฮีบรู 12:2-3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2666844"/>
            <a:ext cx="16261596" cy="7048321"/>
            <a:chOff x="0" y="0"/>
            <a:chExt cx="3050387" cy="13221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50387" cy="1322140"/>
            </a:xfrm>
            <a:custGeom>
              <a:avLst/>
              <a:gdLst/>
              <a:ahLst/>
              <a:cxnLst/>
              <a:rect r="r" b="b" t="t" l="l"/>
              <a:pathLst>
                <a:path h="1322140" w="3050387">
                  <a:moveTo>
                    <a:pt x="0" y="0"/>
                  </a:moveTo>
                  <a:lnTo>
                    <a:pt x="3050387" y="0"/>
                  </a:lnTo>
                  <a:lnTo>
                    <a:pt x="3050387" y="1322140"/>
                  </a:lnTo>
                  <a:lnTo>
                    <a:pt x="0" y="1322140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050387" cy="1350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2949239"/>
            <a:ext cx="16292591" cy="631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25"/>
              </a:lnSpc>
            </a:pPr>
            <a:r>
              <a:rPr lang="en-US" b="true" sz="6500" spc="6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2</a:t>
            </a: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ให้เราเพ่งมองที่พระเยซูผู้ทรงลิขิต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ความเชื่อและทรงทำให้ความเชื่อของ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เราสมบูรณ์ พระองค์ทรงทนรับกางเขน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และไม่ใส่พระทัยในความอัปยศของ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ไม้กางเขนเพราะเห็นแก่ความชื่นชมยินดี</a:t>
            </a:r>
          </a:p>
          <a:p>
            <a:pPr algn="ctr">
              <a:lnSpc>
                <a:spcPts val="8125"/>
              </a:lnSpc>
            </a:pPr>
            <a:r>
              <a:rPr lang="en-US" sz="6500" spc="65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ที่อยู่เบื้องหน้า...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ฮีบรู 12:2-3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2909846"/>
            <a:ext cx="16261596" cy="6805319"/>
            <a:chOff x="0" y="0"/>
            <a:chExt cx="305038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5038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050387">
                  <a:moveTo>
                    <a:pt x="0" y="0"/>
                  </a:moveTo>
                  <a:lnTo>
                    <a:pt x="3050387" y="0"/>
                  </a:lnTo>
                  <a:lnTo>
                    <a:pt x="305038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05038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381980"/>
            <a:ext cx="16292591" cy="5765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74"/>
              </a:lnSpc>
            </a:pPr>
            <a:r>
              <a:rPr lang="en-US" sz="7099" spc="7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และพระองค์ได้ประทับที่เบื้องขวา</a:t>
            </a:r>
          </a:p>
          <a:p>
            <a:pPr algn="ctr">
              <a:lnSpc>
                <a:spcPts val="8874"/>
              </a:lnSpc>
            </a:pPr>
            <a:r>
              <a:rPr lang="en-US" sz="7099" spc="7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พระที่นั่งของพระเจ้า </a:t>
            </a:r>
            <a:r>
              <a:rPr lang="en-US" b="true" sz="7099" spc="7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3</a:t>
            </a:r>
            <a:r>
              <a:rPr lang="en-US" sz="7099" spc="7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ท่านทั้งหลาย</a:t>
            </a:r>
          </a:p>
          <a:p>
            <a:pPr algn="ctr">
              <a:lnSpc>
                <a:spcPts val="8874"/>
              </a:lnSpc>
            </a:pPr>
            <a:r>
              <a:rPr lang="en-US" sz="7099" spc="7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จงใคร่ครวญถึงพระองค์ผู้ทรงทน</a:t>
            </a:r>
          </a:p>
          <a:p>
            <a:pPr algn="ctr">
              <a:lnSpc>
                <a:spcPts val="8874"/>
              </a:lnSpc>
            </a:pPr>
            <a:r>
              <a:rPr lang="en-US" sz="7099" spc="7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การต่อต้านเช่นนั้นจากคนบาป </a:t>
            </a:r>
          </a:p>
          <a:p>
            <a:pPr algn="ctr">
              <a:lnSpc>
                <a:spcPts val="8874"/>
              </a:lnSpc>
            </a:pPr>
            <a:r>
              <a:rPr lang="en-US" sz="7099" spc="7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เพื่อว่าท่านจะได้ไม่อ่อนล้าและท้อแท้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ยากอบ 1:2-4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195984"/>
            <a:ext cx="16292591" cy="567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2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พี่น้องทั้งหลายเมื่อใดที่ท่านเผชิญ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ความทุกข์ยากนานาประการ 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จงถือเป็นเรื่องที่น่ายินดีจริงๆ </a:t>
            </a:r>
          </a:p>
          <a:p>
            <a:pPr algn="ctr">
              <a:lnSpc>
                <a:spcPts val="874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3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เพราะท่านรู้ว่าการทดสอบความเชื่อ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ของท่านนั้นทำให้เกิดความอดทนบากบั่น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ยากอบ 1:2-4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2909846"/>
            <a:ext cx="16230600" cy="6348454"/>
            <a:chOff x="0" y="0"/>
            <a:chExt cx="3044573" cy="11908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44573" cy="1190858"/>
            </a:xfrm>
            <a:custGeom>
              <a:avLst/>
              <a:gdLst/>
              <a:ahLst/>
              <a:cxnLst/>
              <a:rect r="r" b="b" t="t" l="l"/>
              <a:pathLst>
                <a:path h="1190858" w="3044573">
                  <a:moveTo>
                    <a:pt x="0" y="0"/>
                  </a:moveTo>
                  <a:lnTo>
                    <a:pt x="3044573" y="0"/>
                  </a:lnTo>
                  <a:lnTo>
                    <a:pt x="3044573" y="1190858"/>
                  </a:lnTo>
                  <a:lnTo>
                    <a:pt x="0" y="119085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044573" cy="1219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566130"/>
            <a:ext cx="16292591" cy="525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b="true" sz="8000" spc="8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4</a:t>
            </a:r>
            <a:r>
              <a:rPr lang="en-US" sz="8000" spc="8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จงอดทนบากบั่นให้ถึงที่สุด</a:t>
            </a:r>
          </a:p>
          <a:p>
            <a:pPr algn="ctr">
              <a:lnSpc>
                <a:spcPts val="10000"/>
              </a:lnSpc>
            </a:pPr>
            <a:r>
              <a:rPr lang="en-US" sz="8000" spc="8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เพื่อท่านจะเติบโตเต็มที่และสมบูรณ์เพียบพร้อมและไม่มีสิ่งใด</a:t>
            </a:r>
          </a:p>
          <a:p>
            <a:pPr algn="ctr">
              <a:lnSpc>
                <a:spcPts val="10000"/>
              </a:lnSpc>
            </a:pPr>
            <a:r>
              <a:rPr lang="en-US" sz="8000" spc="8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บกพร่องเลย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ยากอบ 1:12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805319"/>
            <a:chOff x="0" y="0"/>
            <a:chExt cx="3223817" cy="12765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276557"/>
            </a:xfrm>
            <a:custGeom>
              <a:avLst/>
              <a:gdLst/>
              <a:ahLst/>
              <a:cxnLst/>
              <a:rect r="r" b="b" t="t" l="l"/>
              <a:pathLst>
                <a:path h="1276557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276557"/>
                  </a:lnTo>
                  <a:lnTo>
                    <a:pt x="0" y="1276557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305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7704" y="3381980"/>
            <a:ext cx="16292591" cy="567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9"/>
              </a:lnSpc>
            </a:pPr>
            <a:r>
              <a:rPr lang="en-US" b="true" sz="6999" spc="69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12</a:t>
            </a: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ความสุขมีแก่ผู้ที่อดทนบากบั่น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เมื่อถูกทดลอง เพราะเมื่อเขายืนหยัด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ผ่านการทดสอบก็จะได้รับมงกุฎแห่งชีวิต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ซึ่งพระเจ้าได้ทรงสัญญาไว้</a:t>
            </a:r>
          </a:p>
          <a:p>
            <a:pPr algn="ctr">
              <a:lnSpc>
                <a:spcPts val="8749"/>
              </a:lnSpc>
            </a:pPr>
            <a:r>
              <a:rPr lang="en-US" sz="6999" spc="69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กับผู้ที่รักพระองค์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A1BC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2349"/>
            <a:ext cx="18288000" cy="1598394"/>
            <a:chOff x="0" y="0"/>
            <a:chExt cx="4566933" cy="399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6933" cy="399156"/>
            </a:xfrm>
            <a:custGeom>
              <a:avLst/>
              <a:gdLst/>
              <a:ahLst/>
              <a:cxnLst/>
              <a:rect r="r" b="b" t="t" l="l"/>
              <a:pathLst>
                <a:path h="399156" w="4566933">
                  <a:moveTo>
                    <a:pt x="0" y="0"/>
                  </a:moveTo>
                  <a:lnTo>
                    <a:pt x="4566933" y="0"/>
                  </a:lnTo>
                  <a:lnTo>
                    <a:pt x="4566933" y="399156"/>
                  </a:lnTo>
                  <a:lnTo>
                    <a:pt x="0" y="399156"/>
                  </a:lnTo>
                  <a:close/>
                </a:path>
              </a:pathLst>
            </a:custGeom>
            <a:solidFill>
              <a:srgbClr val="F1EDD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566933" cy="4277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870240" y="874016"/>
            <a:ext cx="8547521" cy="133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</a:pPr>
            <a:r>
              <a:rPr lang="en-US" sz="8000" spc="96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ยากอบ 1:18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50925" y="2909846"/>
            <a:ext cx="17186150" cy="6348454"/>
            <a:chOff x="0" y="0"/>
            <a:chExt cx="3223817" cy="11908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23817" cy="1190858"/>
            </a:xfrm>
            <a:custGeom>
              <a:avLst/>
              <a:gdLst/>
              <a:ahLst/>
              <a:cxnLst/>
              <a:rect r="r" b="b" t="t" l="l"/>
              <a:pathLst>
                <a:path h="1190858" w="3223817">
                  <a:moveTo>
                    <a:pt x="0" y="0"/>
                  </a:moveTo>
                  <a:lnTo>
                    <a:pt x="3223817" y="0"/>
                  </a:lnTo>
                  <a:lnTo>
                    <a:pt x="3223817" y="1190858"/>
                  </a:lnTo>
                  <a:lnTo>
                    <a:pt x="0" y="119085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223817" cy="1219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028700" y="3323128"/>
            <a:ext cx="16292591" cy="525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b="true" sz="8000" spc="8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18</a:t>
            </a:r>
            <a:r>
              <a:rPr lang="en-US" sz="8000" spc="8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พระองค์ทรงเลือกที่จะให้เราบังเกิดผ่านทางข่าวประเสริฐ</a:t>
            </a:r>
          </a:p>
          <a:p>
            <a:pPr algn="ctr">
              <a:lnSpc>
                <a:spcPts val="10000"/>
              </a:lnSpc>
            </a:pPr>
            <a:r>
              <a:rPr lang="en-US" sz="8000" spc="8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 เพื่อเราจะได้เป็นเหมือนผลแรก</a:t>
            </a:r>
          </a:p>
          <a:p>
            <a:pPr algn="ctr">
              <a:lnSpc>
                <a:spcPts val="10000"/>
              </a:lnSpc>
            </a:pPr>
            <a:r>
              <a:rPr lang="en-US" sz="8000" spc="80">
                <a:solidFill>
                  <a:srgbClr val="000000"/>
                </a:solidFill>
                <a:latin typeface="Mero Thai"/>
                <a:ea typeface="Mero Thai"/>
                <a:cs typeface="Mero Thai"/>
                <a:sym typeface="Mero Thai"/>
              </a:rPr>
              <a:t>อันดีเลิศของสรรพสิ่งที่ทรงสร้าง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DAGR1x_sDiA</dc:identifier>
  <dcterms:modified xsi:type="dcterms:W3CDTF">2011-08-01T06:04:30Z</dcterms:modified>
  <cp:revision>1</cp:revision>
  <dc:title>Joy in the Lord Leads to Success</dc:title>
</cp:coreProperties>
</file>