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302" r:id="rId20"/>
    <p:sldId id="293" r:id="rId21"/>
    <p:sldId id="303" r:id="rId22"/>
    <p:sldId id="294" r:id="rId23"/>
    <p:sldId id="295" r:id="rId24"/>
    <p:sldId id="304" r:id="rId25"/>
    <p:sldId id="305" r:id="rId26"/>
    <p:sldId id="306" r:id="rId27"/>
    <p:sldId id="307" r:id="rId28"/>
    <p:sldId id="296" r:id="rId29"/>
    <p:sldId id="298" r:id="rId30"/>
    <p:sldId id="299" r:id="rId31"/>
    <p:sldId id="308" r:id="rId32"/>
    <p:sldId id="309" r:id="rId33"/>
    <p:sldId id="310" r:id="rId34"/>
    <p:sldId id="311" r:id="rId35"/>
    <p:sldId id="297" r:id="rId36"/>
    <p:sldId id="274" r:id="rId37"/>
    <p:sldId id="275" r:id="rId38"/>
    <p:sldId id="300" r:id="rId39"/>
    <p:sldId id="301" r:id="rId40"/>
    <p:sldId id="276" r:id="rId41"/>
    <p:sldId id="277" r:id="rId42"/>
    <p:sldId id="278" r:id="rId43"/>
    <p:sldId id="279" r:id="rId44"/>
    <p:sldId id="280" r:id="rId45"/>
    <p:sldId id="281" r:id="rId46"/>
    <p:sldId id="282" r:id="rId47"/>
    <p:sldId id="283" r:id="rId48"/>
    <p:sldId id="284" r:id="rId49"/>
    <p:sldId id="285" r:id="rId50"/>
    <p:sldId id="286" r:id="rId51"/>
    <p:sldId id="287" r:id="rId52"/>
    <p:sldId id="288" r:id="rId53"/>
    <p:sldId id="289" r:id="rId54"/>
    <p:sldId id="290" r:id="rId55"/>
    <p:sldId id="291" r:id="rId56"/>
    <p:sldId id="292" r:id="rId57"/>
  </p:sldIdLst>
  <p:sldSz cx="18288000" cy="10287000"/>
  <p:notesSz cx="6858000" cy="9144000"/>
  <p:embeddedFontLst>
    <p:embeddedFont>
      <p:font typeface="Trebuchet MS" panose="020B0603020202020204" pitchFamily="34" charset="0"/>
      <p:regular r:id="rId58"/>
      <p:bold r:id="rId59"/>
      <p:italic r:id="rId60"/>
      <p:boldItalic r:id="rId61"/>
    </p:embeddedFont>
    <p:embeddedFont>
      <p:font typeface="หิน Bold" panose="020B0604020202020204" charset="-34"/>
      <p:regular r:id="rId62"/>
    </p:embeddedFont>
    <p:embeddedFont>
      <p:font typeface="ไอติม" panose="020B0604020202020204" charset="-34"/>
      <p:regular r:id="rId6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2" autoAdjust="0"/>
    <p:restoredTop sz="94622" autoAdjust="0"/>
  </p:normalViewPr>
  <p:slideViewPr>
    <p:cSldViewPr>
      <p:cViewPr>
        <p:scale>
          <a:sx n="41" d="100"/>
          <a:sy n="41" d="100"/>
        </p:scale>
        <p:origin x="216" y="3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1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2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3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about:TNCV:41:7:1: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A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451450" y="0"/>
            <a:ext cx="17816749" cy="10287000"/>
            <a:chOff x="0" y="0"/>
            <a:chExt cx="812800" cy="4692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469293"/>
            </a:xfrm>
            <a:custGeom>
              <a:avLst/>
              <a:gdLst/>
              <a:ahLst/>
              <a:cxnLst/>
              <a:rect l="l" t="t" r="r" b="b"/>
              <a:pathLst>
                <a:path w="812800" h="469293">
                  <a:moveTo>
                    <a:pt x="406400" y="469293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469293"/>
                  </a:lnTo>
                  <a:close/>
                </a:path>
              </a:pathLst>
            </a:custGeom>
            <a:blipFill>
              <a:blip r:embed="rId2"/>
              <a:stretch>
                <a:fillRect b="-15392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4" name="Freeform 4"/>
          <p:cNvSpPr/>
          <p:nvPr/>
        </p:nvSpPr>
        <p:spPr>
          <a:xfrm>
            <a:off x="10230353" y="1455278"/>
            <a:ext cx="1694572" cy="1694572"/>
          </a:xfrm>
          <a:custGeom>
            <a:avLst/>
            <a:gdLst/>
            <a:ahLst/>
            <a:cxnLst/>
            <a:rect l="l" t="t" r="r" b="b"/>
            <a:pathLst>
              <a:path w="1694572" h="1694572">
                <a:moveTo>
                  <a:pt x="0" y="0"/>
                </a:moveTo>
                <a:lnTo>
                  <a:pt x="1694572" y="0"/>
                </a:lnTo>
                <a:lnTo>
                  <a:pt x="1694572" y="1694572"/>
                </a:lnTo>
                <a:lnTo>
                  <a:pt x="0" y="16945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TextBox 5"/>
          <p:cNvSpPr txBox="1"/>
          <p:nvPr/>
        </p:nvSpPr>
        <p:spPr>
          <a:xfrm>
            <a:off x="4909964" y="3740400"/>
            <a:ext cx="15852882" cy="3945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98"/>
              </a:lnSpc>
            </a:pPr>
            <a:r>
              <a:rPr lang="en-US" sz="17468" spc="786" dirty="0" err="1">
                <a:solidFill>
                  <a:srgbClr val="0B1320"/>
                </a:solidFill>
                <a:latin typeface="หิน Bold"/>
                <a:ea typeface="หิน Bold"/>
                <a:cs typeface="หิน Bold"/>
                <a:sym typeface="หิน Bold"/>
              </a:rPr>
              <a:t>คริสเตียน</a:t>
            </a:r>
            <a:endParaRPr lang="en-US" sz="17468" spc="786" dirty="0">
              <a:solidFill>
                <a:srgbClr val="0B1320"/>
              </a:solidFill>
              <a:latin typeface="หิน Bold"/>
              <a:ea typeface="หิน Bold"/>
              <a:cs typeface="หิน Bold"/>
              <a:sym typeface="หิน Bold"/>
            </a:endParaRPr>
          </a:p>
          <a:p>
            <a:pPr algn="ctr">
              <a:lnSpc>
                <a:spcPts val="14498"/>
              </a:lnSpc>
            </a:pPr>
            <a:r>
              <a:rPr lang="en-US" sz="17468" spc="786" dirty="0" err="1">
                <a:solidFill>
                  <a:srgbClr val="0B1320"/>
                </a:solidFill>
                <a:latin typeface="หิน Bold"/>
                <a:ea typeface="หิน Bold"/>
                <a:cs typeface="หิน Bold"/>
                <a:sym typeface="หิน Bold"/>
              </a:rPr>
              <a:t>กับบทบัญญัติ</a:t>
            </a:r>
            <a:endParaRPr lang="en-US" sz="17468" spc="786" dirty="0">
              <a:solidFill>
                <a:srgbClr val="0B1320"/>
              </a:solidFill>
              <a:latin typeface="หิน Bold"/>
              <a:ea typeface="หิน Bold"/>
              <a:cs typeface="หิน Bold"/>
              <a:sym typeface="หิน Bold"/>
            </a:endParaRPr>
          </a:p>
        </p:txBody>
      </p:sp>
      <p:sp>
        <p:nvSpPr>
          <p:cNvPr id="6" name="Freeform 6"/>
          <p:cNvSpPr/>
          <p:nvPr/>
        </p:nvSpPr>
        <p:spPr>
          <a:xfrm rot="-10800000">
            <a:off x="12365300" y="574240"/>
            <a:ext cx="1671203" cy="1671203"/>
          </a:xfrm>
          <a:custGeom>
            <a:avLst/>
            <a:gdLst/>
            <a:ahLst/>
            <a:cxnLst/>
            <a:rect l="l" t="t" r="r" b="b"/>
            <a:pathLst>
              <a:path w="1671203" h="1671203">
                <a:moveTo>
                  <a:pt x="0" y="0"/>
                </a:moveTo>
                <a:lnTo>
                  <a:pt x="1671202" y="0"/>
                </a:lnTo>
                <a:lnTo>
                  <a:pt x="1671202" y="1671202"/>
                </a:lnTo>
                <a:lnTo>
                  <a:pt x="0" y="16712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7" name="Freeform 7"/>
          <p:cNvSpPr/>
          <p:nvPr/>
        </p:nvSpPr>
        <p:spPr>
          <a:xfrm rot="-10800000">
            <a:off x="6631891" y="7174533"/>
            <a:ext cx="1671203" cy="1671203"/>
          </a:xfrm>
          <a:custGeom>
            <a:avLst/>
            <a:gdLst/>
            <a:ahLst/>
            <a:cxnLst/>
            <a:rect l="l" t="t" r="r" b="b"/>
            <a:pathLst>
              <a:path w="1671203" h="1671203">
                <a:moveTo>
                  <a:pt x="0" y="0"/>
                </a:moveTo>
                <a:lnTo>
                  <a:pt x="1671203" y="0"/>
                </a:lnTo>
                <a:lnTo>
                  <a:pt x="1671203" y="1671202"/>
                </a:lnTo>
                <a:lnTo>
                  <a:pt x="0" y="16712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8" name="Freeform 8"/>
          <p:cNvSpPr/>
          <p:nvPr/>
        </p:nvSpPr>
        <p:spPr>
          <a:xfrm>
            <a:off x="4410659" y="8220104"/>
            <a:ext cx="1694572" cy="1694572"/>
          </a:xfrm>
          <a:custGeom>
            <a:avLst/>
            <a:gdLst/>
            <a:ahLst/>
            <a:cxnLst/>
            <a:rect l="l" t="t" r="r" b="b"/>
            <a:pathLst>
              <a:path w="1694572" h="1694572">
                <a:moveTo>
                  <a:pt x="0" y="0"/>
                </a:moveTo>
                <a:lnTo>
                  <a:pt x="1694572" y="0"/>
                </a:lnTo>
                <a:lnTo>
                  <a:pt x="1694572" y="1694571"/>
                </a:lnTo>
                <a:lnTo>
                  <a:pt x="0" y="16945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A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8293" y="1485900"/>
            <a:ext cx="17929380" cy="6088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12"/>
              </a:lnSpc>
            </a:pP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ก่อนที่ความเชื่อนี้จะมีมา</a:t>
            </a:r>
            <a:r>
              <a:rPr lang="en-US" sz="12000" spc="432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</a:t>
            </a:r>
          </a:p>
          <a:p>
            <a:pPr algn="ctr">
              <a:lnSpc>
                <a:spcPts val="11712"/>
              </a:lnSpc>
            </a:pP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เราตกเป็นนักโทษของบทบัญญัติ</a:t>
            </a:r>
            <a:endParaRPr lang="en-US" sz="12000" spc="432" dirty="0">
              <a:solidFill>
                <a:srgbClr val="0B1320"/>
              </a:solidFill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  <a:p>
            <a:pPr algn="ctr">
              <a:lnSpc>
                <a:spcPts val="11712"/>
              </a:lnSpc>
            </a:pP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ถูกกักขังไว้จนกว่าความเชื่อจะ</a:t>
            </a:r>
            <a:endParaRPr lang="en-US" sz="12000" spc="432" dirty="0">
              <a:solidFill>
                <a:srgbClr val="0B1320"/>
              </a:solidFill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  <a:p>
            <a:pPr algn="ctr">
              <a:lnSpc>
                <a:spcPts val="11712"/>
              </a:lnSpc>
            </a:pP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ถูกเปิดเผย</a:t>
            </a:r>
            <a:r>
              <a:rPr lang="en-US" sz="12000" spc="432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395576" y="8655334"/>
            <a:ext cx="5414814" cy="1173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8000" spc="315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กาลาเทีย</a:t>
            </a:r>
            <a:r>
              <a:rPr lang="en-US" sz="8000" spc="315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3:23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A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79310" y="1638300"/>
            <a:ext cx="17929380" cy="6088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12"/>
              </a:lnSpc>
            </a:pP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ดังนั้นบทบัญญัติได้รับมอบหมายหน้าที่ให้นำเรามาถึงพระคริสต์</a:t>
            </a:r>
            <a:r>
              <a:rPr lang="en-US" sz="12000" spc="432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</a:t>
            </a:r>
          </a:p>
          <a:p>
            <a:pPr algn="ctr">
              <a:lnSpc>
                <a:spcPts val="11712"/>
              </a:lnSpc>
            </a:pP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เพื่อเราจะได้ถูกนับเป็นผู้ชอบธรรม</a:t>
            </a:r>
            <a:endParaRPr lang="en-US" sz="12000" spc="432" dirty="0">
              <a:solidFill>
                <a:srgbClr val="0B1320"/>
              </a:solidFill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  <a:p>
            <a:pPr algn="ctr">
              <a:lnSpc>
                <a:spcPts val="11712"/>
              </a:lnSpc>
            </a:pPr>
            <a:r>
              <a:rPr lang="en-US" sz="12000" spc="432" dirty="0" err="1">
                <a:solidFill>
                  <a:srgbClr val="0B1320"/>
                </a:solidFill>
                <a:highlight>
                  <a:srgbClr val="FFFF00"/>
                </a:highlight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โดยความเชื่อ</a:t>
            </a:r>
            <a:endParaRPr lang="en-US" sz="12000" spc="432" dirty="0">
              <a:solidFill>
                <a:srgbClr val="0B1320"/>
              </a:solidFill>
              <a:highlight>
                <a:srgbClr val="FFFF00"/>
              </a:highlight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370722" y="8655334"/>
            <a:ext cx="5464522" cy="1173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8000" spc="315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กาลาเทีย</a:t>
            </a:r>
            <a:r>
              <a:rPr lang="en-US" sz="8000" spc="315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3:24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A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79310" y="2400300"/>
            <a:ext cx="17929380" cy="4587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12"/>
              </a:lnSpc>
            </a:pP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บัดนี้</a:t>
            </a:r>
            <a:r>
              <a:rPr lang="en-US" sz="12000" spc="432" dirty="0" err="1">
                <a:solidFill>
                  <a:srgbClr val="0B1320"/>
                </a:solidFill>
                <a:highlight>
                  <a:srgbClr val="FFFF00"/>
                </a:highlight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ความเชื่อนั้นมาถึงแล้ว</a:t>
            </a:r>
            <a:endParaRPr lang="en-US" sz="12000" spc="432" dirty="0">
              <a:solidFill>
                <a:srgbClr val="0B1320"/>
              </a:solidFill>
              <a:highlight>
                <a:srgbClr val="FFFF00"/>
              </a:highlight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  <a:p>
            <a:pPr algn="ctr">
              <a:lnSpc>
                <a:spcPts val="11712"/>
              </a:lnSpc>
            </a:pP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เราจึงไม่อยู่ภายใต้การควบคุม</a:t>
            </a:r>
            <a:endParaRPr lang="en-US" sz="12000" spc="432" dirty="0">
              <a:solidFill>
                <a:srgbClr val="0B1320"/>
              </a:solidFill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  <a:p>
            <a:pPr algn="ctr">
              <a:lnSpc>
                <a:spcPts val="11712"/>
              </a:lnSpc>
            </a:pP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ของบทบัญญัติอีกต่อไป</a:t>
            </a:r>
            <a:endParaRPr lang="en-US" sz="12000" spc="432" dirty="0">
              <a:solidFill>
                <a:srgbClr val="0B1320"/>
              </a:solidFill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404506" y="8655334"/>
            <a:ext cx="5396954" cy="1173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8000" spc="315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กาลาเทีย</a:t>
            </a:r>
            <a:r>
              <a:rPr lang="en-US" sz="8000" spc="315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3:25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A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2491561" y="-1714500"/>
            <a:ext cx="8844439" cy="8844439"/>
          </a:xfrm>
          <a:custGeom>
            <a:avLst/>
            <a:gdLst/>
            <a:ahLst/>
            <a:cxnLst/>
            <a:rect l="l" t="t" r="r" b="b"/>
            <a:pathLst>
              <a:path w="8844439" h="8844439">
                <a:moveTo>
                  <a:pt x="8844439" y="0"/>
                </a:moveTo>
                <a:lnTo>
                  <a:pt x="0" y="0"/>
                </a:lnTo>
                <a:lnTo>
                  <a:pt x="0" y="8844439"/>
                </a:lnTo>
                <a:lnTo>
                  <a:pt x="8844439" y="8844439"/>
                </a:lnTo>
                <a:lnTo>
                  <a:pt x="884443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0" y="-264400"/>
            <a:ext cx="8391580" cy="11016530"/>
            <a:chOff x="0" y="0"/>
            <a:chExt cx="812800" cy="10670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1067050"/>
            </a:xfrm>
            <a:custGeom>
              <a:avLst/>
              <a:gdLst/>
              <a:ahLst/>
              <a:cxnLst/>
              <a:rect l="l" t="t" r="r" b="b"/>
              <a:pathLst>
                <a:path w="812800" h="1067050">
                  <a:moveTo>
                    <a:pt x="0" y="0"/>
                  </a:moveTo>
                  <a:lnTo>
                    <a:pt x="812800" y="0"/>
                  </a:lnTo>
                  <a:lnTo>
                    <a:pt x="812800" y="1067050"/>
                  </a:lnTo>
                  <a:lnTo>
                    <a:pt x="0" y="1067050"/>
                  </a:lnTo>
                  <a:close/>
                </a:path>
              </a:pathLst>
            </a:custGeom>
            <a:blipFill>
              <a:blip r:embed="rId4"/>
              <a:stretch>
                <a:fillRect l="-37520" r="-37520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391580" y="1819108"/>
            <a:ext cx="9896420" cy="7896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96"/>
              </a:lnSpc>
            </a:pPr>
            <a:r>
              <a:rPr lang="en-US" sz="12000" spc="432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1.2 </a:t>
            </a: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บทบัญญัตินําเรามาหาพระคริสต์โดย</a:t>
            </a:r>
            <a:endParaRPr lang="en-US" sz="12000" spc="432" dirty="0">
              <a:solidFill>
                <a:srgbClr val="0B1320"/>
              </a:solidFill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  <a:p>
            <a:pPr algn="ctr">
              <a:lnSpc>
                <a:spcPts val="9696"/>
              </a:lnSpc>
            </a:pP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ทําให้เราตระหนักถึงความต้องการ</a:t>
            </a:r>
            <a:endParaRPr lang="en-US" sz="12000" spc="432" dirty="0">
              <a:solidFill>
                <a:srgbClr val="0B1320"/>
              </a:solidFill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  <a:p>
            <a:pPr algn="ctr">
              <a:lnSpc>
                <a:spcPts val="9696"/>
              </a:lnSpc>
            </a:pP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พระผู้ช่วยให้รอด</a:t>
            </a:r>
            <a:endParaRPr lang="en-US" sz="12000" spc="432" dirty="0">
              <a:solidFill>
                <a:srgbClr val="0B1320"/>
              </a:solidFill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  <a:p>
            <a:pPr algn="ctr">
              <a:lnSpc>
                <a:spcPts val="6060"/>
              </a:lnSpc>
            </a:pPr>
            <a:endParaRPr lang="en-US" sz="9600" spc="432" dirty="0">
              <a:solidFill>
                <a:srgbClr val="0B1320"/>
              </a:solidFill>
              <a:latin typeface="ไอติม"/>
              <a:ea typeface="ไอติม"/>
              <a:cs typeface="ไอติม"/>
              <a:sym typeface="ไอติม"/>
            </a:endParaRPr>
          </a:p>
          <a:p>
            <a:pPr algn="ctr">
              <a:lnSpc>
                <a:spcPts val="6060"/>
              </a:lnSpc>
            </a:pPr>
            <a:r>
              <a:rPr lang="en-US" sz="8000" spc="270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โรม</a:t>
            </a:r>
            <a:r>
              <a:rPr lang="en-US" sz="8000" spc="270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3:19-20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A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79310" y="758954"/>
            <a:ext cx="17929380" cy="7588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12"/>
              </a:lnSpc>
            </a:pP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เรารู้อยู่ว่าสิ่งใดๆ</a:t>
            </a:r>
            <a:r>
              <a:rPr lang="en-US" sz="12000" spc="432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</a:t>
            </a: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ที่บทบัญญัติ</a:t>
            </a:r>
            <a:endParaRPr lang="en-US" sz="12000" spc="432" dirty="0">
              <a:solidFill>
                <a:srgbClr val="0B1320"/>
              </a:solidFill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  <a:p>
            <a:pPr algn="ctr">
              <a:lnSpc>
                <a:spcPts val="11712"/>
              </a:lnSpc>
            </a:pP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กล่าวไว้ล้วนกล่าวแก่ผู้ที่อยู่ใต้บทบัญญัติ</a:t>
            </a:r>
            <a:r>
              <a:rPr lang="en-US" sz="12000" spc="432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</a:t>
            </a:r>
            <a:r>
              <a:rPr lang="en-US" sz="12000" spc="432" dirty="0" err="1">
                <a:solidFill>
                  <a:srgbClr val="0B1320"/>
                </a:solidFill>
                <a:highlight>
                  <a:srgbClr val="FFFF00"/>
                </a:highlight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เพื่อปิดปากทุกคนไม่ให้มี</a:t>
            </a:r>
            <a:endParaRPr lang="en-US" sz="12000" spc="432" dirty="0">
              <a:solidFill>
                <a:srgbClr val="0B1320"/>
              </a:solidFill>
              <a:highlight>
                <a:srgbClr val="FFFF00"/>
              </a:highlight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  <a:p>
            <a:pPr algn="ctr">
              <a:lnSpc>
                <a:spcPts val="11712"/>
              </a:lnSpc>
            </a:pPr>
            <a:r>
              <a:rPr lang="en-US" sz="12000" spc="432" dirty="0" err="1">
                <a:solidFill>
                  <a:srgbClr val="0B1320"/>
                </a:solidFill>
                <a:highlight>
                  <a:srgbClr val="FFFF00"/>
                </a:highlight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ข้อแก้ตัว</a:t>
            </a: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และให้ทั้งโลกอยู่ภายใต้</a:t>
            </a:r>
            <a:endParaRPr lang="en-US" sz="12000" spc="432" dirty="0">
              <a:solidFill>
                <a:srgbClr val="0B1320"/>
              </a:solidFill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  <a:p>
            <a:pPr algn="ctr">
              <a:lnSpc>
                <a:spcPts val="11712"/>
              </a:lnSpc>
            </a:pP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การพิพากษาของพระเจ้า</a:t>
            </a:r>
            <a:r>
              <a:rPr lang="en-US" sz="12000" spc="432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386325" y="8655334"/>
            <a:ext cx="3433316" cy="1173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8000" spc="315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โรม</a:t>
            </a:r>
            <a:r>
              <a:rPr lang="en-US" sz="8000" spc="315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3:19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A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79310" y="758954"/>
            <a:ext cx="17929380" cy="7588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12"/>
              </a:lnSpc>
            </a:pP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ฉะนั้นไม่มีใครได้ชื่อว่าเป็น</a:t>
            </a:r>
            <a:endParaRPr lang="en-US" sz="12000" spc="432" dirty="0">
              <a:solidFill>
                <a:srgbClr val="0B1320"/>
              </a:solidFill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  <a:p>
            <a:pPr algn="ctr">
              <a:lnSpc>
                <a:spcPts val="11712"/>
              </a:lnSpc>
            </a:pP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ผู้ชอบธรรมในสายพระเนตรของ</a:t>
            </a:r>
            <a:endParaRPr lang="en-US" sz="12000" spc="432" dirty="0">
              <a:solidFill>
                <a:srgbClr val="0B1320"/>
              </a:solidFill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  <a:p>
            <a:pPr algn="ctr">
              <a:lnSpc>
                <a:spcPts val="11712"/>
              </a:lnSpc>
            </a:pP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พระเจ้าโดยการรักษาบทบัญญัติ</a:t>
            </a:r>
            <a:r>
              <a:rPr lang="en-US" sz="12000" spc="432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</a:t>
            </a: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บทบัญญัติ</a:t>
            </a:r>
            <a:r>
              <a:rPr lang="en-US" sz="12000" spc="432" dirty="0" err="1">
                <a:solidFill>
                  <a:srgbClr val="0B1320"/>
                </a:solidFill>
                <a:highlight>
                  <a:srgbClr val="FFFF00"/>
                </a:highlight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เพียงแต่ทำให้เรา</a:t>
            </a:r>
            <a:endParaRPr lang="en-US" sz="12000" spc="432" dirty="0">
              <a:solidFill>
                <a:srgbClr val="0B1320"/>
              </a:solidFill>
              <a:highlight>
                <a:srgbClr val="FFFF00"/>
              </a:highlight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  <a:p>
            <a:pPr algn="ctr">
              <a:lnSpc>
                <a:spcPts val="11712"/>
              </a:lnSpc>
            </a:pPr>
            <a:r>
              <a:rPr lang="en-US" sz="12000" spc="432" dirty="0" err="1">
                <a:solidFill>
                  <a:srgbClr val="0B1320"/>
                </a:solidFill>
                <a:highlight>
                  <a:srgbClr val="FFFF00"/>
                </a:highlight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รู้ตัวว่ามีบาป</a:t>
            </a:r>
            <a:endParaRPr lang="en-US" sz="12000" spc="432" dirty="0">
              <a:solidFill>
                <a:srgbClr val="0B1320"/>
              </a:solidFill>
              <a:highlight>
                <a:srgbClr val="FFFF00"/>
              </a:highlight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317417" y="8655334"/>
            <a:ext cx="3571131" cy="1173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8000" spc="315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โรม</a:t>
            </a:r>
            <a:r>
              <a:rPr lang="en-US" sz="8000" spc="315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3:20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A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2725400" y="-2081658"/>
            <a:ext cx="8844439" cy="8844439"/>
          </a:xfrm>
          <a:custGeom>
            <a:avLst/>
            <a:gdLst/>
            <a:ahLst/>
            <a:cxnLst/>
            <a:rect l="l" t="t" r="r" b="b"/>
            <a:pathLst>
              <a:path w="8844439" h="8844439">
                <a:moveTo>
                  <a:pt x="8844439" y="0"/>
                </a:moveTo>
                <a:lnTo>
                  <a:pt x="0" y="0"/>
                </a:lnTo>
                <a:lnTo>
                  <a:pt x="0" y="8844439"/>
                </a:lnTo>
                <a:lnTo>
                  <a:pt x="8844439" y="8844439"/>
                </a:lnTo>
                <a:lnTo>
                  <a:pt x="884443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 rot="-10800000" flipH="1">
            <a:off x="0" y="5306374"/>
            <a:ext cx="5243135" cy="5243135"/>
          </a:xfrm>
          <a:custGeom>
            <a:avLst/>
            <a:gdLst/>
            <a:ahLst/>
            <a:cxnLst/>
            <a:rect l="l" t="t" r="r" b="b"/>
            <a:pathLst>
              <a:path w="5243135" h="5243135">
                <a:moveTo>
                  <a:pt x="5243135" y="0"/>
                </a:moveTo>
                <a:lnTo>
                  <a:pt x="0" y="0"/>
                </a:lnTo>
                <a:lnTo>
                  <a:pt x="0" y="5243136"/>
                </a:lnTo>
                <a:lnTo>
                  <a:pt x="5243135" y="5243136"/>
                </a:lnTo>
                <a:lnTo>
                  <a:pt x="524313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" name="TextBox 4"/>
          <p:cNvSpPr txBox="1"/>
          <p:nvPr/>
        </p:nvSpPr>
        <p:spPr>
          <a:xfrm>
            <a:off x="0" y="2900690"/>
            <a:ext cx="18288000" cy="46679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166"/>
              </a:lnSpc>
            </a:pPr>
            <a:r>
              <a:rPr lang="en-US" sz="12980" spc="583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2.บทบัญญัติถูกยกเลิก</a:t>
            </a:r>
          </a:p>
          <a:p>
            <a:pPr algn="ctr">
              <a:lnSpc>
                <a:spcPts val="18166"/>
              </a:lnSpc>
            </a:pPr>
            <a:r>
              <a:rPr lang="en-US" sz="12980" spc="583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แล้วหรือไม่</a:t>
            </a:r>
            <a:r>
              <a:rPr lang="en-US" sz="12980" spc="583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A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2555811" y="-822211"/>
            <a:ext cx="8844439" cy="8844439"/>
          </a:xfrm>
          <a:custGeom>
            <a:avLst/>
            <a:gdLst/>
            <a:ahLst/>
            <a:cxnLst/>
            <a:rect l="l" t="t" r="r" b="b"/>
            <a:pathLst>
              <a:path w="8844439" h="8844439">
                <a:moveTo>
                  <a:pt x="8844439" y="0"/>
                </a:moveTo>
                <a:lnTo>
                  <a:pt x="0" y="0"/>
                </a:lnTo>
                <a:lnTo>
                  <a:pt x="0" y="8844439"/>
                </a:lnTo>
                <a:lnTo>
                  <a:pt x="8844439" y="8844439"/>
                </a:lnTo>
                <a:lnTo>
                  <a:pt x="884443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-76200" y="-364765"/>
            <a:ext cx="8391580" cy="11016530"/>
            <a:chOff x="0" y="0"/>
            <a:chExt cx="812800" cy="10670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1067050"/>
            </a:xfrm>
            <a:custGeom>
              <a:avLst/>
              <a:gdLst/>
              <a:ahLst/>
              <a:cxnLst/>
              <a:rect l="l" t="t" r="r" b="b"/>
              <a:pathLst>
                <a:path w="812800" h="1067050">
                  <a:moveTo>
                    <a:pt x="0" y="0"/>
                  </a:moveTo>
                  <a:lnTo>
                    <a:pt x="812800" y="0"/>
                  </a:lnTo>
                  <a:lnTo>
                    <a:pt x="812800" y="1067050"/>
                  </a:lnTo>
                  <a:lnTo>
                    <a:pt x="0" y="1067050"/>
                  </a:lnTo>
                  <a:close/>
                </a:path>
              </a:pathLst>
            </a:custGeom>
            <a:blipFill>
              <a:blip r:embed="rId4"/>
              <a:stretch>
                <a:fillRect l="-78078" r="-78078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305800" y="3194081"/>
            <a:ext cx="9982200" cy="4921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616"/>
              </a:lnSpc>
            </a:pPr>
            <a:r>
              <a:rPr lang="en-US" sz="12000" spc="432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2.1 </a:t>
            </a: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พระเยซูไม่ได้</a:t>
            </a:r>
            <a:endParaRPr lang="en-US" sz="12000" spc="432" dirty="0">
              <a:solidFill>
                <a:srgbClr val="0B1320"/>
              </a:solidFill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  <a:p>
            <a:pPr algn="ctr">
              <a:lnSpc>
                <a:spcPts val="11616"/>
              </a:lnSpc>
            </a:pP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ล้มล้างบทบัญญัติ</a:t>
            </a:r>
            <a:endParaRPr lang="en-US" sz="12000" spc="432" dirty="0">
              <a:solidFill>
                <a:srgbClr val="0B1320"/>
              </a:solidFill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  <a:p>
            <a:pPr algn="ctr">
              <a:lnSpc>
                <a:spcPts val="8152"/>
              </a:lnSpc>
            </a:pPr>
            <a:endParaRPr lang="en-US" sz="9600" spc="432" dirty="0">
              <a:solidFill>
                <a:srgbClr val="0B1320"/>
              </a:solidFill>
              <a:latin typeface="ไอติม"/>
              <a:ea typeface="ไอติม"/>
              <a:cs typeface="ไอติม"/>
              <a:sym typeface="ไอติม"/>
            </a:endParaRPr>
          </a:p>
          <a:p>
            <a:pPr algn="ctr">
              <a:lnSpc>
                <a:spcPts val="6060"/>
              </a:lnSpc>
            </a:pPr>
            <a:r>
              <a:rPr lang="en-US" sz="6000" spc="270" dirty="0">
                <a:solidFill>
                  <a:srgbClr val="0B1320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 </a:t>
            </a:r>
            <a:r>
              <a:rPr lang="en-US" sz="8000" spc="270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มัทธิว</a:t>
            </a:r>
            <a:r>
              <a:rPr lang="en-US" sz="8000" spc="270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5:17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A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79310" y="1531857"/>
            <a:ext cx="17929380" cy="6088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12"/>
              </a:lnSpc>
            </a:pP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อย่าคิดว่าเรามาเพื่อล้มล้าง</a:t>
            </a:r>
            <a:endParaRPr lang="en-US" sz="12000" spc="432" dirty="0">
              <a:solidFill>
                <a:srgbClr val="0B1320"/>
              </a:solidFill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  <a:p>
            <a:pPr algn="ctr">
              <a:lnSpc>
                <a:spcPts val="11712"/>
              </a:lnSpc>
            </a:pP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หนังสือบทบัญญัติหรือหนังสือ</a:t>
            </a:r>
            <a:endParaRPr lang="en-US" sz="12000" spc="432" dirty="0">
              <a:solidFill>
                <a:srgbClr val="0B1320"/>
              </a:solidFill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  <a:p>
            <a:pPr algn="ctr">
              <a:lnSpc>
                <a:spcPts val="11712"/>
              </a:lnSpc>
            </a:pP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ผู้เผยพระวจนะ</a:t>
            </a:r>
            <a:r>
              <a:rPr lang="en-US" sz="12000" spc="432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</a:t>
            </a: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เราไม่ได้มาล้มล้าง</a:t>
            </a:r>
            <a:endParaRPr lang="en-US" sz="12000" spc="432" dirty="0">
              <a:solidFill>
                <a:srgbClr val="0B1320"/>
              </a:solidFill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  <a:p>
            <a:pPr algn="ctr">
              <a:lnSpc>
                <a:spcPts val="11712"/>
              </a:lnSpc>
            </a:pP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แต่มาเพื่อทำให้สำเร็จครบถ้วน</a:t>
            </a:r>
            <a:endParaRPr lang="en-US" sz="12000" spc="432" dirty="0">
              <a:solidFill>
                <a:srgbClr val="0B1320"/>
              </a:solidFill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960974" y="8655334"/>
            <a:ext cx="4284018" cy="1173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8000" spc="315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มัทธิว</a:t>
            </a:r>
            <a:r>
              <a:rPr lang="en-US" sz="8000" spc="315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5:17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A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79310" y="1531857"/>
            <a:ext cx="17929380" cy="6088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12"/>
              </a:lnSpc>
            </a:pPr>
            <a:r>
              <a:rPr lang="th-TH" sz="12000" spc="432" dirty="0">
                <a:solidFill>
                  <a:srgbClr val="0B1320"/>
                </a:solidFill>
                <a:latin typeface="หิน Bold" panose="020B0604020202020204" charset="-34"/>
                <a:cs typeface="หิน Bold" panose="020B0604020202020204" charset="-34"/>
              </a:rPr>
              <a:t>โมเสสได้ให้บทบัญญัติแก่พวกท่าน</a:t>
            </a:r>
          </a:p>
          <a:p>
            <a:pPr algn="ctr">
              <a:lnSpc>
                <a:spcPts val="11712"/>
              </a:lnSpc>
            </a:pPr>
            <a:r>
              <a:rPr lang="th-TH" sz="12000" spc="432" dirty="0">
                <a:solidFill>
                  <a:srgbClr val="0B1320"/>
                </a:solidFill>
                <a:latin typeface="หิน Bold" panose="020B0604020202020204" charset="-34"/>
                <a:cs typeface="หิน Bold" panose="020B0604020202020204" charset="-34"/>
              </a:rPr>
              <a:t>ไม่ใช่หรือ? แต่ในพวกท่านไม่มีสักคน</a:t>
            </a:r>
          </a:p>
          <a:p>
            <a:pPr algn="ctr">
              <a:lnSpc>
                <a:spcPts val="11712"/>
              </a:lnSpc>
            </a:pPr>
            <a:r>
              <a:rPr lang="th-TH" sz="12000" spc="432" dirty="0">
                <a:solidFill>
                  <a:srgbClr val="0B1320"/>
                </a:solidFill>
                <a:latin typeface="หิน Bold" panose="020B0604020202020204" charset="-34"/>
                <a:cs typeface="หิน Bold" panose="020B0604020202020204" charset="-34"/>
              </a:rPr>
              <a:t>ที่รักษาบทบัญญัติ</a:t>
            </a:r>
          </a:p>
          <a:p>
            <a:pPr algn="ctr">
              <a:lnSpc>
                <a:spcPts val="11712"/>
              </a:lnSpc>
            </a:pPr>
            <a:r>
              <a:rPr lang="th-TH" sz="12000" spc="432" dirty="0">
                <a:solidFill>
                  <a:srgbClr val="0B1320"/>
                </a:solidFill>
                <a:latin typeface="หิน Bold" panose="020B0604020202020204" charset="-34"/>
                <a:cs typeface="หิน Bold" panose="020B0604020202020204" charset="-34"/>
              </a:rPr>
              <a:t>ทำไมพวกท่านพยายามที่จะฆ่าเรา?”</a:t>
            </a:r>
            <a:endParaRPr lang="en-US" sz="12000" spc="432" dirty="0">
              <a:solidFill>
                <a:srgbClr val="0B1320"/>
              </a:solidFill>
              <a:latin typeface="หิน Bold" panose="020B0604020202020204" charset="-34"/>
              <a:cs typeface="หิน Bold" panose="020B0604020202020204" charset="-34"/>
              <a:sym typeface="ไอติม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960974" y="8655334"/>
            <a:ext cx="4284018" cy="1173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9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000" b="0" i="0" u="none" strike="noStrike" kern="1200" cap="none" spc="315" normalizeH="0" baseline="0" noProof="0" dirty="0">
                <a:ln>
                  <a:noFill/>
                </a:ln>
                <a:solidFill>
                  <a:srgbClr val="0B1320"/>
                </a:solidFill>
                <a:effectLst/>
                <a:uLnTx/>
                <a:uFillTx/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ยอห์น 7:</a:t>
            </a:r>
            <a:r>
              <a:rPr kumimoji="0" lang="en-US" sz="8000" b="0" i="0" u="none" strike="noStrike" kern="1200" cap="none" spc="315" normalizeH="0" baseline="0" noProof="0" dirty="0">
                <a:ln>
                  <a:noFill/>
                </a:ln>
                <a:solidFill>
                  <a:srgbClr val="0B1320"/>
                </a:solidFill>
                <a:effectLst/>
                <a:uLnTx/>
                <a:uFillTx/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1114684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A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451450" y="0"/>
            <a:ext cx="17816749" cy="10287000"/>
            <a:chOff x="0" y="0"/>
            <a:chExt cx="812800" cy="4692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469293"/>
            </a:xfrm>
            <a:custGeom>
              <a:avLst/>
              <a:gdLst/>
              <a:ahLst/>
              <a:cxnLst/>
              <a:rect l="l" t="t" r="r" b="b"/>
              <a:pathLst>
                <a:path w="812800" h="469293">
                  <a:moveTo>
                    <a:pt x="406400" y="469293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469293"/>
                  </a:lnTo>
                  <a:close/>
                </a:path>
              </a:pathLst>
            </a:custGeom>
            <a:blipFill>
              <a:blip r:embed="rId2"/>
              <a:stretch>
                <a:fillRect b="-15392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4" name="Freeform 4"/>
          <p:cNvSpPr/>
          <p:nvPr/>
        </p:nvSpPr>
        <p:spPr>
          <a:xfrm>
            <a:off x="10230353" y="1455278"/>
            <a:ext cx="1694572" cy="1694572"/>
          </a:xfrm>
          <a:custGeom>
            <a:avLst/>
            <a:gdLst/>
            <a:ahLst/>
            <a:cxnLst/>
            <a:rect l="l" t="t" r="r" b="b"/>
            <a:pathLst>
              <a:path w="1694572" h="1694572">
                <a:moveTo>
                  <a:pt x="0" y="0"/>
                </a:moveTo>
                <a:lnTo>
                  <a:pt x="1694572" y="0"/>
                </a:lnTo>
                <a:lnTo>
                  <a:pt x="1694572" y="1694572"/>
                </a:lnTo>
                <a:lnTo>
                  <a:pt x="0" y="16945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TextBox 5"/>
          <p:cNvSpPr txBox="1"/>
          <p:nvPr/>
        </p:nvSpPr>
        <p:spPr>
          <a:xfrm>
            <a:off x="4909964" y="3740400"/>
            <a:ext cx="15852882" cy="3945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98"/>
              </a:lnSpc>
            </a:pPr>
            <a:r>
              <a:rPr lang="en-US" sz="17468" spc="786" dirty="0" err="1">
                <a:solidFill>
                  <a:srgbClr val="0B1320"/>
                </a:solidFill>
                <a:latin typeface="หิน Bold"/>
                <a:ea typeface="หิน Bold"/>
                <a:cs typeface="หิน Bold"/>
                <a:sym typeface="หิน Bold"/>
              </a:rPr>
              <a:t>คริสเตียน</a:t>
            </a:r>
            <a:endParaRPr lang="en-US" sz="17468" spc="786" dirty="0">
              <a:solidFill>
                <a:srgbClr val="0B1320"/>
              </a:solidFill>
              <a:latin typeface="หิน Bold"/>
              <a:ea typeface="หิน Bold"/>
              <a:cs typeface="หิน Bold"/>
              <a:sym typeface="หิน Bold"/>
            </a:endParaRPr>
          </a:p>
          <a:p>
            <a:pPr algn="ctr">
              <a:lnSpc>
                <a:spcPts val="14498"/>
              </a:lnSpc>
            </a:pPr>
            <a:r>
              <a:rPr lang="en-US" sz="17468" spc="786" dirty="0" err="1">
                <a:solidFill>
                  <a:srgbClr val="0B1320"/>
                </a:solidFill>
                <a:latin typeface="หิน Bold"/>
                <a:ea typeface="หิน Bold"/>
                <a:cs typeface="หิน Bold"/>
                <a:sym typeface="หิน Bold"/>
              </a:rPr>
              <a:t>กับบทบัญญัติ</a:t>
            </a:r>
            <a:endParaRPr lang="en-US" sz="17468" spc="786" dirty="0">
              <a:solidFill>
                <a:srgbClr val="0B1320"/>
              </a:solidFill>
              <a:latin typeface="หิน Bold"/>
              <a:ea typeface="หิน Bold"/>
              <a:cs typeface="หิน Bold"/>
              <a:sym typeface="หิน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736919" y="7537694"/>
            <a:ext cx="12198971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8000" spc="6" dirty="0" err="1">
                <a:solidFill>
                  <a:srgbClr val="0B1320"/>
                </a:solidFill>
                <a:latin typeface="หิน Bold"/>
                <a:ea typeface="หิน Bold"/>
                <a:cs typeface="หิน Bold"/>
                <a:sym typeface="หิน Bold"/>
              </a:rPr>
              <a:t>ตอนที่</a:t>
            </a:r>
            <a:r>
              <a:rPr lang="en-US" sz="8000" spc="6" dirty="0">
                <a:solidFill>
                  <a:srgbClr val="0B1320"/>
                </a:solidFill>
                <a:latin typeface="หิน Bold"/>
                <a:ea typeface="หิน Bold"/>
                <a:cs typeface="หิน Bold"/>
                <a:sym typeface="หิน Bold"/>
              </a:rPr>
              <a:t> 1</a:t>
            </a:r>
          </a:p>
        </p:txBody>
      </p:sp>
      <p:sp>
        <p:nvSpPr>
          <p:cNvPr id="7" name="Freeform 7"/>
          <p:cNvSpPr/>
          <p:nvPr/>
        </p:nvSpPr>
        <p:spPr>
          <a:xfrm rot="-10800000">
            <a:off x="12365300" y="574240"/>
            <a:ext cx="1671203" cy="1671203"/>
          </a:xfrm>
          <a:custGeom>
            <a:avLst/>
            <a:gdLst/>
            <a:ahLst/>
            <a:cxnLst/>
            <a:rect l="l" t="t" r="r" b="b"/>
            <a:pathLst>
              <a:path w="1671203" h="1671203">
                <a:moveTo>
                  <a:pt x="0" y="0"/>
                </a:moveTo>
                <a:lnTo>
                  <a:pt x="1671202" y="0"/>
                </a:lnTo>
                <a:lnTo>
                  <a:pt x="1671202" y="1671202"/>
                </a:lnTo>
                <a:lnTo>
                  <a:pt x="0" y="16712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8" name="Freeform 8"/>
          <p:cNvSpPr/>
          <p:nvPr/>
        </p:nvSpPr>
        <p:spPr>
          <a:xfrm rot="-10800000">
            <a:off x="6631891" y="7174533"/>
            <a:ext cx="1671203" cy="1671203"/>
          </a:xfrm>
          <a:custGeom>
            <a:avLst/>
            <a:gdLst/>
            <a:ahLst/>
            <a:cxnLst/>
            <a:rect l="l" t="t" r="r" b="b"/>
            <a:pathLst>
              <a:path w="1671203" h="1671203">
                <a:moveTo>
                  <a:pt x="0" y="0"/>
                </a:moveTo>
                <a:lnTo>
                  <a:pt x="1671203" y="0"/>
                </a:lnTo>
                <a:lnTo>
                  <a:pt x="1671203" y="1671202"/>
                </a:lnTo>
                <a:lnTo>
                  <a:pt x="0" y="16712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9" name="Freeform 9"/>
          <p:cNvSpPr/>
          <p:nvPr/>
        </p:nvSpPr>
        <p:spPr>
          <a:xfrm>
            <a:off x="4410659" y="8220104"/>
            <a:ext cx="1694572" cy="1694572"/>
          </a:xfrm>
          <a:custGeom>
            <a:avLst/>
            <a:gdLst/>
            <a:ahLst/>
            <a:cxnLst/>
            <a:rect l="l" t="t" r="r" b="b"/>
            <a:pathLst>
              <a:path w="1694572" h="1694572">
                <a:moveTo>
                  <a:pt x="0" y="0"/>
                </a:moveTo>
                <a:lnTo>
                  <a:pt x="1694572" y="0"/>
                </a:lnTo>
                <a:lnTo>
                  <a:pt x="1694572" y="1694571"/>
                </a:lnTo>
                <a:lnTo>
                  <a:pt x="0" y="16945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A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8293" y="2324100"/>
            <a:ext cx="17929380" cy="4587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0" b="0" i="0" u="none" strike="noStrike" kern="1200" cap="none" spc="432" normalizeH="0" baseline="0" noProof="0" dirty="0">
                <a:ln>
                  <a:noFill/>
                </a:ln>
                <a:solidFill>
                  <a:srgbClr val="0B1320"/>
                </a:solidFill>
                <a:effectLst/>
                <a:uLnTx/>
                <a:uFillTx/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พวกยิวจึงพูดกับคนที่หายโรคนั้นว่า </a:t>
            </a:r>
          </a:p>
          <a:p>
            <a:pPr marL="0" marR="0" lvl="0" indent="0" algn="ctr" defTabSz="914400" rtl="0" eaLnBrk="1" fontAlgn="auto" latinLnBrk="0" hangingPunct="1">
              <a:lnSpc>
                <a:spcPts val="117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0" b="0" i="0" u="none" strike="noStrike" kern="1200" cap="none" spc="432" normalizeH="0" baseline="0" noProof="0" dirty="0">
                <a:ln>
                  <a:noFill/>
                </a:ln>
                <a:solidFill>
                  <a:srgbClr val="0B1320"/>
                </a:solidFill>
                <a:effectLst/>
                <a:uLnTx/>
                <a:uFillTx/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“นี่เป็นวันสะบาโต บทบัญญัติห้ามเจ้า</a:t>
            </a:r>
          </a:p>
          <a:p>
            <a:pPr marL="0" marR="0" lvl="0" indent="0" algn="ctr" defTabSz="914400" rtl="0" eaLnBrk="1" fontAlgn="auto" latinLnBrk="0" hangingPunct="1">
              <a:lnSpc>
                <a:spcPts val="117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0" b="0" i="0" u="none" strike="noStrike" kern="1200" cap="none" spc="432" normalizeH="0" baseline="0" noProof="0" dirty="0">
                <a:ln>
                  <a:noFill/>
                </a:ln>
                <a:solidFill>
                  <a:srgbClr val="0B1320"/>
                </a:solidFill>
                <a:effectLst/>
                <a:uLnTx/>
                <a:uFillTx/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แบกที่นอน”</a:t>
            </a:r>
            <a:endParaRPr kumimoji="0" lang="en-US" sz="12000" b="0" i="0" u="none" strike="noStrike" kern="1200" cap="none" spc="432" normalizeH="0" baseline="0" noProof="0" dirty="0">
              <a:ln>
                <a:noFill/>
              </a:ln>
              <a:solidFill>
                <a:srgbClr val="0B1320"/>
              </a:solidFill>
              <a:effectLst/>
              <a:uLnTx/>
              <a:uFillTx/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960974" y="8655334"/>
            <a:ext cx="4284018" cy="1173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9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000" b="0" i="0" u="none" strike="noStrike" kern="1200" cap="none" spc="315" normalizeH="0" baseline="0" noProof="0" dirty="0">
                <a:ln>
                  <a:noFill/>
                </a:ln>
                <a:solidFill>
                  <a:srgbClr val="0B1320"/>
                </a:solidFill>
                <a:effectLst/>
                <a:uLnTx/>
                <a:uFillTx/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ยอห์น 5:</a:t>
            </a:r>
            <a:r>
              <a:rPr kumimoji="0" lang="en-US" sz="8000" b="0" i="0" u="none" strike="noStrike" kern="1200" cap="none" spc="315" normalizeH="0" baseline="0" noProof="0" dirty="0">
                <a:ln>
                  <a:noFill/>
                </a:ln>
                <a:solidFill>
                  <a:srgbClr val="0B1320"/>
                </a:solidFill>
                <a:effectLst/>
                <a:uLnTx/>
                <a:uFillTx/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9927122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A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8293" y="2324100"/>
            <a:ext cx="17929380" cy="3087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2000" spc="432" dirty="0">
                <a:solidFill>
                  <a:srgbClr val="0B1320"/>
                </a:solidFill>
                <a:latin typeface="หิน Bold" panose="020B0604020202020204" charset="-34"/>
                <a:cs typeface="หิน Bold" panose="020B0604020202020204" charset="-34"/>
              </a:rPr>
              <a:t>เขาก็ไปและบอกพวกยิวว่า</a:t>
            </a:r>
          </a:p>
          <a:p>
            <a:pPr marL="0" marR="0" lvl="0" indent="0" algn="ctr" defTabSz="914400" rtl="0" eaLnBrk="1" fontAlgn="auto" latinLnBrk="0" hangingPunct="1">
              <a:lnSpc>
                <a:spcPts val="117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2000" spc="432" dirty="0">
                <a:solidFill>
                  <a:srgbClr val="0B1320"/>
                </a:solidFill>
                <a:latin typeface="หิน Bold" panose="020B0604020202020204" charset="-34"/>
                <a:cs typeface="หิน Bold" panose="020B0604020202020204" charset="-34"/>
              </a:rPr>
              <a:t>พระเยซูคือผู้ที่รักษาเขาให้หายโรค</a:t>
            </a:r>
            <a:endParaRPr lang="en-US" sz="12000" spc="432" dirty="0">
              <a:solidFill>
                <a:srgbClr val="0B1320"/>
              </a:solidFill>
              <a:latin typeface="หิน Bold" panose="020B0604020202020204" charset="-34"/>
              <a:cs typeface="หิน Bold" panose="020B0604020202020204" charset="-34"/>
              <a:sym typeface="ไอติม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960974" y="8655334"/>
            <a:ext cx="4284018" cy="1173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9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000" b="0" i="0" u="none" strike="noStrike" kern="1200" cap="none" spc="315" normalizeH="0" baseline="0" noProof="0" dirty="0">
                <a:ln>
                  <a:noFill/>
                </a:ln>
                <a:solidFill>
                  <a:srgbClr val="0B1320"/>
                </a:solidFill>
                <a:effectLst/>
                <a:uLnTx/>
                <a:uFillTx/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ยอห์น 5:</a:t>
            </a:r>
            <a:r>
              <a:rPr kumimoji="0" lang="en-US" sz="8000" b="0" i="0" u="none" strike="noStrike" kern="1200" cap="none" spc="315" normalizeH="0" baseline="0" noProof="0" dirty="0">
                <a:ln>
                  <a:noFill/>
                </a:ln>
                <a:solidFill>
                  <a:srgbClr val="0B1320"/>
                </a:solidFill>
                <a:effectLst/>
                <a:uLnTx/>
                <a:uFillTx/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9606491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A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8293" y="2460706"/>
            <a:ext cx="17929380" cy="4587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0" b="0" i="0" u="none" strike="noStrike" kern="1200" cap="none" spc="432" normalizeH="0" baseline="0" noProof="0" dirty="0">
                <a:ln>
                  <a:noFill/>
                </a:ln>
                <a:solidFill>
                  <a:srgbClr val="0B1320"/>
                </a:solidFill>
                <a:effectLst/>
                <a:uLnTx/>
                <a:uFillTx/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ฉะนั้นพวกยิวจึงข่มเหงพระเยซูเพราะพระองค์ทรงกระทำสิ่งเหล่านั้นใน</a:t>
            </a:r>
          </a:p>
          <a:p>
            <a:pPr marL="0" marR="0" lvl="0" indent="0" algn="ctr" defTabSz="914400" rtl="0" eaLnBrk="1" fontAlgn="auto" latinLnBrk="0" hangingPunct="1">
              <a:lnSpc>
                <a:spcPts val="117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0" b="0" i="0" u="none" strike="noStrike" kern="1200" cap="none" spc="432" normalizeH="0" baseline="0" noProof="0" dirty="0">
                <a:ln>
                  <a:noFill/>
                </a:ln>
                <a:solidFill>
                  <a:srgbClr val="0B1320"/>
                </a:solidFill>
                <a:effectLst/>
                <a:uLnTx/>
                <a:uFillTx/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วันสะบาโต</a:t>
            </a:r>
            <a:endParaRPr kumimoji="0" lang="en-US" sz="12000" b="0" i="0" u="none" strike="noStrike" kern="1200" cap="none" spc="432" normalizeH="0" baseline="0" noProof="0" dirty="0">
              <a:ln>
                <a:noFill/>
              </a:ln>
              <a:solidFill>
                <a:srgbClr val="0B1320"/>
              </a:solidFill>
              <a:effectLst/>
              <a:uLnTx/>
              <a:uFillTx/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960974" y="8655334"/>
            <a:ext cx="4284018" cy="1173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9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000" b="0" i="0" u="none" strike="noStrike" kern="1200" cap="none" spc="315" normalizeH="0" baseline="0" noProof="0" dirty="0">
                <a:ln>
                  <a:noFill/>
                </a:ln>
                <a:solidFill>
                  <a:srgbClr val="0B1320"/>
                </a:solidFill>
                <a:effectLst/>
                <a:uLnTx/>
                <a:uFillTx/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ยอห์น 5:</a:t>
            </a:r>
            <a:r>
              <a:rPr kumimoji="0" lang="en-US" sz="8000" b="0" i="0" u="none" strike="noStrike" kern="1200" cap="none" spc="315" normalizeH="0" baseline="0" noProof="0" dirty="0">
                <a:ln>
                  <a:noFill/>
                </a:ln>
                <a:solidFill>
                  <a:srgbClr val="0B1320"/>
                </a:solidFill>
                <a:effectLst/>
                <a:uLnTx/>
                <a:uFillTx/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6623021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A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8293" y="2460706"/>
            <a:ext cx="17929380" cy="6088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0" b="0" i="0" u="none" strike="noStrike" kern="1200" cap="none" spc="432" normalizeH="0" baseline="0" noProof="0" dirty="0">
                <a:ln>
                  <a:noFill/>
                </a:ln>
                <a:solidFill>
                  <a:srgbClr val="0B1320"/>
                </a:solidFill>
                <a:effectLst/>
                <a:uLnTx/>
                <a:uFillTx/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โมเสสได้ให้บทบัญญัติแก่พวกท่านไม่ใช่หรือ? แต่ในพวกท่านไม่มีสักคนที่รักษาบทบัญญัติ ทำไมพวกท่านพยายามที่</a:t>
            </a:r>
          </a:p>
          <a:p>
            <a:pPr marL="0" marR="0" lvl="0" indent="0" algn="ctr" defTabSz="914400" rtl="0" eaLnBrk="1" fontAlgn="auto" latinLnBrk="0" hangingPunct="1">
              <a:lnSpc>
                <a:spcPts val="117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0" b="0" i="0" u="none" strike="noStrike" kern="1200" cap="none" spc="432" normalizeH="0" baseline="0" noProof="0" dirty="0">
                <a:ln>
                  <a:noFill/>
                </a:ln>
                <a:solidFill>
                  <a:srgbClr val="0B1320"/>
                </a:solidFill>
                <a:effectLst/>
                <a:uLnTx/>
                <a:uFillTx/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จะฆ่าเรา?”</a:t>
            </a:r>
            <a:endParaRPr kumimoji="0" lang="en-US" sz="12000" b="0" i="0" u="none" strike="noStrike" kern="1200" cap="none" spc="432" normalizeH="0" baseline="0" noProof="0" dirty="0">
              <a:ln>
                <a:noFill/>
              </a:ln>
              <a:solidFill>
                <a:srgbClr val="0B1320"/>
              </a:solidFill>
              <a:effectLst/>
              <a:uLnTx/>
              <a:uFillTx/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960974" y="8655334"/>
            <a:ext cx="4284018" cy="1173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9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000" b="0" i="0" u="none" strike="noStrike" kern="1200" cap="none" spc="315" normalizeH="0" baseline="0" noProof="0" dirty="0">
                <a:ln>
                  <a:noFill/>
                </a:ln>
                <a:solidFill>
                  <a:srgbClr val="0B1320"/>
                </a:solidFill>
                <a:effectLst/>
                <a:uLnTx/>
                <a:uFillTx/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ยอห์น 7:</a:t>
            </a:r>
            <a:r>
              <a:rPr kumimoji="0" lang="en-US" sz="8000" b="0" i="0" u="none" strike="noStrike" kern="1200" cap="none" spc="315" normalizeH="0" baseline="0" noProof="0" dirty="0">
                <a:ln>
                  <a:noFill/>
                </a:ln>
                <a:solidFill>
                  <a:srgbClr val="0B1320"/>
                </a:solidFill>
                <a:effectLst/>
                <a:uLnTx/>
                <a:uFillTx/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19852001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A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79310" y="1038143"/>
            <a:ext cx="17929380" cy="7588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0" b="0" i="0" u="none" strike="noStrike" kern="1200" cap="none" spc="432" normalizeH="0" baseline="0" noProof="0" dirty="0">
                <a:ln>
                  <a:noFill/>
                </a:ln>
                <a:solidFill>
                  <a:srgbClr val="0B1320"/>
                </a:solidFill>
                <a:effectLst/>
                <a:uLnTx/>
                <a:uFillTx/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1</a:t>
            </a:r>
            <a:r>
              <a:rPr lang="th-TH" sz="12000" u="sng" spc="432" dirty="0">
                <a:solidFill>
                  <a:srgbClr val="0B1320"/>
                </a:solidFill>
                <a:latin typeface="หิน Bold" panose="020B0604020202020204" charset="-34"/>
                <a:cs typeface="หิน Bold" panose="020B0604020202020204" charset="-34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ฝ่ายพวกฟาริสีและธรรมาจารย์จากกรุงเยรูซาเล็มมาห้อมล้อมพระเยซู</a:t>
            </a:r>
            <a:endParaRPr lang="th-TH" sz="12000" u="sng" spc="432" dirty="0">
              <a:solidFill>
                <a:srgbClr val="0B1320"/>
              </a:solidFill>
              <a:latin typeface="หิน Bold" panose="020B0604020202020204" charset="-34"/>
              <a:cs typeface="หิน Bold" panose="020B060402020202020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ts val="117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2000" spc="432" dirty="0">
                <a:solidFill>
                  <a:srgbClr val="0B1320"/>
                </a:solidFill>
                <a:latin typeface="หิน Bold" panose="020B0604020202020204" charset="-34"/>
                <a:cs typeface="หิน Bold" panose="020B0604020202020204" charset="-34"/>
                <a:sym typeface="ไอติม"/>
              </a:rPr>
              <a:t>2</a:t>
            </a:r>
            <a:r>
              <a:rPr lang="th-TH" sz="12000" spc="432" dirty="0">
                <a:solidFill>
                  <a:srgbClr val="0B1320"/>
                </a:solidFill>
                <a:latin typeface="หิน Bold" panose="020B0604020202020204" charset="-34"/>
                <a:cs typeface="หิน Bold" panose="020B0604020202020204" charset="-34"/>
              </a:rPr>
              <a:t>และเห็นสาวกบางคนของพระองค์รับประทานอาหารโดยไม่ได้ล้างมือซึ่งถือว่า “เป็นมลทิน”</a:t>
            </a:r>
            <a:endParaRPr lang="en-US" sz="12000" spc="432" dirty="0">
              <a:solidFill>
                <a:srgbClr val="0B1320"/>
              </a:solidFill>
              <a:latin typeface="หิน Bold" panose="020B0604020202020204" charset="-34"/>
              <a:cs typeface="หิน Bold" panose="020B0604020202020204" charset="-34"/>
              <a:sym typeface="ไอติม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960974" y="8655334"/>
            <a:ext cx="4850026" cy="1173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kumimoji="0" lang="th-TH" sz="8000" b="0" i="0" u="none" strike="noStrike" kern="1200" cap="none" spc="315" normalizeH="0" baseline="0" noProof="0" dirty="0">
                <a:ln>
                  <a:noFill/>
                </a:ln>
                <a:solidFill>
                  <a:srgbClr val="0B1320"/>
                </a:solidFill>
                <a:effectLst/>
                <a:uLnTx/>
                <a:uFillTx/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มาระโก 7:1-2</a:t>
            </a:r>
            <a:endParaRPr kumimoji="0" lang="en-US" sz="8000" b="0" i="0" u="none" strike="noStrike" kern="1200" cap="none" spc="315" normalizeH="0" baseline="0" noProof="0" dirty="0">
              <a:ln>
                <a:noFill/>
              </a:ln>
              <a:solidFill>
                <a:srgbClr val="0B1320"/>
              </a:solidFill>
              <a:effectLst/>
              <a:uLnTx/>
              <a:uFillTx/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</p:txBody>
      </p:sp>
    </p:spTree>
    <p:extLst>
      <p:ext uri="{BB962C8B-B14F-4D97-AF65-F5344CB8AC3E}">
        <p14:creationId xmlns:p14="http://schemas.microsoft.com/office/powerpoint/2010/main" val="27980895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A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79310" y="1038143"/>
            <a:ext cx="17929380" cy="6088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2000" spc="432" dirty="0">
                <a:solidFill>
                  <a:srgbClr val="0B1320"/>
                </a:solidFill>
                <a:latin typeface="หิน Bold" panose="020B0604020202020204" charset="-34"/>
                <a:cs typeface="หิน Bold" panose="020B0604020202020204" charset="-34"/>
              </a:rPr>
              <a:t>(พวกฟาริสีและชาวยิวทั้งปวงถือตามประเพณีที่สืบทอดจากบรรพบุรุษว่าจะไม่รับประทานอาหารจนกว่าจะได้ล้างมือตามระเบียบพิธีก่อน</a:t>
            </a:r>
            <a:endParaRPr lang="en-US" sz="12000" spc="432" dirty="0">
              <a:solidFill>
                <a:srgbClr val="0B1320"/>
              </a:solidFill>
              <a:latin typeface="หิน Bold" panose="020B0604020202020204" charset="-34"/>
              <a:cs typeface="หิน Bold" panose="020B0604020202020204" charset="-34"/>
              <a:sym typeface="ไอติม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960974" y="8655334"/>
            <a:ext cx="4850026" cy="1173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kumimoji="0" lang="th-TH" sz="8000" b="0" i="0" u="none" strike="noStrike" kern="1200" cap="none" spc="315" normalizeH="0" baseline="0" noProof="0" dirty="0">
                <a:ln>
                  <a:noFill/>
                </a:ln>
                <a:solidFill>
                  <a:srgbClr val="0B1320"/>
                </a:solidFill>
                <a:effectLst/>
                <a:uLnTx/>
                <a:uFillTx/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มาระโก 7:</a:t>
            </a:r>
            <a:r>
              <a:rPr lang="th-TH" sz="8000" spc="315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3</a:t>
            </a:r>
            <a:endParaRPr kumimoji="0" lang="en-US" sz="8000" b="0" i="0" u="none" strike="noStrike" kern="1200" cap="none" spc="315" normalizeH="0" baseline="0" noProof="0" dirty="0">
              <a:ln>
                <a:noFill/>
              </a:ln>
              <a:solidFill>
                <a:srgbClr val="0B1320"/>
              </a:solidFill>
              <a:effectLst/>
              <a:uLnTx/>
              <a:uFillTx/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</p:txBody>
      </p:sp>
    </p:spTree>
    <p:extLst>
      <p:ext uri="{BB962C8B-B14F-4D97-AF65-F5344CB8AC3E}">
        <p14:creationId xmlns:p14="http://schemas.microsoft.com/office/powerpoint/2010/main" val="24883701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A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79310" y="1038143"/>
            <a:ext cx="17929380" cy="7588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2000" spc="432" dirty="0">
                <a:solidFill>
                  <a:srgbClr val="0B1320"/>
                </a:solidFill>
                <a:latin typeface="หิน Bold" panose="020B0604020202020204" charset="-34"/>
                <a:cs typeface="หิน Bold" panose="020B0604020202020204" charset="-34"/>
              </a:rPr>
              <a:t>เมื่อกลับจากตลาดต้องล้างมือก่อนจะรับประทานอาหาร และยังมีธรรมเนียมอื่นๆ อีกหลายอย่าง</a:t>
            </a:r>
          </a:p>
          <a:p>
            <a:pPr marL="0" marR="0" lvl="0" indent="0" algn="ctr" defTabSz="914400" rtl="0" eaLnBrk="1" fontAlgn="auto" latinLnBrk="0" hangingPunct="1">
              <a:lnSpc>
                <a:spcPts val="117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2000" spc="432" dirty="0">
                <a:solidFill>
                  <a:srgbClr val="0B1320"/>
                </a:solidFill>
                <a:latin typeface="หิน Bold" panose="020B0604020202020204" charset="-34"/>
                <a:cs typeface="หิน Bold" panose="020B0604020202020204" charset="-34"/>
              </a:rPr>
              <a:t>เช่นการล้างถ้วย</a:t>
            </a:r>
          </a:p>
          <a:p>
            <a:pPr marL="0" marR="0" lvl="0" indent="0" algn="ctr" defTabSz="914400" rtl="0" eaLnBrk="1" fontAlgn="auto" latinLnBrk="0" hangingPunct="1">
              <a:lnSpc>
                <a:spcPts val="117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2000" spc="432" dirty="0">
                <a:solidFill>
                  <a:srgbClr val="0B1320"/>
                </a:solidFill>
                <a:latin typeface="หิน Bold" panose="020B0604020202020204" charset="-34"/>
                <a:cs typeface="หิน Bold" panose="020B0604020202020204" charset="-34"/>
              </a:rPr>
              <a:t>เหยือก และภาชนะต่างๆ)</a:t>
            </a:r>
            <a:endParaRPr lang="en-US" sz="12000" spc="432" dirty="0">
              <a:solidFill>
                <a:srgbClr val="0B1320"/>
              </a:solidFill>
              <a:latin typeface="หิน Bold" panose="020B0604020202020204" charset="-34"/>
              <a:cs typeface="หิน Bold" panose="020B0604020202020204" charset="-34"/>
              <a:sym typeface="ไอติม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960974" y="8655334"/>
            <a:ext cx="4850026" cy="1173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kumimoji="0" lang="th-TH" sz="8000" b="0" i="0" u="none" strike="noStrike" kern="1200" cap="none" spc="315" normalizeH="0" baseline="0" noProof="0" dirty="0">
                <a:ln>
                  <a:noFill/>
                </a:ln>
                <a:solidFill>
                  <a:srgbClr val="0B1320"/>
                </a:solidFill>
                <a:effectLst/>
                <a:uLnTx/>
                <a:uFillTx/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มาระโก 7:4</a:t>
            </a:r>
            <a:endParaRPr kumimoji="0" lang="en-US" sz="8000" b="0" i="0" u="none" strike="noStrike" kern="1200" cap="none" spc="315" normalizeH="0" baseline="0" noProof="0" dirty="0">
              <a:ln>
                <a:noFill/>
              </a:ln>
              <a:solidFill>
                <a:srgbClr val="0B1320"/>
              </a:solidFill>
              <a:effectLst/>
              <a:uLnTx/>
              <a:uFillTx/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</p:txBody>
      </p:sp>
    </p:spTree>
    <p:extLst>
      <p:ext uri="{BB962C8B-B14F-4D97-AF65-F5344CB8AC3E}">
        <p14:creationId xmlns:p14="http://schemas.microsoft.com/office/powerpoint/2010/main" val="9777500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A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79310" y="1038143"/>
            <a:ext cx="17929380" cy="7588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2000" spc="432" dirty="0">
                <a:solidFill>
                  <a:srgbClr val="0B1320"/>
                </a:solidFill>
                <a:latin typeface="หิน Bold" panose="020B0604020202020204" charset="-34"/>
                <a:cs typeface="หิน Bold" panose="020B0604020202020204" charset="-34"/>
              </a:rPr>
              <a:t>ฉะนั้นพวกฟาริสีและธรรมาจารย์จึงทูลถามพระเยซูว่า “เหตุใดสาวกของท่านจึงไม่ทำตามธรรมเนียมของผู้อาวุโส</a:t>
            </a:r>
          </a:p>
          <a:p>
            <a:pPr marL="0" marR="0" lvl="0" indent="0" algn="ctr" defTabSz="914400" rtl="0" eaLnBrk="1" fontAlgn="auto" latinLnBrk="0" hangingPunct="1">
              <a:lnSpc>
                <a:spcPts val="117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2000" spc="432" dirty="0">
                <a:solidFill>
                  <a:srgbClr val="0B1320"/>
                </a:solidFill>
                <a:latin typeface="หิน Bold" panose="020B0604020202020204" charset="-34"/>
                <a:cs typeface="หิน Bold" panose="020B0604020202020204" charset="-34"/>
              </a:rPr>
              <a:t>แต่กลับรับประทานอาหารด้วยมือที่</a:t>
            </a:r>
          </a:p>
          <a:p>
            <a:pPr marL="0" marR="0" lvl="0" indent="0" algn="ctr" defTabSz="914400" rtl="0" eaLnBrk="1" fontAlgn="auto" latinLnBrk="0" hangingPunct="1">
              <a:lnSpc>
                <a:spcPts val="117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2000" spc="432" dirty="0">
                <a:solidFill>
                  <a:srgbClr val="0B1320"/>
                </a:solidFill>
                <a:latin typeface="หิน Bold" panose="020B0604020202020204" charset="-34"/>
                <a:cs typeface="หิน Bold" panose="020B0604020202020204" charset="-34"/>
              </a:rPr>
              <a:t>‘เป็นมลทิน’?”</a:t>
            </a:r>
            <a:endParaRPr lang="en-US" sz="12000" spc="432" dirty="0">
              <a:solidFill>
                <a:srgbClr val="0B1320"/>
              </a:solidFill>
              <a:latin typeface="หิน Bold" panose="020B0604020202020204" charset="-34"/>
              <a:cs typeface="หิน Bold" panose="020B0604020202020204" charset="-34"/>
              <a:sym typeface="ไอติม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960974" y="8655334"/>
            <a:ext cx="4850026" cy="1173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kumimoji="0" lang="th-TH" sz="8000" b="0" i="0" u="none" strike="noStrike" kern="1200" cap="none" spc="315" normalizeH="0" baseline="0" noProof="0" dirty="0">
                <a:ln>
                  <a:noFill/>
                </a:ln>
                <a:solidFill>
                  <a:srgbClr val="0B1320"/>
                </a:solidFill>
                <a:effectLst/>
                <a:uLnTx/>
                <a:uFillTx/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มาระโก 7:</a:t>
            </a:r>
            <a:r>
              <a:rPr lang="th-TH" sz="8000" spc="315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5</a:t>
            </a:r>
            <a:endParaRPr kumimoji="0" lang="en-US" sz="8000" b="0" i="0" u="none" strike="noStrike" kern="1200" cap="none" spc="315" normalizeH="0" baseline="0" noProof="0" dirty="0">
              <a:ln>
                <a:noFill/>
              </a:ln>
              <a:solidFill>
                <a:srgbClr val="0B1320"/>
              </a:solidFill>
              <a:effectLst/>
              <a:uLnTx/>
              <a:uFillTx/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</p:txBody>
      </p:sp>
    </p:spTree>
    <p:extLst>
      <p:ext uri="{BB962C8B-B14F-4D97-AF65-F5344CB8AC3E}">
        <p14:creationId xmlns:p14="http://schemas.microsoft.com/office/powerpoint/2010/main" val="28750757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A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79310" y="1038143"/>
            <a:ext cx="17929380" cy="7588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2000" spc="432" dirty="0">
                <a:solidFill>
                  <a:srgbClr val="0B1320"/>
                </a:solidFill>
                <a:latin typeface="หิน Bold" panose="020B0604020202020204" charset="-34"/>
                <a:cs typeface="หิน Bold" panose="020B0604020202020204" charset="-34"/>
              </a:rPr>
              <a:t>พระองค์ตรัสตอบว่า “อิสยาห์พูดถูกแล้วเมื่อเผยพระวจนะเกี่ยวกับคนหน้าซื่อใจคดอย่างพวกเจ้าดังที่มีคำเขียนไว้ว่า “ ‘ประชากรเหล่านี้ยกย่องเราแต่ปาก แต่ใจของพวกเขาห่างไกลจากเรา</a:t>
            </a:r>
            <a:endParaRPr lang="en-US" sz="12000" spc="432" dirty="0">
              <a:solidFill>
                <a:srgbClr val="0B1320"/>
              </a:solidFill>
              <a:latin typeface="หิน Bold" panose="020B0604020202020204" charset="-34"/>
              <a:cs typeface="หิน Bold" panose="020B0604020202020204" charset="-34"/>
              <a:sym typeface="ไอติม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960974" y="8655334"/>
            <a:ext cx="4284018" cy="1173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kumimoji="0" lang="th-TH" sz="8000" b="0" i="0" u="none" strike="noStrike" kern="1200" cap="none" spc="315" normalizeH="0" baseline="0" noProof="0" dirty="0">
                <a:ln>
                  <a:noFill/>
                </a:ln>
                <a:solidFill>
                  <a:srgbClr val="0B1320"/>
                </a:solidFill>
                <a:effectLst/>
                <a:uLnTx/>
                <a:uFillTx/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มาระโก 7:6</a:t>
            </a:r>
            <a:endParaRPr kumimoji="0" lang="en-US" sz="8000" b="0" i="0" u="none" strike="noStrike" kern="1200" cap="none" spc="315" normalizeH="0" baseline="0" noProof="0" dirty="0">
              <a:ln>
                <a:noFill/>
              </a:ln>
              <a:solidFill>
                <a:srgbClr val="0B1320"/>
              </a:solidFill>
              <a:effectLst/>
              <a:uLnTx/>
              <a:uFillTx/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</p:txBody>
      </p:sp>
    </p:spTree>
    <p:extLst>
      <p:ext uri="{BB962C8B-B14F-4D97-AF65-F5344CB8AC3E}">
        <p14:creationId xmlns:p14="http://schemas.microsoft.com/office/powerpoint/2010/main" val="20798881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A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79310" y="2849603"/>
            <a:ext cx="17929380" cy="4587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0" b="0" i="0" u="none" strike="noStrike" kern="1200" cap="none" spc="432" normalizeH="0" baseline="0" noProof="0" dirty="0">
                <a:ln>
                  <a:noFill/>
                </a:ln>
                <a:solidFill>
                  <a:srgbClr val="0B1320"/>
                </a:solidFill>
                <a:effectLst/>
                <a:uLnTx/>
                <a:uFillTx/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พวกเขานมัสการเราโดยเปล่าประโยชน์</a:t>
            </a:r>
          </a:p>
          <a:p>
            <a:pPr marL="0" marR="0" lvl="0" indent="0" algn="ctr" defTabSz="914400" rtl="0" eaLnBrk="1" fontAlgn="auto" latinLnBrk="0" hangingPunct="1">
              <a:lnSpc>
                <a:spcPts val="117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0" b="0" i="0" u="none" strike="noStrike" kern="1200" cap="none" spc="432" normalizeH="0" baseline="0" noProof="0" dirty="0">
                <a:ln>
                  <a:noFill/>
                </a:ln>
                <a:solidFill>
                  <a:srgbClr val="0B1320"/>
                </a:solidFill>
                <a:effectLst/>
                <a:uLnTx/>
                <a:uFillTx/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คำสอนของเขาเป็นเพียงกฎเกณฑ์ที่มนุษย์สอนกันมา</a:t>
            </a:r>
            <a:endParaRPr kumimoji="0" lang="en-US" sz="12000" b="0" i="0" u="none" strike="noStrike" kern="1200" cap="none" spc="432" normalizeH="0" baseline="0" noProof="0" dirty="0">
              <a:ln>
                <a:noFill/>
              </a:ln>
              <a:solidFill>
                <a:srgbClr val="0B1320"/>
              </a:solidFill>
              <a:effectLst/>
              <a:uLnTx/>
              <a:uFillTx/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960974" y="8655334"/>
            <a:ext cx="4284018" cy="1173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9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000" b="0" i="0" u="none" strike="noStrike" kern="1200" cap="none" spc="315" normalizeH="0" baseline="0" noProof="0" dirty="0">
                <a:ln>
                  <a:noFill/>
                </a:ln>
                <a:solidFill>
                  <a:srgbClr val="0B1320"/>
                </a:solidFill>
                <a:effectLst/>
                <a:uLnTx/>
                <a:uFillTx/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มาระโก 7:7</a:t>
            </a:r>
            <a:endParaRPr kumimoji="0" lang="en-US" sz="8000" b="0" i="0" u="none" strike="noStrike" kern="1200" cap="none" spc="315" normalizeH="0" baseline="0" noProof="0" dirty="0">
              <a:ln>
                <a:noFill/>
              </a:ln>
              <a:solidFill>
                <a:srgbClr val="0B1320"/>
              </a:solidFill>
              <a:effectLst/>
              <a:uLnTx/>
              <a:uFillTx/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</p:txBody>
      </p:sp>
    </p:spTree>
    <p:extLst>
      <p:ext uri="{BB962C8B-B14F-4D97-AF65-F5344CB8AC3E}">
        <p14:creationId xmlns:p14="http://schemas.microsoft.com/office/powerpoint/2010/main" val="3072197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A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3148811" y="-2081658"/>
            <a:ext cx="8844439" cy="8844439"/>
          </a:xfrm>
          <a:custGeom>
            <a:avLst/>
            <a:gdLst/>
            <a:ahLst/>
            <a:cxnLst/>
            <a:rect l="l" t="t" r="r" b="b"/>
            <a:pathLst>
              <a:path w="8844439" h="8844439">
                <a:moveTo>
                  <a:pt x="8844439" y="0"/>
                </a:moveTo>
                <a:lnTo>
                  <a:pt x="0" y="0"/>
                </a:lnTo>
                <a:lnTo>
                  <a:pt x="0" y="8844439"/>
                </a:lnTo>
                <a:lnTo>
                  <a:pt x="8844439" y="8844439"/>
                </a:lnTo>
                <a:lnTo>
                  <a:pt x="884443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 rot="-10800000" flipH="1">
            <a:off x="0" y="5306374"/>
            <a:ext cx="5243135" cy="5243135"/>
          </a:xfrm>
          <a:custGeom>
            <a:avLst/>
            <a:gdLst/>
            <a:ahLst/>
            <a:cxnLst/>
            <a:rect l="l" t="t" r="r" b="b"/>
            <a:pathLst>
              <a:path w="5243135" h="5243135">
                <a:moveTo>
                  <a:pt x="5243135" y="0"/>
                </a:moveTo>
                <a:lnTo>
                  <a:pt x="0" y="0"/>
                </a:lnTo>
                <a:lnTo>
                  <a:pt x="0" y="5243136"/>
                </a:lnTo>
                <a:lnTo>
                  <a:pt x="5243135" y="5243136"/>
                </a:lnTo>
                <a:lnTo>
                  <a:pt x="524313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" name="TextBox 4"/>
          <p:cNvSpPr txBox="1"/>
          <p:nvPr/>
        </p:nvSpPr>
        <p:spPr>
          <a:xfrm>
            <a:off x="1" y="3136540"/>
            <a:ext cx="18288000" cy="40139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105"/>
              </a:lnSpc>
            </a:pPr>
            <a:r>
              <a:rPr lang="en-US" sz="13500" spc="583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1.จุดประสงค์ของ</a:t>
            </a:r>
          </a:p>
          <a:p>
            <a:pPr algn="ctr">
              <a:lnSpc>
                <a:spcPts val="18166"/>
              </a:lnSpc>
            </a:pPr>
            <a:r>
              <a:rPr lang="en-US" sz="13500" spc="583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บทบัญญัติคืออะไร</a:t>
            </a:r>
            <a:r>
              <a:rPr lang="en-US" sz="13500" spc="583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?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A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79310" y="2400300"/>
            <a:ext cx="17929380" cy="6088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2000" spc="432" dirty="0">
                <a:solidFill>
                  <a:srgbClr val="0B1320"/>
                </a:solidFill>
                <a:latin typeface="หิน Bold" panose="020B0604020202020204" charset="-34"/>
                <a:cs typeface="หิน Bold" panose="020B0604020202020204" charset="-34"/>
              </a:rPr>
              <a:t>พวกท่านละเลย</a:t>
            </a:r>
          </a:p>
          <a:p>
            <a:pPr marL="0" marR="0" lvl="0" indent="0" algn="ctr" defTabSz="914400" rtl="0" eaLnBrk="1" fontAlgn="auto" latinLnBrk="0" hangingPunct="1">
              <a:lnSpc>
                <a:spcPts val="117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2000" spc="432" dirty="0">
                <a:solidFill>
                  <a:srgbClr val="0B1320"/>
                </a:solidFill>
                <a:latin typeface="หิน Bold" panose="020B0604020202020204" charset="-34"/>
                <a:cs typeface="หิน Bold" panose="020B0604020202020204" charset="-34"/>
              </a:rPr>
              <a:t>พระบัญชาของพระเจ้า</a:t>
            </a:r>
          </a:p>
          <a:p>
            <a:pPr marL="0" marR="0" lvl="0" indent="0" algn="ctr" defTabSz="914400" rtl="0" eaLnBrk="1" fontAlgn="auto" latinLnBrk="0" hangingPunct="1">
              <a:lnSpc>
                <a:spcPts val="117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2000" spc="432" dirty="0">
                <a:solidFill>
                  <a:srgbClr val="0B1320"/>
                </a:solidFill>
                <a:latin typeface="หิน Bold" panose="020B0604020202020204" charset="-34"/>
                <a:cs typeface="หิน Bold" panose="020B0604020202020204" charset="-34"/>
              </a:rPr>
              <a:t>และไปยึดถือธรรมเนียม</a:t>
            </a:r>
          </a:p>
          <a:p>
            <a:pPr marL="0" marR="0" lvl="0" indent="0" algn="ctr" defTabSz="914400" rtl="0" eaLnBrk="1" fontAlgn="auto" latinLnBrk="0" hangingPunct="1">
              <a:lnSpc>
                <a:spcPts val="117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2000" spc="432" dirty="0">
                <a:solidFill>
                  <a:srgbClr val="0B1320"/>
                </a:solidFill>
                <a:latin typeface="หิน Bold" panose="020B0604020202020204" charset="-34"/>
                <a:cs typeface="หิน Bold" panose="020B0604020202020204" charset="-34"/>
              </a:rPr>
              <a:t>ของมนุษย์”</a:t>
            </a:r>
            <a:endParaRPr lang="en-US" sz="12000" spc="432" dirty="0">
              <a:solidFill>
                <a:srgbClr val="0B1320"/>
              </a:solidFill>
              <a:latin typeface="หิน Bold" panose="020B0604020202020204" charset="-34"/>
              <a:cs typeface="หิน Bold" panose="020B0604020202020204" charset="-34"/>
              <a:sym typeface="ไอติม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960974" y="8655334"/>
            <a:ext cx="4284018" cy="1173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9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000" b="0" i="0" u="none" strike="noStrike" kern="1200" cap="none" spc="315" normalizeH="0" baseline="0" noProof="0" dirty="0">
                <a:ln>
                  <a:noFill/>
                </a:ln>
                <a:solidFill>
                  <a:srgbClr val="0B1320"/>
                </a:solidFill>
                <a:effectLst/>
                <a:uLnTx/>
                <a:uFillTx/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มาระโก 7:8</a:t>
            </a:r>
            <a:endParaRPr kumimoji="0" lang="en-US" sz="8000" b="0" i="0" u="none" strike="noStrike" kern="1200" cap="none" spc="315" normalizeH="0" baseline="0" noProof="0" dirty="0">
              <a:ln>
                <a:noFill/>
              </a:ln>
              <a:solidFill>
                <a:srgbClr val="0B1320"/>
              </a:solidFill>
              <a:effectLst/>
              <a:uLnTx/>
              <a:uFillTx/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</p:txBody>
      </p:sp>
    </p:spTree>
    <p:extLst>
      <p:ext uri="{BB962C8B-B14F-4D97-AF65-F5344CB8AC3E}">
        <p14:creationId xmlns:p14="http://schemas.microsoft.com/office/powerpoint/2010/main" val="38964390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A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79310" y="2400300"/>
            <a:ext cx="17929380" cy="6088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2000" spc="432" dirty="0">
                <a:solidFill>
                  <a:srgbClr val="0B1320"/>
                </a:solidFill>
                <a:latin typeface="หิน Bold" panose="020B0604020202020204" charset="-34"/>
                <a:cs typeface="หิน Bold" panose="020B0604020202020204" charset="-34"/>
              </a:rPr>
              <a:t>และพระองค์ตรัสว่า</a:t>
            </a:r>
          </a:p>
          <a:p>
            <a:pPr marL="0" marR="0" lvl="0" indent="0" algn="ctr" defTabSz="914400" rtl="0" eaLnBrk="1" fontAlgn="auto" latinLnBrk="0" hangingPunct="1">
              <a:lnSpc>
                <a:spcPts val="117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2000" spc="432" dirty="0">
                <a:solidFill>
                  <a:srgbClr val="0B1320"/>
                </a:solidFill>
                <a:latin typeface="หิน Bold" panose="020B0604020202020204" charset="-34"/>
                <a:cs typeface="หิน Bold" panose="020B0604020202020204" charset="-34"/>
              </a:rPr>
              <a:t>“พวกท่านมีวิธีเลี่ยงพระบัญชา</a:t>
            </a:r>
          </a:p>
          <a:p>
            <a:pPr marL="0" marR="0" lvl="0" indent="0" algn="ctr" defTabSz="914400" rtl="0" eaLnBrk="1" fontAlgn="auto" latinLnBrk="0" hangingPunct="1">
              <a:lnSpc>
                <a:spcPts val="117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2000" spc="432" dirty="0">
                <a:solidFill>
                  <a:srgbClr val="0B1320"/>
                </a:solidFill>
                <a:latin typeface="หิน Bold" panose="020B0604020202020204" charset="-34"/>
                <a:cs typeface="หิน Bold" panose="020B0604020202020204" charset="-34"/>
              </a:rPr>
              <a:t>ของพระเจ้าไปทำตาม</a:t>
            </a:r>
          </a:p>
          <a:p>
            <a:pPr marL="0" marR="0" lvl="0" indent="0" algn="ctr" defTabSz="914400" rtl="0" eaLnBrk="1" fontAlgn="auto" latinLnBrk="0" hangingPunct="1">
              <a:lnSpc>
                <a:spcPts val="117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2000" spc="432" dirty="0">
                <a:solidFill>
                  <a:srgbClr val="0B1320"/>
                </a:solidFill>
                <a:latin typeface="หิน Bold" panose="020B0604020202020204" charset="-34"/>
                <a:cs typeface="หิน Bold" panose="020B0604020202020204" charset="-34"/>
              </a:rPr>
              <a:t>ธรรมเนียมของตนได้ดีจริงนะ!</a:t>
            </a:r>
            <a:endParaRPr lang="en-US" sz="12000" spc="432" dirty="0">
              <a:solidFill>
                <a:srgbClr val="0B1320"/>
              </a:solidFill>
              <a:latin typeface="หิน Bold" panose="020B0604020202020204" charset="-34"/>
              <a:cs typeface="หิน Bold" panose="020B0604020202020204" charset="-34"/>
              <a:sym typeface="ไอติม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960974" y="8655334"/>
            <a:ext cx="4284018" cy="1173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9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000" b="0" i="0" u="none" strike="noStrike" kern="1200" cap="none" spc="315" normalizeH="0" baseline="0" noProof="0" dirty="0">
                <a:ln>
                  <a:noFill/>
                </a:ln>
                <a:solidFill>
                  <a:srgbClr val="0B1320"/>
                </a:solidFill>
                <a:effectLst/>
                <a:uLnTx/>
                <a:uFillTx/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มาระโก 7:</a:t>
            </a:r>
            <a:r>
              <a:rPr lang="th-TH" sz="8000" spc="315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9</a:t>
            </a:r>
            <a:endParaRPr kumimoji="0" lang="en-US" sz="8000" b="0" i="0" u="none" strike="noStrike" kern="1200" cap="none" spc="315" normalizeH="0" baseline="0" noProof="0" dirty="0">
              <a:ln>
                <a:noFill/>
              </a:ln>
              <a:solidFill>
                <a:srgbClr val="0B1320"/>
              </a:solidFill>
              <a:effectLst/>
              <a:uLnTx/>
              <a:uFillTx/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</p:txBody>
      </p:sp>
    </p:spTree>
    <p:extLst>
      <p:ext uri="{BB962C8B-B14F-4D97-AF65-F5344CB8AC3E}">
        <p14:creationId xmlns:p14="http://schemas.microsoft.com/office/powerpoint/2010/main" val="4824390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A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79310" y="2400300"/>
            <a:ext cx="17929380" cy="6088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2000" spc="432" dirty="0">
                <a:solidFill>
                  <a:srgbClr val="0B1320"/>
                </a:solidFill>
                <a:latin typeface="หิน Bold" panose="020B0604020202020204" charset="-34"/>
                <a:cs typeface="หิน Bold" panose="020B0604020202020204" charset="-34"/>
              </a:rPr>
              <a:t>เพราะโมเสสกล่าวว่า</a:t>
            </a:r>
          </a:p>
          <a:p>
            <a:pPr marL="0" marR="0" lvl="0" indent="0" algn="ctr" defTabSz="914400" rtl="0" eaLnBrk="1" fontAlgn="auto" latinLnBrk="0" hangingPunct="1">
              <a:lnSpc>
                <a:spcPts val="117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2000" spc="432" dirty="0">
                <a:solidFill>
                  <a:srgbClr val="0B1320"/>
                </a:solidFill>
                <a:latin typeface="หิน Bold" panose="020B0604020202020204" charset="-34"/>
                <a:cs typeface="หิน Bold" panose="020B0604020202020204" charset="-34"/>
              </a:rPr>
              <a:t>‘จงให้เกียรติบิดามารดาของเจ้า’</a:t>
            </a:r>
          </a:p>
          <a:p>
            <a:pPr marL="0" marR="0" lvl="0" indent="0" algn="ctr" defTabSz="914400" rtl="0" eaLnBrk="1" fontAlgn="auto" latinLnBrk="0" hangingPunct="1">
              <a:lnSpc>
                <a:spcPts val="117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2000" spc="432" dirty="0">
                <a:solidFill>
                  <a:srgbClr val="0B1320"/>
                </a:solidFill>
                <a:latin typeface="หิน Bold" panose="020B0604020202020204" charset="-34"/>
                <a:cs typeface="หิน Bold" panose="020B0604020202020204" charset="-34"/>
              </a:rPr>
              <a:t>และ ‘ผู้ใดแช่งด่าบิดา</a:t>
            </a:r>
          </a:p>
          <a:p>
            <a:pPr marL="0" marR="0" lvl="0" indent="0" algn="ctr" defTabSz="914400" rtl="0" eaLnBrk="1" fontAlgn="auto" latinLnBrk="0" hangingPunct="1">
              <a:lnSpc>
                <a:spcPts val="117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2000" spc="432" dirty="0">
                <a:solidFill>
                  <a:srgbClr val="0B1320"/>
                </a:solidFill>
                <a:latin typeface="หิน Bold" panose="020B0604020202020204" charset="-34"/>
                <a:cs typeface="หิน Bold" panose="020B0604020202020204" charset="-34"/>
              </a:rPr>
              <a:t>มารดาจะต้องมีโทษถึงตาย’</a:t>
            </a:r>
            <a:endParaRPr lang="en-US" sz="12000" spc="432" dirty="0">
              <a:solidFill>
                <a:srgbClr val="0B1320"/>
              </a:solidFill>
              <a:latin typeface="หิน Bold" panose="020B0604020202020204" charset="-34"/>
              <a:cs typeface="หิน Bold" panose="020B0604020202020204" charset="-34"/>
              <a:sym typeface="ไอติม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960974" y="8655334"/>
            <a:ext cx="4284018" cy="1173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9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000" b="0" i="0" u="none" strike="noStrike" kern="1200" cap="none" spc="315" normalizeH="0" baseline="0" noProof="0" dirty="0">
                <a:ln>
                  <a:noFill/>
                </a:ln>
                <a:solidFill>
                  <a:srgbClr val="0B1320"/>
                </a:solidFill>
                <a:effectLst/>
                <a:uLnTx/>
                <a:uFillTx/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มาระโก 7:10</a:t>
            </a:r>
            <a:endParaRPr kumimoji="0" lang="en-US" sz="8000" b="0" i="0" u="none" strike="noStrike" kern="1200" cap="none" spc="315" normalizeH="0" baseline="0" noProof="0" dirty="0">
              <a:ln>
                <a:noFill/>
              </a:ln>
              <a:solidFill>
                <a:srgbClr val="0B1320"/>
              </a:solidFill>
              <a:effectLst/>
              <a:uLnTx/>
              <a:uFillTx/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</p:txBody>
      </p:sp>
    </p:spTree>
    <p:extLst>
      <p:ext uri="{BB962C8B-B14F-4D97-AF65-F5344CB8AC3E}">
        <p14:creationId xmlns:p14="http://schemas.microsoft.com/office/powerpoint/2010/main" val="15481860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A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79310" y="2400300"/>
            <a:ext cx="17929380" cy="6088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2000" spc="432" dirty="0">
                <a:solidFill>
                  <a:srgbClr val="0B1320"/>
                </a:solidFill>
                <a:latin typeface="หิน Bold" panose="020B0604020202020204" charset="-34"/>
                <a:cs typeface="หิน Bold" panose="020B0604020202020204" charset="-34"/>
              </a:rPr>
              <a:t>แต่พวกท่านบอกว่าหากใครพูดกับบิดามารดาว่า ‘สิ่งใดๆ จากข้าพเจ้าซึ่งอาจเป็นประโยชน์แก่ท่านก็คือโกระบาน’ (คือของที่ได้ถวายแด่พระเจ้าแล้ว</a:t>
            </a:r>
            <a:r>
              <a:rPr lang="th-TH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rebuchet MS" panose="020B0603020202020204" pitchFamily="34" charset="0"/>
              </a:rPr>
              <a:t>)</a:t>
            </a:r>
            <a:endParaRPr lang="en-US" sz="12000" spc="432" dirty="0">
              <a:solidFill>
                <a:srgbClr val="0B1320"/>
              </a:solidFill>
              <a:latin typeface="หิน Bold" panose="020B0604020202020204" charset="-34"/>
              <a:cs typeface="หิน Bold" panose="020B0604020202020204" charset="-34"/>
              <a:sym typeface="ไอติม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960974" y="8655334"/>
            <a:ext cx="4284018" cy="1173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9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000" b="0" i="0" u="none" strike="noStrike" kern="1200" cap="none" spc="315" normalizeH="0" baseline="0" noProof="0" dirty="0">
                <a:ln>
                  <a:noFill/>
                </a:ln>
                <a:solidFill>
                  <a:srgbClr val="0B1320"/>
                </a:solidFill>
                <a:effectLst/>
                <a:uLnTx/>
                <a:uFillTx/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มาระโก 7:11</a:t>
            </a:r>
            <a:endParaRPr kumimoji="0" lang="en-US" sz="8000" b="0" i="0" u="none" strike="noStrike" kern="1200" cap="none" spc="315" normalizeH="0" baseline="0" noProof="0" dirty="0">
              <a:ln>
                <a:noFill/>
              </a:ln>
              <a:solidFill>
                <a:srgbClr val="0B1320"/>
              </a:solidFill>
              <a:effectLst/>
              <a:uLnTx/>
              <a:uFillTx/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</p:txBody>
      </p:sp>
    </p:spTree>
    <p:extLst>
      <p:ext uri="{BB962C8B-B14F-4D97-AF65-F5344CB8AC3E}">
        <p14:creationId xmlns:p14="http://schemas.microsoft.com/office/powerpoint/2010/main" val="13880880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A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79310" y="3599808"/>
            <a:ext cx="17929380" cy="3087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2000" spc="432" dirty="0">
                <a:solidFill>
                  <a:srgbClr val="0B1320"/>
                </a:solidFill>
                <a:latin typeface="หิน Bold" panose="020B0604020202020204" charset="-34"/>
                <a:cs typeface="หิน Bold" panose="020B0604020202020204" charset="-34"/>
              </a:rPr>
              <a:t>แล้วท่านจึงไม่ให้เขาทำสิ่ง</a:t>
            </a:r>
          </a:p>
          <a:p>
            <a:pPr marL="0" marR="0" lvl="0" indent="0" algn="ctr" defTabSz="914400" rtl="0" eaLnBrk="1" fontAlgn="auto" latinLnBrk="0" hangingPunct="1">
              <a:lnSpc>
                <a:spcPts val="117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2000" spc="432" dirty="0">
                <a:solidFill>
                  <a:srgbClr val="0B1320"/>
                </a:solidFill>
                <a:latin typeface="หิน Bold" panose="020B0604020202020204" charset="-34"/>
                <a:cs typeface="หิน Bold" panose="020B0604020202020204" charset="-34"/>
              </a:rPr>
              <a:t>ใดให้บิดามารดาอีกต่อไป</a:t>
            </a:r>
            <a:endParaRPr lang="en-US" sz="12000" spc="432" dirty="0">
              <a:solidFill>
                <a:srgbClr val="0B1320"/>
              </a:solidFill>
              <a:latin typeface="หิน Bold" panose="020B0604020202020204" charset="-34"/>
              <a:cs typeface="หิน Bold" panose="020B0604020202020204" charset="-34"/>
              <a:sym typeface="ไอติม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960974" y="8655334"/>
            <a:ext cx="4284018" cy="1173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9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000" b="0" i="0" u="none" strike="noStrike" kern="1200" cap="none" spc="315" normalizeH="0" baseline="0" noProof="0" dirty="0">
                <a:ln>
                  <a:noFill/>
                </a:ln>
                <a:solidFill>
                  <a:srgbClr val="0B1320"/>
                </a:solidFill>
                <a:effectLst/>
                <a:uLnTx/>
                <a:uFillTx/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มาระโก 7:12</a:t>
            </a:r>
            <a:endParaRPr kumimoji="0" lang="en-US" sz="8000" b="0" i="0" u="none" strike="noStrike" kern="1200" cap="none" spc="315" normalizeH="0" baseline="0" noProof="0" dirty="0">
              <a:ln>
                <a:noFill/>
              </a:ln>
              <a:solidFill>
                <a:srgbClr val="0B1320"/>
              </a:solidFill>
              <a:effectLst/>
              <a:uLnTx/>
              <a:uFillTx/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</p:txBody>
      </p:sp>
    </p:spTree>
    <p:extLst>
      <p:ext uri="{BB962C8B-B14F-4D97-AF65-F5344CB8AC3E}">
        <p14:creationId xmlns:p14="http://schemas.microsoft.com/office/powerpoint/2010/main" val="213795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A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8293" y="1714500"/>
            <a:ext cx="17929380" cy="6088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0" b="0" i="0" u="none" strike="noStrike" kern="1200" cap="none" spc="432" normalizeH="0" baseline="0" noProof="0" dirty="0">
                <a:ln>
                  <a:noFill/>
                </a:ln>
                <a:solidFill>
                  <a:srgbClr val="0B1320"/>
                </a:solidFill>
                <a:effectLst/>
                <a:uLnTx/>
                <a:uFillTx/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ด้วยเหตุนี้ท่านจึงทำให้พระวจนะของ</a:t>
            </a:r>
          </a:p>
          <a:p>
            <a:pPr marL="0" marR="0" lvl="0" indent="0" algn="ctr" defTabSz="914400" rtl="0" eaLnBrk="1" fontAlgn="auto" latinLnBrk="0" hangingPunct="1">
              <a:lnSpc>
                <a:spcPts val="117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0" b="0" i="0" u="none" strike="noStrike" kern="1200" cap="none" spc="432" normalizeH="0" baseline="0" noProof="0" dirty="0">
                <a:ln>
                  <a:noFill/>
                </a:ln>
                <a:solidFill>
                  <a:srgbClr val="0B1320"/>
                </a:solidFill>
                <a:effectLst/>
                <a:uLnTx/>
                <a:uFillTx/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พระเจ้าเป็นโมฆะไปโดยการยึดธรรมเนียมที่สืบทอดกันมาและพวกท่านยัง</a:t>
            </a:r>
          </a:p>
          <a:p>
            <a:pPr marL="0" marR="0" lvl="0" indent="0" algn="ctr" defTabSz="914400" rtl="0" eaLnBrk="1" fontAlgn="auto" latinLnBrk="0" hangingPunct="1">
              <a:lnSpc>
                <a:spcPts val="117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0" b="0" i="0" u="none" strike="noStrike" kern="1200" cap="none" spc="432" normalizeH="0" baseline="0" noProof="0" dirty="0">
                <a:ln>
                  <a:noFill/>
                </a:ln>
                <a:solidFill>
                  <a:srgbClr val="0B1320"/>
                </a:solidFill>
                <a:effectLst/>
                <a:uLnTx/>
                <a:uFillTx/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ทำอีกหลายอย่างในทำนองนี้”</a:t>
            </a:r>
            <a:endParaRPr kumimoji="0" lang="en-US" sz="12000" b="0" i="0" u="none" strike="noStrike" kern="1200" cap="none" spc="432" normalizeH="0" baseline="0" noProof="0" dirty="0">
              <a:ln>
                <a:noFill/>
              </a:ln>
              <a:solidFill>
                <a:srgbClr val="0B1320"/>
              </a:solidFill>
              <a:effectLst/>
              <a:uLnTx/>
              <a:uFillTx/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960974" y="8655334"/>
            <a:ext cx="4284018" cy="1173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9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000" b="0" i="0" u="none" strike="noStrike" kern="1200" cap="none" spc="315" normalizeH="0" baseline="0" noProof="0" dirty="0">
                <a:ln>
                  <a:noFill/>
                </a:ln>
                <a:solidFill>
                  <a:srgbClr val="0B1320"/>
                </a:solidFill>
                <a:effectLst/>
                <a:uLnTx/>
                <a:uFillTx/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มาระโก 7:</a:t>
            </a:r>
            <a:r>
              <a:rPr lang="th-TH" sz="8000" spc="315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13</a:t>
            </a:r>
            <a:endParaRPr kumimoji="0" lang="th-TH" sz="8000" b="0" i="0" u="none" strike="noStrike" kern="1200" cap="none" spc="315" normalizeH="0" baseline="0" noProof="0" dirty="0">
              <a:ln>
                <a:noFill/>
              </a:ln>
              <a:solidFill>
                <a:srgbClr val="0B1320"/>
              </a:solidFill>
              <a:effectLst/>
              <a:uLnTx/>
              <a:uFillTx/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</p:txBody>
      </p:sp>
    </p:spTree>
    <p:extLst>
      <p:ext uri="{BB962C8B-B14F-4D97-AF65-F5344CB8AC3E}">
        <p14:creationId xmlns:p14="http://schemas.microsoft.com/office/powerpoint/2010/main" val="27204659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A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2555811" y="-822211"/>
            <a:ext cx="8844439" cy="8844439"/>
          </a:xfrm>
          <a:custGeom>
            <a:avLst/>
            <a:gdLst/>
            <a:ahLst/>
            <a:cxnLst/>
            <a:rect l="l" t="t" r="r" b="b"/>
            <a:pathLst>
              <a:path w="8844439" h="8844439">
                <a:moveTo>
                  <a:pt x="8844439" y="0"/>
                </a:moveTo>
                <a:lnTo>
                  <a:pt x="0" y="0"/>
                </a:lnTo>
                <a:lnTo>
                  <a:pt x="0" y="8844439"/>
                </a:lnTo>
                <a:lnTo>
                  <a:pt x="8844439" y="8844439"/>
                </a:lnTo>
                <a:lnTo>
                  <a:pt x="884443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0" y="-364765"/>
            <a:ext cx="8391580" cy="11016530"/>
            <a:chOff x="0" y="0"/>
            <a:chExt cx="812800" cy="10670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1067050"/>
            </a:xfrm>
            <a:custGeom>
              <a:avLst/>
              <a:gdLst/>
              <a:ahLst/>
              <a:cxnLst/>
              <a:rect l="l" t="t" r="r" b="b"/>
              <a:pathLst>
                <a:path w="812800" h="1067050">
                  <a:moveTo>
                    <a:pt x="0" y="0"/>
                  </a:moveTo>
                  <a:lnTo>
                    <a:pt x="812800" y="0"/>
                  </a:lnTo>
                  <a:lnTo>
                    <a:pt x="812800" y="1067050"/>
                  </a:lnTo>
                  <a:lnTo>
                    <a:pt x="0" y="1067050"/>
                  </a:lnTo>
                  <a:close/>
                </a:path>
              </a:pathLst>
            </a:custGeom>
            <a:blipFill>
              <a:blip r:embed="rId4"/>
              <a:stretch>
                <a:fillRect l="-70171" r="-45928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391580" y="3314700"/>
            <a:ext cx="9896420" cy="4921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16"/>
              </a:lnSpc>
            </a:pPr>
            <a:r>
              <a:rPr lang="en-US" sz="12000" spc="432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2.2 </a:t>
            </a: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พระเยซูทรงทำลายบทบัญญัติ</a:t>
            </a:r>
            <a:endParaRPr lang="en-US" sz="12000" spc="432" dirty="0">
              <a:solidFill>
                <a:srgbClr val="0B1320"/>
              </a:solidFill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  <a:p>
            <a:pPr algn="ctr">
              <a:lnSpc>
                <a:spcPts val="8152"/>
              </a:lnSpc>
            </a:pPr>
            <a:endParaRPr lang="en-US" sz="9600" spc="432" dirty="0">
              <a:solidFill>
                <a:srgbClr val="0B1320"/>
              </a:solidFill>
              <a:latin typeface="ไอติม"/>
              <a:ea typeface="ไอติม"/>
              <a:cs typeface="ไอติม"/>
              <a:sym typeface="ไอติม"/>
            </a:endParaRPr>
          </a:p>
          <a:p>
            <a:pPr algn="ctr">
              <a:lnSpc>
                <a:spcPts val="6060"/>
              </a:lnSpc>
            </a:pPr>
            <a:r>
              <a:rPr lang="en-US" sz="8000" spc="270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เอเฟซัส</a:t>
            </a:r>
            <a:r>
              <a:rPr lang="en-US" sz="8000" spc="270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2:14-15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A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919591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8293" y="-28575"/>
            <a:ext cx="17929380" cy="9089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12"/>
              </a:lnSpc>
            </a:pP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เพราะพระองค์เองทรงเป็น</a:t>
            </a:r>
            <a:endParaRPr lang="en-US" sz="12000" spc="432" dirty="0">
              <a:solidFill>
                <a:srgbClr val="0B1320"/>
              </a:solidFill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  <a:p>
            <a:pPr algn="ctr">
              <a:lnSpc>
                <a:spcPts val="11712"/>
              </a:lnSpc>
            </a:pP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สันติสุขของเรา</a:t>
            </a:r>
            <a:r>
              <a:rPr lang="en-US" sz="12000" spc="432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</a:t>
            </a: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ผู้ทรงทำให้</a:t>
            </a:r>
            <a:endParaRPr lang="en-US" sz="12000" spc="432" dirty="0">
              <a:solidFill>
                <a:srgbClr val="0B1320"/>
              </a:solidFill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  <a:p>
            <a:pPr algn="ctr">
              <a:lnSpc>
                <a:spcPts val="11712"/>
              </a:lnSpc>
            </a:pP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สองพวกกลายเป็นหนึ่งเดียวกัน</a:t>
            </a:r>
            <a:r>
              <a:rPr lang="en-US" sz="12000" spc="432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</a:t>
            </a:r>
          </a:p>
          <a:p>
            <a:pPr algn="ctr">
              <a:lnSpc>
                <a:spcPts val="11712"/>
              </a:lnSpc>
            </a:pP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และทรงทำลายสิ่งกีดขวาง</a:t>
            </a:r>
            <a:r>
              <a:rPr lang="en-US" sz="12000" spc="432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</a:t>
            </a:r>
          </a:p>
          <a:p>
            <a:pPr algn="ctr">
              <a:lnSpc>
                <a:spcPts val="11712"/>
              </a:lnSpc>
            </a:pP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คือกำแพงแห่งความเกลียดชัง</a:t>
            </a:r>
            <a:endParaRPr lang="en-US" sz="12000" spc="432" dirty="0">
              <a:solidFill>
                <a:srgbClr val="0B1320"/>
              </a:solidFill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  <a:p>
            <a:pPr algn="ctr">
              <a:lnSpc>
                <a:spcPts val="11712"/>
              </a:lnSpc>
            </a:pP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ที่กีดกั้นลง</a:t>
            </a:r>
            <a:endParaRPr lang="en-US" sz="12000" spc="432" dirty="0">
              <a:solidFill>
                <a:srgbClr val="0B1320"/>
              </a:solidFill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616511" y="8862441"/>
            <a:ext cx="4972943" cy="1173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8000" spc="315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เอเฟซัส</a:t>
            </a:r>
            <a:r>
              <a:rPr lang="en-US" sz="8000" spc="315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2:14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A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2099397"/>
            <a:ext cx="18288000" cy="6088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0" b="0" i="0" u="none" strike="noStrike" kern="1200" cap="none" spc="432" normalizeH="0" baseline="0" noProof="0" dirty="0">
                <a:ln>
                  <a:noFill/>
                </a:ln>
                <a:solidFill>
                  <a:srgbClr val="0B1320"/>
                </a:solidFill>
                <a:effectLst/>
                <a:uLnTx/>
                <a:uFillTx/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โดยทรงล้มเลิกบทบัญญัติทั้งหมดของชาวยิวซึ่งประกอบด้วยข้อบังคับ</a:t>
            </a:r>
          </a:p>
          <a:p>
            <a:pPr marL="0" marR="0" lvl="0" indent="0" algn="ctr" defTabSz="914400" rtl="0" eaLnBrk="1" fontAlgn="auto" latinLnBrk="0" hangingPunct="1">
              <a:lnSpc>
                <a:spcPts val="117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0" b="0" i="0" u="none" strike="noStrike" kern="1200" cap="none" spc="432" normalizeH="0" baseline="0" noProof="0" dirty="0">
                <a:ln>
                  <a:noFill/>
                </a:ln>
                <a:solidFill>
                  <a:srgbClr val="0B1320"/>
                </a:solidFill>
                <a:effectLst/>
                <a:uLnTx/>
                <a:uFillTx/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และกฎระเบียบต่างๆ</a:t>
            </a:r>
          </a:p>
          <a:p>
            <a:pPr marL="0" marR="0" lvl="0" indent="0" algn="ctr" defTabSz="914400" rtl="0" eaLnBrk="1" fontAlgn="auto" latinLnBrk="0" hangingPunct="1">
              <a:lnSpc>
                <a:spcPts val="117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0" b="0" i="0" u="none" strike="noStrike" kern="1200" cap="none" spc="432" normalizeH="0" baseline="0" noProof="0" dirty="0">
                <a:ln>
                  <a:noFill/>
                </a:ln>
                <a:solidFill>
                  <a:srgbClr val="0B1320"/>
                </a:solidFill>
                <a:effectLst/>
                <a:uLnTx/>
                <a:uFillTx/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ด้วยพระกายของพระองค์...</a:t>
            </a:r>
            <a:endParaRPr kumimoji="0" lang="en-US" sz="12000" b="0" i="0" u="none" strike="noStrike" kern="1200" cap="none" spc="432" normalizeH="0" baseline="0" noProof="0" dirty="0">
              <a:ln>
                <a:noFill/>
              </a:ln>
              <a:solidFill>
                <a:srgbClr val="0B1320"/>
              </a:solidFill>
              <a:effectLst/>
              <a:uLnTx/>
              <a:uFillTx/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862301" y="8669973"/>
            <a:ext cx="4481364" cy="1173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8000" spc="315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เอเฟซัส</a:t>
            </a:r>
            <a:r>
              <a:rPr lang="en-US" sz="8000" spc="315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2:15</a:t>
            </a:r>
          </a:p>
        </p:txBody>
      </p:sp>
    </p:spTree>
    <p:extLst>
      <p:ext uri="{BB962C8B-B14F-4D97-AF65-F5344CB8AC3E}">
        <p14:creationId xmlns:p14="http://schemas.microsoft.com/office/powerpoint/2010/main" val="30826210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A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446" y="961783"/>
            <a:ext cx="18274553" cy="7588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0" b="0" i="0" u="none" strike="noStrike" kern="1200" cap="none" spc="432" normalizeH="0" baseline="0" noProof="0" dirty="0">
                <a:ln>
                  <a:noFill/>
                </a:ln>
                <a:solidFill>
                  <a:srgbClr val="0B1320"/>
                </a:solidFill>
                <a:effectLst/>
                <a:uLnTx/>
                <a:uFillTx/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จุดประสงค์ของพระองค์ก็เพื่อยุบสองฝ่ายและสร้างขึ้นใหม่</a:t>
            </a:r>
          </a:p>
          <a:p>
            <a:pPr marL="0" marR="0" lvl="0" indent="0" algn="ctr" defTabSz="914400" rtl="0" eaLnBrk="1" fontAlgn="auto" latinLnBrk="0" hangingPunct="1">
              <a:lnSpc>
                <a:spcPts val="117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0" b="0" i="0" u="none" strike="noStrike" kern="1200" cap="none" spc="432" normalizeH="0" baseline="0" noProof="0" dirty="0">
                <a:ln>
                  <a:noFill/>
                </a:ln>
                <a:solidFill>
                  <a:srgbClr val="0B1320"/>
                </a:solidFill>
                <a:effectLst/>
                <a:uLnTx/>
                <a:uFillTx/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เป็นหนึ่งเดียวในพระองค์</a:t>
            </a:r>
          </a:p>
          <a:p>
            <a:pPr marL="0" marR="0" lvl="0" indent="0" algn="ctr" defTabSz="914400" rtl="0" eaLnBrk="1" fontAlgn="auto" latinLnBrk="0" hangingPunct="1">
              <a:lnSpc>
                <a:spcPts val="117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0" b="0" i="0" u="none" strike="noStrike" kern="1200" cap="none" spc="432" normalizeH="0" baseline="0" noProof="0" dirty="0">
                <a:ln>
                  <a:noFill/>
                </a:ln>
                <a:solidFill>
                  <a:srgbClr val="0B1320"/>
                </a:solidFill>
                <a:effectLst/>
                <a:uLnTx/>
                <a:uFillTx/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เช่นนี้แหละ</a:t>
            </a:r>
          </a:p>
          <a:p>
            <a:pPr marL="0" marR="0" lvl="0" indent="0" algn="ctr" defTabSz="914400" rtl="0" eaLnBrk="1" fontAlgn="auto" latinLnBrk="0" hangingPunct="1">
              <a:lnSpc>
                <a:spcPts val="117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0" b="0" i="0" u="none" strike="noStrike" kern="1200" cap="none" spc="432" normalizeH="0" baseline="0" noProof="0" dirty="0">
                <a:ln>
                  <a:noFill/>
                </a:ln>
                <a:solidFill>
                  <a:srgbClr val="0B1320"/>
                </a:solidFill>
                <a:effectLst/>
                <a:uLnTx/>
                <a:uFillTx/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จึงทรงทำให้มีสันติสุข </a:t>
            </a:r>
            <a:endParaRPr kumimoji="0" lang="en-US" sz="12000" b="0" i="0" u="none" strike="noStrike" kern="1200" cap="none" spc="432" normalizeH="0" baseline="0" noProof="0" dirty="0">
              <a:ln>
                <a:noFill/>
              </a:ln>
              <a:solidFill>
                <a:srgbClr val="0B1320"/>
              </a:solidFill>
              <a:effectLst/>
              <a:uLnTx/>
              <a:uFillTx/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862301" y="8669973"/>
            <a:ext cx="4481364" cy="1173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9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315" normalizeH="0" baseline="0" noProof="0" dirty="0" err="1">
                <a:ln>
                  <a:noFill/>
                </a:ln>
                <a:solidFill>
                  <a:srgbClr val="0B1320"/>
                </a:solidFill>
                <a:effectLst/>
                <a:uLnTx/>
                <a:uFillTx/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เอเฟซัส</a:t>
            </a:r>
            <a:r>
              <a:rPr kumimoji="0" lang="en-US" sz="8000" b="0" i="0" u="none" strike="noStrike" kern="1200" cap="none" spc="315" normalizeH="0" baseline="0" noProof="0" dirty="0">
                <a:ln>
                  <a:noFill/>
                </a:ln>
                <a:solidFill>
                  <a:srgbClr val="0B1320"/>
                </a:solidFill>
                <a:effectLst/>
                <a:uLnTx/>
                <a:uFillTx/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2:15</a:t>
            </a:r>
          </a:p>
        </p:txBody>
      </p:sp>
    </p:spTree>
    <p:extLst>
      <p:ext uri="{BB962C8B-B14F-4D97-AF65-F5344CB8AC3E}">
        <p14:creationId xmlns:p14="http://schemas.microsoft.com/office/powerpoint/2010/main" val="2427056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A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2555811" y="-822211"/>
            <a:ext cx="8844439" cy="8844439"/>
          </a:xfrm>
          <a:custGeom>
            <a:avLst/>
            <a:gdLst/>
            <a:ahLst/>
            <a:cxnLst/>
            <a:rect l="l" t="t" r="r" b="b"/>
            <a:pathLst>
              <a:path w="8844439" h="8844439">
                <a:moveTo>
                  <a:pt x="8844439" y="0"/>
                </a:moveTo>
                <a:lnTo>
                  <a:pt x="0" y="0"/>
                </a:lnTo>
                <a:lnTo>
                  <a:pt x="0" y="8844439"/>
                </a:lnTo>
                <a:lnTo>
                  <a:pt x="8844439" y="8844439"/>
                </a:lnTo>
                <a:lnTo>
                  <a:pt x="884443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0" y="-264400"/>
            <a:ext cx="8391580" cy="11016530"/>
            <a:chOff x="0" y="0"/>
            <a:chExt cx="812800" cy="10670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1067050"/>
            </a:xfrm>
            <a:custGeom>
              <a:avLst/>
              <a:gdLst/>
              <a:ahLst/>
              <a:cxnLst/>
              <a:rect l="l" t="t" r="r" b="b"/>
              <a:pathLst>
                <a:path w="812800" h="1067050">
                  <a:moveTo>
                    <a:pt x="0" y="0"/>
                  </a:moveTo>
                  <a:lnTo>
                    <a:pt x="812800" y="0"/>
                  </a:lnTo>
                  <a:lnTo>
                    <a:pt x="812800" y="1067050"/>
                  </a:lnTo>
                  <a:lnTo>
                    <a:pt x="0" y="1067050"/>
                  </a:lnTo>
                  <a:close/>
                </a:path>
              </a:pathLst>
            </a:custGeom>
            <a:blipFill>
              <a:blip r:embed="rId4"/>
              <a:stretch>
                <a:fillRect l="-48460" r="-48460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391580" y="3096768"/>
            <a:ext cx="9896420" cy="4433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96"/>
              </a:lnSpc>
            </a:pPr>
            <a:r>
              <a:rPr lang="en-US" sz="12000" spc="432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1.1 </a:t>
            </a: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เพื่อนําเรามาหา</a:t>
            </a:r>
            <a:endParaRPr lang="en-US" sz="12000" spc="432" dirty="0">
              <a:solidFill>
                <a:srgbClr val="0B1320"/>
              </a:solidFill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  <a:p>
            <a:pPr algn="ctr">
              <a:lnSpc>
                <a:spcPts val="9696"/>
              </a:lnSpc>
            </a:pP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พระคริสต์</a:t>
            </a:r>
            <a:endParaRPr lang="en-US" sz="12000" spc="432" dirty="0">
              <a:solidFill>
                <a:srgbClr val="0B1320"/>
              </a:solidFill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  <a:p>
            <a:pPr algn="ctr">
              <a:lnSpc>
                <a:spcPts val="8152"/>
              </a:lnSpc>
            </a:pPr>
            <a:endParaRPr lang="en-US" sz="9600" spc="432" dirty="0">
              <a:solidFill>
                <a:srgbClr val="0B1320"/>
              </a:solidFill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  <a:p>
            <a:pPr algn="ctr">
              <a:lnSpc>
                <a:spcPts val="6060"/>
              </a:lnSpc>
            </a:pPr>
            <a:r>
              <a:rPr lang="en-US" sz="6000" spc="270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</a:t>
            </a:r>
            <a:r>
              <a:rPr lang="en-US" sz="8000" spc="270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กาลาเทีย</a:t>
            </a:r>
            <a:r>
              <a:rPr lang="en-US" sz="8000" spc="270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3:19-25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A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2555811" y="-822211"/>
            <a:ext cx="8844439" cy="8844439"/>
          </a:xfrm>
          <a:custGeom>
            <a:avLst/>
            <a:gdLst/>
            <a:ahLst/>
            <a:cxnLst/>
            <a:rect l="l" t="t" r="r" b="b"/>
            <a:pathLst>
              <a:path w="8844439" h="8844439">
                <a:moveTo>
                  <a:pt x="8844439" y="0"/>
                </a:moveTo>
                <a:lnTo>
                  <a:pt x="0" y="0"/>
                </a:lnTo>
                <a:lnTo>
                  <a:pt x="0" y="8844439"/>
                </a:lnTo>
                <a:lnTo>
                  <a:pt x="8844439" y="8844439"/>
                </a:lnTo>
                <a:lnTo>
                  <a:pt x="884443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0" y="-364765"/>
            <a:ext cx="8391580" cy="11016530"/>
            <a:chOff x="0" y="0"/>
            <a:chExt cx="812800" cy="10670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1067050"/>
            </a:xfrm>
            <a:custGeom>
              <a:avLst/>
              <a:gdLst/>
              <a:ahLst/>
              <a:cxnLst/>
              <a:rect l="l" t="t" r="r" b="b"/>
              <a:pathLst>
                <a:path w="812800" h="1067050">
                  <a:moveTo>
                    <a:pt x="0" y="0"/>
                  </a:moveTo>
                  <a:lnTo>
                    <a:pt x="812800" y="0"/>
                  </a:lnTo>
                  <a:lnTo>
                    <a:pt x="812800" y="1067050"/>
                  </a:lnTo>
                  <a:lnTo>
                    <a:pt x="0" y="1067050"/>
                  </a:lnTo>
                  <a:close/>
                </a:path>
              </a:pathLst>
            </a:custGeom>
            <a:blipFill>
              <a:blip r:embed="rId4"/>
              <a:stretch>
                <a:fillRect l="-97044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391580" y="2545612"/>
            <a:ext cx="9896420" cy="7627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16"/>
              </a:lnSpc>
            </a:pPr>
            <a:r>
              <a:rPr lang="en-US" sz="12000" spc="432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2.3 </a:t>
            </a: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บทบัญญัติถูกยกเลิก</a:t>
            </a:r>
            <a:r>
              <a:rPr lang="en-US" sz="12000" spc="432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</a:t>
            </a: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บทบัญญัติถูกการตรึงไว้ที่</a:t>
            </a:r>
            <a:endParaRPr lang="en-US" sz="12000" spc="432" dirty="0">
              <a:solidFill>
                <a:srgbClr val="0B1320"/>
              </a:solidFill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  <a:p>
            <a:pPr algn="ctr">
              <a:lnSpc>
                <a:spcPts val="11616"/>
              </a:lnSpc>
            </a:pP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ไม้กางเขน</a:t>
            </a:r>
            <a:endParaRPr lang="en-US" sz="12000" spc="432" dirty="0">
              <a:solidFill>
                <a:srgbClr val="0B1320"/>
              </a:solidFill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  <a:p>
            <a:pPr algn="ctr">
              <a:lnSpc>
                <a:spcPts val="6060"/>
              </a:lnSpc>
            </a:pPr>
            <a:endParaRPr lang="en-US" sz="9600" spc="432" dirty="0">
              <a:solidFill>
                <a:srgbClr val="0B1320"/>
              </a:solidFill>
              <a:latin typeface="ไอติม"/>
              <a:ea typeface="ไอติม"/>
              <a:cs typeface="ไอติม"/>
              <a:sym typeface="ไอติม"/>
            </a:endParaRPr>
          </a:p>
          <a:p>
            <a:pPr algn="ctr">
              <a:lnSpc>
                <a:spcPts val="6060"/>
              </a:lnSpc>
            </a:pPr>
            <a:r>
              <a:rPr lang="en-US" sz="8000" spc="270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โคโลสี</a:t>
            </a:r>
            <a:r>
              <a:rPr lang="en-US" sz="8000" spc="270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2:13-14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A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710466"/>
            <a:ext cx="18288000" cy="7588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12"/>
              </a:lnSpc>
            </a:pPr>
            <a:r>
              <a:rPr lang="en-US" sz="12000" spc="432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เมื่อท่านตายแล้วในบาปของท่านและในวิสัยบาปของท่านซึ่งไม่ได้เข้าสุหนัต </a:t>
            </a:r>
          </a:p>
          <a:p>
            <a:pPr algn="ctr">
              <a:lnSpc>
                <a:spcPts val="11712"/>
              </a:lnSpc>
            </a:pP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พระเจ้าได้ทรงให้ท่านมีชีวิตด้วยกันกับพระคริสต์</a:t>
            </a:r>
            <a:r>
              <a:rPr lang="en-US" sz="12000" spc="432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</a:t>
            </a: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พระองค์ทรงอภัยโทษบาปทั้งสิ้นของเรา</a:t>
            </a:r>
            <a:endParaRPr lang="en-US" sz="12000" spc="432" dirty="0">
              <a:solidFill>
                <a:srgbClr val="0B1320"/>
              </a:solidFill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862301" y="8669973"/>
            <a:ext cx="4481364" cy="1173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8000" spc="315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โคโลสี</a:t>
            </a:r>
            <a:r>
              <a:rPr lang="en-US" sz="8000" spc="315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2:13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A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1559384"/>
            <a:ext cx="18288000" cy="6088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12"/>
              </a:lnSpc>
            </a:pP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ทรงยกเลิกหนังสือสัญญาที่ผูกมัดเราด้วยกฎเกณฑ์ต่างๆ</a:t>
            </a:r>
            <a:r>
              <a:rPr lang="en-US" sz="12000" spc="432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</a:t>
            </a: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ซึ่งขัดขวางและต่อต้านเรา</a:t>
            </a:r>
            <a:r>
              <a:rPr lang="en-US" sz="12000" spc="432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</a:t>
            </a: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พระองค์ทรงเอาหนังสือนี้ออกไปตรึงที่กางเขน</a:t>
            </a:r>
            <a:endParaRPr lang="en-US" sz="12000" spc="432" dirty="0">
              <a:solidFill>
                <a:srgbClr val="0B1320"/>
              </a:solidFill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837372" y="8669973"/>
            <a:ext cx="4531221" cy="1173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8000" spc="315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โคโลสี</a:t>
            </a:r>
            <a:r>
              <a:rPr lang="en-US" sz="8000" spc="315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2:14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A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2643961" y="-1790700"/>
            <a:ext cx="8844439" cy="8844439"/>
          </a:xfrm>
          <a:custGeom>
            <a:avLst/>
            <a:gdLst/>
            <a:ahLst/>
            <a:cxnLst/>
            <a:rect l="l" t="t" r="r" b="b"/>
            <a:pathLst>
              <a:path w="8844439" h="8844439">
                <a:moveTo>
                  <a:pt x="8844439" y="0"/>
                </a:moveTo>
                <a:lnTo>
                  <a:pt x="0" y="0"/>
                </a:lnTo>
                <a:lnTo>
                  <a:pt x="0" y="8844439"/>
                </a:lnTo>
                <a:lnTo>
                  <a:pt x="8844439" y="8844439"/>
                </a:lnTo>
                <a:lnTo>
                  <a:pt x="884443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0</a:t>
            </a:r>
            <a:endParaRPr lang="th-TH" dirty="0"/>
          </a:p>
        </p:txBody>
      </p:sp>
      <p:grpSp>
        <p:nvGrpSpPr>
          <p:cNvPr id="3" name="Group 3"/>
          <p:cNvGrpSpPr/>
          <p:nvPr/>
        </p:nvGrpSpPr>
        <p:grpSpPr>
          <a:xfrm>
            <a:off x="-1764361" y="-38100"/>
            <a:ext cx="8391580" cy="11016530"/>
            <a:chOff x="0" y="0"/>
            <a:chExt cx="812800" cy="10670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1067050"/>
            </a:xfrm>
            <a:custGeom>
              <a:avLst/>
              <a:gdLst/>
              <a:ahLst/>
              <a:cxnLst/>
              <a:rect l="l" t="t" r="r" b="b"/>
              <a:pathLst>
                <a:path w="812800" h="1067050">
                  <a:moveTo>
                    <a:pt x="0" y="0"/>
                  </a:moveTo>
                  <a:lnTo>
                    <a:pt x="812800" y="0"/>
                  </a:lnTo>
                  <a:lnTo>
                    <a:pt x="812800" y="1067050"/>
                  </a:lnTo>
                  <a:lnTo>
                    <a:pt x="0" y="1067050"/>
                  </a:lnTo>
                  <a:close/>
                </a:path>
              </a:pathLst>
            </a:custGeom>
            <a:blipFill>
              <a:blip r:embed="rId4"/>
              <a:stretch>
                <a:fillRect l="-63710" r="-33210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052786" y="2110271"/>
            <a:ext cx="11182350" cy="67197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440"/>
              </a:lnSpc>
            </a:pPr>
            <a:r>
              <a:rPr lang="en-US" sz="10000" spc="391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2.4 </a:t>
            </a:r>
            <a:r>
              <a:rPr lang="en-US" sz="10000" spc="391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ข้อพระคัมภีร์ที่เราอ่าน</a:t>
            </a:r>
            <a:endParaRPr lang="en-US" sz="10000" spc="391" dirty="0">
              <a:solidFill>
                <a:srgbClr val="0B1320"/>
              </a:solidFill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  <a:p>
            <a:pPr>
              <a:lnSpc>
                <a:spcPts val="10440"/>
              </a:lnSpc>
            </a:pPr>
            <a:r>
              <a:rPr lang="en-US" sz="10000" spc="391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ดูเหมือนจะขัดแย้งกันว่าบทบัญญัติถูกยกเลิกหรือไม่</a:t>
            </a:r>
            <a:r>
              <a:rPr lang="en-US" sz="10000" spc="391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</a:t>
            </a:r>
          </a:p>
          <a:p>
            <a:pPr>
              <a:lnSpc>
                <a:spcPts val="10440"/>
              </a:lnSpc>
            </a:pPr>
            <a:r>
              <a:rPr lang="en-US" sz="10000" spc="391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คําตอบของคำถามที่ว่าบทบัญญัติถูกยกเลิหรือไม่</a:t>
            </a:r>
            <a:r>
              <a:rPr lang="en-US" sz="10000" spc="391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?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A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3148811" y="-2081658"/>
            <a:ext cx="8844439" cy="8844439"/>
          </a:xfrm>
          <a:custGeom>
            <a:avLst/>
            <a:gdLst/>
            <a:ahLst/>
            <a:cxnLst/>
            <a:rect l="l" t="t" r="r" b="b"/>
            <a:pathLst>
              <a:path w="8844439" h="8844439">
                <a:moveTo>
                  <a:pt x="8844439" y="0"/>
                </a:moveTo>
                <a:lnTo>
                  <a:pt x="0" y="0"/>
                </a:lnTo>
                <a:lnTo>
                  <a:pt x="0" y="8844439"/>
                </a:lnTo>
                <a:lnTo>
                  <a:pt x="8844439" y="8844439"/>
                </a:lnTo>
                <a:lnTo>
                  <a:pt x="884443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 rot="-10800000" flipH="1">
            <a:off x="0" y="5306374"/>
            <a:ext cx="5243135" cy="5243135"/>
          </a:xfrm>
          <a:custGeom>
            <a:avLst/>
            <a:gdLst/>
            <a:ahLst/>
            <a:cxnLst/>
            <a:rect l="l" t="t" r="r" b="b"/>
            <a:pathLst>
              <a:path w="5243135" h="5243135">
                <a:moveTo>
                  <a:pt x="5243135" y="0"/>
                </a:moveTo>
                <a:lnTo>
                  <a:pt x="0" y="0"/>
                </a:lnTo>
                <a:lnTo>
                  <a:pt x="0" y="5243136"/>
                </a:lnTo>
                <a:lnTo>
                  <a:pt x="5243135" y="5243136"/>
                </a:lnTo>
                <a:lnTo>
                  <a:pt x="524313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" name="TextBox 4"/>
          <p:cNvSpPr txBox="1"/>
          <p:nvPr/>
        </p:nvSpPr>
        <p:spPr>
          <a:xfrm>
            <a:off x="0" y="3005726"/>
            <a:ext cx="18288000" cy="3949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400"/>
              </a:lnSpc>
            </a:pPr>
            <a:r>
              <a:rPr lang="en-US" sz="12000" spc="495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คือ</a:t>
            </a:r>
            <a:r>
              <a:rPr lang="en-US" sz="12000" spc="495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</a:t>
            </a:r>
            <a:r>
              <a:rPr lang="en-US" sz="12000" spc="495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ทั้งไม่ใช่และใช่</a:t>
            </a:r>
            <a:r>
              <a:rPr lang="en-US" sz="12000" spc="495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</a:t>
            </a:r>
            <a:r>
              <a:rPr lang="en-US" sz="12000" spc="495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พระคัมภีร์สอนให้เห็นถึงสองแง่มุมของบทบัญญัติ</a:t>
            </a:r>
            <a:endParaRPr lang="en-US" sz="12000" spc="495" dirty="0">
              <a:solidFill>
                <a:srgbClr val="0B1320"/>
              </a:solidFill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A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3148811" y="-2081658"/>
            <a:ext cx="8844439" cy="8844439"/>
          </a:xfrm>
          <a:custGeom>
            <a:avLst/>
            <a:gdLst/>
            <a:ahLst/>
            <a:cxnLst/>
            <a:rect l="l" t="t" r="r" b="b"/>
            <a:pathLst>
              <a:path w="8844439" h="8844439">
                <a:moveTo>
                  <a:pt x="8844439" y="0"/>
                </a:moveTo>
                <a:lnTo>
                  <a:pt x="0" y="0"/>
                </a:lnTo>
                <a:lnTo>
                  <a:pt x="0" y="8844439"/>
                </a:lnTo>
                <a:lnTo>
                  <a:pt x="8844439" y="8844439"/>
                </a:lnTo>
                <a:lnTo>
                  <a:pt x="884443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 rot="-10800000" flipH="1">
            <a:off x="0" y="5306374"/>
            <a:ext cx="5243135" cy="5243135"/>
          </a:xfrm>
          <a:custGeom>
            <a:avLst/>
            <a:gdLst/>
            <a:ahLst/>
            <a:cxnLst/>
            <a:rect l="l" t="t" r="r" b="b"/>
            <a:pathLst>
              <a:path w="5243135" h="5243135">
                <a:moveTo>
                  <a:pt x="5243135" y="0"/>
                </a:moveTo>
                <a:lnTo>
                  <a:pt x="0" y="0"/>
                </a:lnTo>
                <a:lnTo>
                  <a:pt x="0" y="5243136"/>
                </a:lnTo>
                <a:lnTo>
                  <a:pt x="5243135" y="5243136"/>
                </a:lnTo>
                <a:lnTo>
                  <a:pt x="524313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" name="TextBox 4"/>
          <p:cNvSpPr txBox="1"/>
          <p:nvPr/>
        </p:nvSpPr>
        <p:spPr>
          <a:xfrm>
            <a:off x="-457200" y="1683023"/>
            <a:ext cx="18305206" cy="71942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159108" lvl="1" indent="-1079554" algn="ctr">
              <a:lnSpc>
                <a:spcPts val="14000"/>
              </a:lnSpc>
              <a:buAutoNum type="arabicPeriod"/>
            </a:pPr>
            <a:r>
              <a:rPr lang="en-US" sz="12000" spc="450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</a:t>
            </a:r>
            <a:r>
              <a:rPr lang="en-US" sz="12000" spc="450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ข้อเรียกร้องที่ต้องทําให้สําเร็จเพื่อจะเป็นคนชอบธรรม</a:t>
            </a:r>
            <a:endParaRPr lang="en-US" sz="12000" spc="450" dirty="0">
              <a:solidFill>
                <a:srgbClr val="0B1320"/>
              </a:solidFill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  <a:p>
            <a:pPr marL="2159108" lvl="1" indent="-1079554" algn="ctr">
              <a:lnSpc>
                <a:spcPts val="14000"/>
              </a:lnSpc>
              <a:buAutoNum type="arabicPeriod"/>
            </a:pPr>
            <a:r>
              <a:rPr lang="en-US" sz="12000" spc="450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หลักการทางศีลธรรมและหลักการฝ่ายวิญญาณ</a:t>
            </a:r>
            <a:r>
              <a:rPr lang="en-US" sz="12000" spc="450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A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3148811" y="-2081658"/>
            <a:ext cx="8844439" cy="8844439"/>
          </a:xfrm>
          <a:custGeom>
            <a:avLst/>
            <a:gdLst/>
            <a:ahLst/>
            <a:cxnLst/>
            <a:rect l="l" t="t" r="r" b="b"/>
            <a:pathLst>
              <a:path w="8844439" h="8844439">
                <a:moveTo>
                  <a:pt x="8844439" y="0"/>
                </a:moveTo>
                <a:lnTo>
                  <a:pt x="0" y="0"/>
                </a:lnTo>
                <a:lnTo>
                  <a:pt x="0" y="8844439"/>
                </a:lnTo>
                <a:lnTo>
                  <a:pt x="8844439" y="8844439"/>
                </a:lnTo>
                <a:lnTo>
                  <a:pt x="884443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 rot="-10800000" flipH="1">
            <a:off x="0" y="7520365"/>
            <a:ext cx="5243135" cy="5243135"/>
          </a:xfrm>
          <a:custGeom>
            <a:avLst/>
            <a:gdLst/>
            <a:ahLst/>
            <a:cxnLst/>
            <a:rect l="l" t="t" r="r" b="b"/>
            <a:pathLst>
              <a:path w="5243135" h="5243135">
                <a:moveTo>
                  <a:pt x="5243135" y="0"/>
                </a:moveTo>
                <a:lnTo>
                  <a:pt x="0" y="0"/>
                </a:lnTo>
                <a:lnTo>
                  <a:pt x="0" y="5243136"/>
                </a:lnTo>
                <a:lnTo>
                  <a:pt x="5243135" y="5243136"/>
                </a:lnTo>
                <a:lnTo>
                  <a:pt x="524313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" name="TextBox 4"/>
          <p:cNvSpPr txBox="1"/>
          <p:nvPr/>
        </p:nvSpPr>
        <p:spPr>
          <a:xfrm>
            <a:off x="0" y="1204380"/>
            <a:ext cx="18288000" cy="7520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60"/>
              </a:lnSpc>
            </a:pPr>
            <a:r>
              <a:rPr lang="en-US" sz="12980" spc="468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3.คริสเตียนต้องดําเนินชีวิตตาม</a:t>
            </a:r>
          </a:p>
          <a:p>
            <a:pPr algn="ctr">
              <a:lnSpc>
                <a:spcPts val="14560"/>
              </a:lnSpc>
            </a:pPr>
            <a:r>
              <a:rPr lang="en-US" sz="12980" spc="468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หลักการทางศีลธรรม</a:t>
            </a:r>
            <a:endParaRPr lang="en-US" sz="12980" spc="468" dirty="0">
              <a:solidFill>
                <a:srgbClr val="0B1320"/>
              </a:solidFill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  <a:p>
            <a:pPr algn="ctr">
              <a:lnSpc>
                <a:spcPts val="14560"/>
              </a:lnSpc>
            </a:pPr>
            <a:r>
              <a:rPr lang="en-US" sz="12980" spc="468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และหลักการฝ่ายวิญญาณของบทบัญญัติและของผู้เผยพระวจนะ</a:t>
            </a:r>
            <a:r>
              <a:rPr lang="en-US" sz="12980" spc="468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A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2555811" y="-822211"/>
            <a:ext cx="8844439" cy="8844439"/>
          </a:xfrm>
          <a:custGeom>
            <a:avLst/>
            <a:gdLst/>
            <a:ahLst/>
            <a:cxnLst/>
            <a:rect l="l" t="t" r="r" b="b"/>
            <a:pathLst>
              <a:path w="8844439" h="8844439">
                <a:moveTo>
                  <a:pt x="8844439" y="0"/>
                </a:moveTo>
                <a:lnTo>
                  <a:pt x="0" y="0"/>
                </a:lnTo>
                <a:lnTo>
                  <a:pt x="0" y="8844439"/>
                </a:lnTo>
                <a:lnTo>
                  <a:pt x="8844439" y="8844439"/>
                </a:lnTo>
                <a:lnTo>
                  <a:pt x="884443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0" y="-264400"/>
            <a:ext cx="8391580" cy="11016530"/>
            <a:chOff x="0" y="0"/>
            <a:chExt cx="812800" cy="10670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1067050"/>
            </a:xfrm>
            <a:custGeom>
              <a:avLst/>
              <a:gdLst/>
              <a:ahLst/>
              <a:cxnLst/>
              <a:rect l="l" t="t" r="r" b="b"/>
              <a:pathLst>
                <a:path w="812800" h="1067050">
                  <a:moveTo>
                    <a:pt x="0" y="0"/>
                  </a:moveTo>
                  <a:lnTo>
                    <a:pt x="812800" y="0"/>
                  </a:lnTo>
                  <a:lnTo>
                    <a:pt x="812800" y="1067050"/>
                  </a:lnTo>
                  <a:lnTo>
                    <a:pt x="0" y="1067050"/>
                  </a:lnTo>
                  <a:close/>
                </a:path>
              </a:pathLst>
            </a:custGeom>
            <a:blipFill>
              <a:blip r:embed="rId4"/>
              <a:stretch>
                <a:fillRect l="-87234" r="-9810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396496" y="3695700"/>
            <a:ext cx="9896420" cy="41197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96"/>
              </a:lnSpc>
            </a:pPr>
            <a:r>
              <a:rPr lang="en-US" sz="12000" spc="432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3.1 </a:t>
            </a: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กฎทอง</a:t>
            </a:r>
            <a:endParaRPr lang="en-US" sz="12000" spc="432" dirty="0">
              <a:solidFill>
                <a:srgbClr val="0B1320"/>
              </a:solidFill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  <a:p>
            <a:pPr algn="ctr">
              <a:lnSpc>
                <a:spcPts val="9696"/>
              </a:lnSpc>
            </a:pPr>
            <a:endParaRPr lang="en-US" sz="12000" spc="432" dirty="0">
              <a:solidFill>
                <a:srgbClr val="0B1320"/>
              </a:solidFill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  <a:p>
            <a:pPr algn="ctr">
              <a:lnSpc>
                <a:spcPts val="5858"/>
              </a:lnSpc>
            </a:pPr>
            <a:r>
              <a:rPr lang="en-US" sz="5800" spc="261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</a:t>
            </a:r>
            <a:r>
              <a:rPr lang="en-US" sz="8000" spc="261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มัทธิว</a:t>
            </a:r>
            <a:r>
              <a:rPr lang="en-US" sz="8000" spc="261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7:12 </a:t>
            </a:r>
          </a:p>
          <a:p>
            <a:pPr algn="ctr">
              <a:lnSpc>
                <a:spcPts val="5858"/>
              </a:lnSpc>
            </a:pPr>
            <a:r>
              <a:rPr lang="en-US" sz="8000" spc="261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กาลาเทีย</a:t>
            </a:r>
            <a:r>
              <a:rPr lang="en-US" sz="8000" spc="261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5:13 -14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A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79310" y="1559384"/>
            <a:ext cx="17929380" cy="6088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12"/>
              </a:lnSpc>
            </a:pP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ฉะนั้นในทุกสิ่งจง</a:t>
            </a:r>
            <a:r>
              <a:rPr lang="en-US" sz="12000" spc="432" dirty="0" err="1">
                <a:solidFill>
                  <a:srgbClr val="0B1320"/>
                </a:solidFill>
                <a:highlight>
                  <a:srgbClr val="FFFF00"/>
                </a:highlight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ทำต่อผู้อื่นอย่างที่ท่านอยากให้เขาทำต่อท่าน</a:t>
            </a:r>
            <a:r>
              <a:rPr lang="en-US" sz="12000" spc="432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</a:t>
            </a: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เพราะนี่สรุปสาระของหนังสือบทบัญญัติ</a:t>
            </a:r>
            <a:endParaRPr lang="en-US" sz="12000" spc="432" dirty="0">
              <a:solidFill>
                <a:srgbClr val="0B1320"/>
              </a:solidFill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  <a:p>
            <a:pPr algn="ctr">
              <a:lnSpc>
                <a:spcPts val="11712"/>
              </a:lnSpc>
            </a:pP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และหนังสือผู้เผยพระวจนะ</a:t>
            </a:r>
            <a:endParaRPr lang="en-US" sz="12000" spc="432" dirty="0">
              <a:solidFill>
                <a:srgbClr val="0B1320"/>
              </a:solidFill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960528" y="8669973"/>
            <a:ext cx="4284911" cy="1173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8000" spc="315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มัทธิว</a:t>
            </a:r>
            <a:r>
              <a:rPr lang="en-US" sz="8000" spc="315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7:12 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A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79310" y="739041"/>
            <a:ext cx="17929380" cy="7588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12"/>
              </a:lnSpc>
            </a:pP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พี่น้องทั้งหลาย</a:t>
            </a:r>
            <a:r>
              <a:rPr lang="en-US" sz="12000" spc="432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</a:t>
            </a: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ที่ทรงเรียกท่านนั้น</a:t>
            </a:r>
            <a:endParaRPr lang="en-US" sz="12000" spc="432" dirty="0">
              <a:solidFill>
                <a:srgbClr val="0B1320"/>
              </a:solidFill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  <a:p>
            <a:pPr algn="ctr">
              <a:lnSpc>
                <a:spcPts val="11712"/>
              </a:lnSpc>
            </a:pP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ก็เพื่อให้มีเสรีภาพ</a:t>
            </a:r>
            <a:r>
              <a:rPr lang="en-US" sz="12000" spc="432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</a:t>
            </a: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แต่อย่าใช้เสรีภาพของท่านเพื่อปล่อยตัว</a:t>
            </a:r>
            <a:endParaRPr lang="en-US" sz="12000" spc="432" dirty="0">
              <a:solidFill>
                <a:srgbClr val="0B1320"/>
              </a:solidFill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  <a:p>
            <a:pPr algn="ctr">
              <a:lnSpc>
                <a:spcPts val="11712"/>
              </a:lnSpc>
            </a:pP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ตามวิสัยบาป</a:t>
            </a:r>
            <a:r>
              <a:rPr lang="en-US" sz="12000" spc="432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</a:t>
            </a: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แต่จงรับใช้กันและกันด้วยความรัก</a:t>
            </a:r>
            <a:endParaRPr lang="en-US" sz="12000" spc="432" dirty="0">
              <a:solidFill>
                <a:srgbClr val="0B1320"/>
              </a:solidFill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432039" y="8669973"/>
            <a:ext cx="5341888" cy="1173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8000" spc="315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กาลาเทีย</a:t>
            </a:r>
            <a:r>
              <a:rPr lang="en-US" sz="8000" spc="315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5:13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A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79310" y="729588"/>
            <a:ext cx="17929380" cy="7588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12"/>
              </a:lnSpc>
            </a:pP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ถ้าเช่นนั้นบทบัญญัติมีไว้เพื่ออะไร</a:t>
            </a:r>
            <a:r>
              <a:rPr lang="en-US" sz="12000" spc="432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? </a:t>
            </a:r>
          </a:p>
          <a:p>
            <a:pPr algn="ctr">
              <a:lnSpc>
                <a:spcPts val="11712"/>
              </a:lnSpc>
            </a:pP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การที่มีบทบัญญัติเพิ่มขึ้นมาก็</a:t>
            </a:r>
            <a:endParaRPr lang="en-US" sz="12000" spc="432" dirty="0">
              <a:solidFill>
                <a:srgbClr val="0B1320"/>
              </a:solidFill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  <a:p>
            <a:pPr algn="ctr">
              <a:lnSpc>
                <a:spcPts val="11712"/>
              </a:lnSpc>
            </a:pP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เพราะ</a:t>
            </a:r>
            <a:r>
              <a:rPr lang="en-US" sz="12000" spc="432" dirty="0" err="1">
                <a:solidFill>
                  <a:srgbClr val="0B1320"/>
                </a:solidFill>
                <a:highlight>
                  <a:srgbClr val="FFFF00"/>
                </a:highlight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การล่วงละเมิดทั้งหลาย</a:t>
            </a:r>
            <a:endParaRPr lang="en-US" sz="12000" spc="432" dirty="0">
              <a:solidFill>
                <a:srgbClr val="0B1320"/>
              </a:solidFill>
              <a:highlight>
                <a:srgbClr val="FFFF00"/>
              </a:highlight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  <a:p>
            <a:pPr algn="ctr">
              <a:lnSpc>
                <a:spcPts val="11712"/>
              </a:lnSpc>
            </a:pPr>
            <a:r>
              <a:rPr lang="en-US" sz="12000" spc="432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</a:t>
            </a: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และบทบัญญัตินี้คงอยู่จนกว่า</a:t>
            </a:r>
            <a:r>
              <a:rPr lang="en-US" sz="12000" spc="432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“</a:t>
            </a: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พงศ์พันธุ์</a:t>
            </a:r>
            <a:r>
              <a:rPr lang="en-US" sz="12000" spc="432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”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432932" y="8655334"/>
            <a:ext cx="5340102" cy="1173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8000" spc="315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กาลาเทีย</a:t>
            </a:r>
            <a:r>
              <a:rPr lang="en-US" sz="8000" spc="315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3:19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A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8293" y="2281286"/>
            <a:ext cx="17929380" cy="4587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12"/>
              </a:lnSpc>
            </a:pP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บทบัญญัติทั้งหมดสรุปรวมเป็น</a:t>
            </a:r>
            <a:endParaRPr lang="en-US" sz="12000" spc="432" dirty="0">
              <a:solidFill>
                <a:srgbClr val="0B1320"/>
              </a:solidFill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  <a:p>
            <a:pPr algn="ctr">
              <a:lnSpc>
                <a:spcPts val="11712"/>
              </a:lnSpc>
            </a:pP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ข้อเดียวว่า</a:t>
            </a:r>
            <a:r>
              <a:rPr lang="en-US" sz="12000" spc="432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“</a:t>
            </a: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จงรักเพื่อนบ้าน</a:t>
            </a:r>
            <a:endParaRPr lang="en-US" sz="12000" spc="432" dirty="0">
              <a:solidFill>
                <a:srgbClr val="0B1320"/>
              </a:solidFill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  <a:p>
            <a:pPr algn="ctr">
              <a:lnSpc>
                <a:spcPts val="11712"/>
              </a:lnSpc>
            </a:pP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เหมือนรักตนเอง</a:t>
            </a:r>
            <a:r>
              <a:rPr lang="en-US" sz="12000" spc="432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”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407110" y="8669973"/>
            <a:ext cx="5391745" cy="1173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8000" spc="315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กาลาเทีย</a:t>
            </a:r>
            <a:r>
              <a:rPr lang="en-US" sz="8000" spc="315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5:14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A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2637845" y="-2329339"/>
            <a:ext cx="8844439" cy="8844439"/>
          </a:xfrm>
          <a:custGeom>
            <a:avLst/>
            <a:gdLst/>
            <a:ahLst/>
            <a:cxnLst/>
            <a:rect l="l" t="t" r="r" b="b"/>
            <a:pathLst>
              <a:path w="8844439" h="8844439">
                <a:moveTo>
                  <a:pt x="8844439" y="0"/>
                </a:moveTo>
                <a:lnTo>
                  <a:pt x="0" y="0"/>
                </a:lnTo>
                <a:lnTo>
                  <a:pt x="0" y="8844439"/>
                </a:lnTo>
                <a:lnTo>
                  <a:pt x="8844439" y="8844439"/>
                </a:lnTo>
                <a:lnTo>
                  <a:pt x="884443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-838200" y="-364765"/>
            <a:ext cx="8391580" cy="11016530"/>
            <a:chOff x="0" y="0"/>
            <a:chExt cx="812800" cy="10670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1067050"/>
            </a:xfrm>
            <a:custGeom>
              <a:avLst/>
              <a:gdLst/>
              <a:ahLst/>
              <a:cxnLst/>
              <a:rect l="l" t="t" r="r" b="b"/>
              <a:pathLst>
                <a:path w="812800" h="1067050">
                  <a:moveTo>
                    <a:pt x="0" y="0"/>
                  </a:moveTo>
                  <a:lnTo>
                    <a:pt x="812800" y="0"/>
                  </a:lnTo>
                  <a:lnTo>
                    <a:pt x="812800" y="1067050"/>
                  </a:lnTo>
                  <a:lnTo>
                    <a:pt x="0" y="1067050"/>
                  </a:lnTo>
                  <a:close/>
                </a:path>
              </a:pathLst>
            </a:custGeom>
            <a:blipFill>
              <a:blip r:embed="rId4"/>
              <a:stretch>
                <a:fillRect l="-57258" r="-39662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391400" y="941865"/>
            <a:ext cx="11077713" cy="9307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12000" spc="405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3.2 หลักการทางศีลธรรมและหลักการฝ่ายวิญญาณที่บันทึกไว้ในบทบัญญัติช่วยสร้างชีวิตฝ่ายวิญญาณ</a:t>
            </a:r>
          </a:p>
          <a:p>
            <a:pPr algn="ctr">
              <a:lnSpc>
                <a:spcPts val="9900"/>
              </a:lnSpc>
            </a:pPr>
            <a:r>
              <a:rPr lang="en-US" sz="12000" spc="405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ของเรา</a:t>
            </a:r>
            <a:r>
              <a:rPr lang="en-US" sz="12000" spc="405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</a:t>
            </a:r>
          </a:p>
          <a:p>
            <a:pPr algn="ctr">
              <a:lnSpc>
                <a:spcPts val="5324"/>
              </a:lnSpc>
            </a:pPr>
            <a:endParaRPr lang="en-US" sz="9000" spc="405" dirty="0">
              <a:solidFill>
                <a:srgbClr val="0B1320"/>
              </a:solidFill>
              <a:latin typeface="ไอติม"/>
              <a:ea typeface="ไอติม"/>
              <a:cs typeface="ไอติม"/>
              <a:sym typeface="ไอติม"/>
            </a:endParaRPr>
          </a:p>
          <a:p>
            <a:pPr algn="ctr">
              <a:lnSpc>
                <a:spcPts val="7259"/>
              </a:lnSpc>
            </a:pPr>
            <a:r>
              <a:rPr lang="en-US" sz="8000" spc="270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2 </a:t>
            </a:r>
            <a:r>
              <a:rPr lang="en-US" sz="8000" spc="270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ทิโมธี</a:t>
            </a:r>
            <a:r>
              <a:rPr lang="en-US" sz="8000" spc="270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3:16-17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A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8293" y="2206205"/>
            <a:ext cx="17929380" cy="4587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12"/>
              </a:lnSpc>
            </a:pP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แต่เมื่อใดที่มีใครหันกลับมาหา</a:t>
            </a:r>
            <a:endParaRPr lang="en-US" sz="12000" spc="432" dirty="0">
              <a:solidFill>
                <a:srgbClr val="0B1320"/>
              </a:solidFill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  <a:p>
            <a:pPr algn="ctr">
              <a:lnSpc>
                <a:spcPts val="11712"/>
              </a:lnSpc>
            </a:pP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องค์พระผู้เป็นเจ้า</a:t>
            </a:r>
            <a:r>
              <a:rPr lang="en-US" sz="12000" spc="432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</a:t>
            </a: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ผ้าคลุมนั้น</a:t>
            </a:r>
            <a:endParaRPr lang="en-US" sz="12000" spc="432" dirty="0">
              <a:solidFill>
                <a:srgbClr val="0B1320"/>
              </a:solidFill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  <a:p>
            <a:pPr algn="ctr">
              <a:lnSpc>
                <a:spcPts val="11712"/>
              </a:lnSpc>
            </a:pP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ก็จะถูกนำออกไป</a:t>
            </a:r>
            <a:endParaRPr lang="en-US" sz="12000" spc="432" dirty="0">
              <a:solidFill>
                <a:srgbClr val="0B1320"/>
              </a:solidFill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684972" y="8655334"/>
            <a:ext cx="4836021" cy="1173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8000" spc="315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2 </a:t>
            </a:r>
            <a:r>
              <a:rPr lang="en-US" sz="8000" spc="315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ทิโมธี</a:t>
            </a:r>
            <a:r>
              <a:rPr lang="en-US" sz="8000" spc="315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3:16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A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79310" y="2247900"/>
            <a:ext cx="17929380" cy="4587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12"/>
              </a:lnSpc>
            </a:pP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องค์พระผู้เป็นเจ้าทรงเป็น</a:t>
            </a:r>
            <a:endParaRPr lang="en-US" sz="12000" spc="432" dirty="0">
              <a:solidFill>
                <a:srgbClr val="0B1320"/>
              </a:solidFill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  <a:p>
            <a:pPr algn="ctr">
              <a:lnSpc>
                <a:spcPts val="11712"/>
              </a:lnSpc>
            </a:pP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พระวิญญาณ</a:t>
            </a:r>
            <a:r>
              <a:rPr lang="en-US" sz="12000" spc="432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</a:t>
            </a: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ที่ใดมีพระวิญญาณขององค์พระผู้เป็นเจ้า</a:t>
            </a:r>
            <a:r>
              <a:rPr lang="en-US" sz="12000" spc="432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</a:t>
            </a: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ที่นั่นก็มีเสรีภาพ</a:t>
            </a:r>
            <a:r>
              <a:rPr lang="en-US" sz="12000" spc="432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699632" y="8655334"/>
            <a:ext cx="4806702" cy="1173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8000" spc="315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2 </a:t>
            </a:r>
            <a:r>
              <a:rPr lang="en-US" sz="8000" spc="315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ทิโมธี</a:t>
            </a:r>
            <a:r>
              <a:rPr lang="en-US" sz="8000" spc="315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3:17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A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2555811" y="-822211"/>
            <a:ext cx="8844439" cy="8844439"/>
          </a:xfrm>
          <a:custGeom>
            <a:avLst/>
            <a:gdLst/>
            <a:ahLst/>
            <a:cxnLst/>
            <a:rect l="l" t="t" r="r" b="b"/>
            <a:pathLst>
              <a:path w="8844439" h="8844439">
                <a:moveTo>
                  <a:pt x="8844439" y="0"/>
                </a:moveTo>
                <a:lnTo>
                  <a:pt x="0" y="0"/>
                </a:lnTo>
                <a:lnTo>
                  <a:pt x="0" y="8844439"/>
                </a:lnTo>
                <a:lnTo>
                  <a:pt x="8844439" y="8844439"/>
                </a:lnTo>
                <a:lnTo>
                  <a:pt x="884443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0" y="-264400"/>
            <a:ext cx="8391580" cy="11016530"/>
            <a:chOff x="0" y="0"/>
            <a:chExt cx="812800" cy="10670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1067050"/>
            </a:xfrm>
            <a:custGeom>
              <a:avLst/>
              <a:gdLst/>
              <a:ahLst/>
              <a:cxnLst/>
              <a:rect l="l" t="t" r="r" b="b"/>
              <a:pathLst>
                <a:path w="812800" h="1067050">
                  <a:moveTo>
                    <a:pt x="0" y="0"/>
                  </a:moveTo>
                  <a:lnTo>
                    <a:pt x="812800" y="0"/>
                  </a:lnTo>
                  <a:lnTo>
                    <a:pt x="812800" y="1067050"/>
                  </a:lnTo>
                  <a:lnTo>
                    <a:pt x="0" y="1067050"/>
                  </a:lnTo>
                  <a:close/>
                </a:path>
              </a:pathLst>
            </a:custGeom>
            <a:blipFill>
              <a:blip r:embed="rId4"/>
              <a:stretch>
                <a:fillRect l="-48460" r="-48460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391580" y="2635569"/>
            <a:ext cx="9896420" cy="6921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96"/>
              </a:lnSpc>
            </a:pPr>
            <a:r>
              <a:rPr lang="en-US" sz="12000" spc="432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3.3 </a:t>
            </a: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เราต้องเรียนรู้จากแบบอย่างในบทบัญญัติและคำเผยพระวจนะ</a:t>
            </a:r>
            <a:r>
              <a:rPr lang="en-US" sz="12000" spc="432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</a:t>
            </a:r>
          </a:p>
          <a:p>
            <a:pPr algn="ctr">
              <a:lnSpc>
                <a:spcPts val="8152"/>
              </a:lnSpc>
            </a:pPr>
            <a:endParaRPr lang="en-US" sz="9600" spc="432" dirty="0">
              <a:solidFill>
                <a:srgbClr val="0B1320"/>
              </a:solidFill>
              <a:latin typeface="ไอติม"/>
              <a:ea typeface="ไอติม"/>
              <a:cs typeface="ไอติม"/>
              <a:sym typeface="ไอติม"/>
            </a:endParaRPr>
          </a:p>
          <a:p>
            <a:pPr algn="ctr">
              <a:lnSpc>
                <a:spcPts val="6060"/>
              </a:lnSpc>
            </a:pPr>
            <a:r>
              <a:rPr lang="en-US" sz="8000" spc="270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1 </a:t>
            </a:r>
            <a:r>
              <a:rPr lang="en-US" sz="8000" spc="270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โครินธ์</a:t>
            </a:r>
            <a:r>
              <a:rPr lang="en-US" sz="8000" spc="270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10:11 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A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79310" y="1467897"/>
            <a:ext cx="17929380" cy="6088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12"/>
              </a:lnSpc>
            </a:pP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สิ่งเหล่านี้เกิดขึ้นแก่พวกเขา</a:t>
            </a:r>
            <a:endParaRPr lang="en-US" sz="12000" spc="432" dirty="0">
              <a:solidFill>
                <a:srgbClr val="0B1320"/>
              </a:solidFill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  <a:p>
            <a:pPr algn="ctr">
              <a:lnSpc>
                <a:spcPts val="11712"/>
              </a:lnSpc>
            </a:pP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เพื่อเป็นตัวอย่าง</a:t>
            </a:r>
            <a:r>
              <a:rPr lang="en-US" sz="12000" spc="432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</a:t>
            </a: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และบันทึกไว้</a:t>
            </a:r>
            <a:endParaRPr lang="en-US" sz="12000" spc="432" dirty="0">
              <a:solidFill>
                <a:srgbClr val="0B1320"/>
              </a:solidFill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  <a:p>
            <a:pPr algn="ctr">
              <a:lnSpc>
                <a:spcPts val="11712"/>
              </a:lnSpc>
            </a:pP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เพื่อเตือนใจเราผู้ซึ่งอยู่ในยุค</a:t>
            </a:r>
            <a:endParaRPr lang="en-US" sz="12000" spc="432" dirty="0">
              <a:solidFill>
                <a:srgbClr val="0B1320"/>
              </a:solidFill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  <a:p>
            <a:pPr algn="ctr">
              <a:lnSpc>
                <a:spcPts val="11712"/>
              </a:lnSpc>
            </a:pP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ที่พระราชกิจของพระเจ้าจะสำเร็จ</a:t>
            </a:r>
            <a:endParaRPr lang="en-US" sz="12000" spc="432" dirty="0">
              <a:solidFill>
                <a:srgbClr val="0B1320"/>
              </a:solidFill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289826" y="8684611"/>
            <a:ext cx="5946428" cy="1173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8000" spc="315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1 </a:t>
            </a:r>
            <a:r>
              <a:rPr lang="en-US" sz="8000" spc="315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โครินธ์</a:t>
            </a:r>
            <a:r>
              <a:rPr lang="en-US" sz="8000" spc="315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10:11 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A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451450" y="0"/>
            <a:ext cx="17816749" cy="10287000"/>
            <a:chOff x="0" y="0"/>
            <a:chExt cx="812800" cy="4692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469293"/>
            </a:xfrm>
            <a:custGeom>
              <a:avLst/>
              <a:gdLst/>
              <a:ahLst/>
              <a:cxnLst/>
              <a:rect l="l" t="t" r="r" b="b"/>
              <a:pathLst>
                <a:path w="812800" h="469293">
                  <a:moveTo>
                    <a:pt x="406400" y="469293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469293"/>
                  </a:lnTo>
                  <a:close/>
                </a:path>
              </a:pathLst>
            </a:custGeom>
            <a:blipFill>
              <a:blip r:embed="rId2"/>
              <a:stretch>
                <a:fillRect b="-15392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4" name="Freeform 4"/>
          <p:cNvSpPr/>
          <p:nvPr/>
        </p:nvSpPr>
        <p:spPr>
          <a:xfrm>
            <a:off x="10230353" y="1455278"/>
            <a:ext cx="1694572" cy="1694572"/>
          </a:xfrm>
          <a:custGeom>
            <a:avLst/>
            <a:gdLst/>
            <a:ahLst/>
            <a:cxnLst/>
            <a:rect l="l" t="t" r="r" b="b"/>
            <a:pathLst>
              <a:path w="1694572" h="1694572">
                <a:moveTo>
                  <a:pt x="0" y="0"/>
                </a:moveTo>
                <a:lnTo>
                  <a:pt x="1694572" y="0"/>
                </a:lnTo>
                <a:lnTo>
                  <a:pt x="1694572" y="1694572"/>
                </a:lnTo>
                <a:lnTo>
                  <a:pt x="0" y="16945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TextBox 5"/>
          <p:cNvSpPr txBox="1"/>
          <p:nvPr/>
        </p:nvSpPr>
        <p:spPr>
          <a:xfrm>
            <a:off x="4909964" y="3740400"/>
            <a:ext cx="15852882" cy="3945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98"/>
              </a:lnSpc>
            </a:pPr>
            <a:r>
              <a:rPr lang="en-US" sz="17468" spc="786">
                <a:solidFill>
                  <a:srgbClr val="0B1320"/>
                </a:solidFill>
                <a:latin typeface="หิน Bold"/>
                <a:ea typeface="หิน Bold"/>
                <a:cs typeface="หิน Bold"/>
                <a:sym typeface="หิน Bold"/>
              </a:rPr>
              <a:t>คริสเตียน</a:t>
            </a:r>
          </a:p>
          <a:p>
            <a:pPr algn="ctr">
              <a:lnSpc>
                <a:spcPts val="14498"/>
              </a:lnSpc>
            </a:pPr>
            <a:r>
              <a:rPr lang="en-US" sz="17468" spc="786">
                <a:solidFill>
                  <a:srgbClr val="0B1320"/>
                </a:solidFill>
                <a:latin typeface="หิน Bold"/>
                <a:ea typeface="หิน Bold"/>
                <a:cs typeface="หิน Bold"/>
                <a:sym typeface="หิน Bold"/>
              </a:rPr>
              <a:t>กับบทบัญญัติ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736919" y="7537694"/>
            <a:ext cx="12198971" cy="1002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999" spc="6">
                <a:solidFill>
                  <a:srgbClr val="0B1320"/>
                </a:solidFill>
                <a:latin typeface="หิน Bold"/>
                <a:ea typeface="หิน Bold"/>
                <a:cs typeface="หิน Bold"/>
                <a:sym typeface="หิน Bold"/>
              </a:rPr>
              <a:t>ตอนที่ 1</a:t>
            </a:r>
          </a:p>
        </p:txBody>
      </p:sp>
      <p:sp>
        <p:nvSpPr>
          <p:cNvPr id="7" name="Freeform 7"/>
          <p:cNvSpPr/>
          <p:nvPr/>
        </p:nvSpPr>
        <p:spPr>
          <a:xfrm rot="-10800000">
            <a:off x="12365300" y="574240"/>
            <a:ext cx="1671203" cy="1671203"/>
          </a:xfrm>
          <a:custGeom>
            <a:avLst/>
            <a:gdLst/>
            <a:ahLst/>
            <a:cxnLst/>
            <a:rect l="l" t="t" r="r" b="b"/>
            <a:pathLst>
              <a:path w="1671203" h="1671203">
                <a:moveTo>
                  <a:pt x="0" y="0"/>
                </a:moveTo>
                <a:lnTo>
                  <a:pt x="1671202" y="0"/>
                </a:lnTo>
                <a:lnTo>
                  <a:pt x="1671202" y="1671202"/>
                </a:lnTo>
                <a:lnTo>
                  <a:pt x="0" y="16712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8" name="Freeform 8"/>
          <p:cNvSpPr/>
          <p:nvPr/>
        </p:nvSpPr>
        <p:spPr>
          <a:xfrm rot="-10800000">
            <a:off x="6631891" y="7174533"/>
            <a:ext cx="1671203" cy="1671203"/>
          </a:xfrm>
          <a:custGeom>
            <a:avLst/>
            <a:gdLst/>
            <a:ahLst/>
            <a:cxnLst/>
            <a:rect l="l" t="t" r="r" b="b"/>
            <a:pathLst>
              <a:path w="1671203" h="1671203">
                <a:moveTo>
                  <a:pt x="0" y="0"/>
                </a:moveTo>
                <a:lnTo>
                  <a:pt x="1671203" y="0"/>
                </a:lnTo>
                <a:lnTo>
                  <a:pt x="1671203" y="1671202"/>
                </a:lnTo>
                <a:lnTo>
                  <a:pt x="0" y="16712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9" name="Freeform 9"/>
          <p:cNvSpPr/>
          <p:nvPr/>
        </p:nvSpPr>
        <p:spPr>
          <a:xfrm>
            <a:off x="4410659" y="8220104"/>
            <a:ext cx="1694572" cy="1694572"/>
          </a:xfrm>
          <a:custGeom>
            <a:avLst/>
            <a:gdLst/>
            <a:ahLst/>
            <a:cxnLst/>
            <a:rect l="l" t="t" r="r" b="b"/>
            <a:pathLst>
              <a:path w="1694572" h="1694572">
                <a:moveTo>
                  <a:pt x="0" y="0"/>
                </a:moveTo>
                <a:lnTo>
                  <a:pt x="1694572" y="0"/>
                </a:lnTo>
                <a:lnTo>
                  <a:pt x="1694572" y="1694571"/>
                </a:lnTo>
                <a:lnTo>
                  <a:pt x="0" y="16945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A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8293" y="2171700"/>
            <a:ext cx="17929380" cy="4587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12"/>
              </a:lnSpc>
            </a:pP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นั้นซึ่งพระสัญญา</a:t>
            </a:r>
            <a:endParaRPr lang="en-US" sz="12000" spc="432" dirty="0">
              <a:solidFill>
                <a:srgbClr val="0B1320"/>
              </a:solidFill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  <a:p>
            <a:pPr algn="ctr">
              <a:lnSpc>
                <a:spcPts val="11712"/>
              </a:lnSpc>
            </a:pP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ระบุไว้มาถึง</a:t>
            </a:r>
            <a:r>
              <a:rPr lang="en-US" sz="12000" spc="432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</a:t>
            </a: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บทบัญญัติมีผลบังคับใช้ผ่านทางเหล่าทูตสวรรค์โดยคนกลาง</a:t>
            </a:r>
            <a:endParaRPr lang="en-US" sz="12000" spc="432" dirty="0">
              <a:solidFill>
                <a:srgbClr val="0B1320"/>
              </a:solidFill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432932" y="8655334"/>
            <a:ext cx="5340102" cy="1173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8000" spc="315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กาลาเทีย</a:t>
            </a:r>
            <a:r>
              <a:rPr lang="en-US" sz="8000" spc="315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3:19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A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79310" y="2247900"/>
            <a:ext cx="17929380" cy="4587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12"/>
              </a:lnSpc>
            </a:pP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อย่างไรก็ตามคนกลางไม่ได้เป็นตัวแทนของฝ่ายเดียวเท่านั้น</a:t>
            </a:r>
            <a:r>
              <a:rPr lang="en-US" sz="12000" spc="432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</a:t>
            </a: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แต่พระเจ้าทรงเป็นฝ่ายเดียว</a:t>
            </a:r>
            <a:endParaRPr lang="en-US" sz="12000" spc="432" dirty="0">
              <a:solidFill>
                <a:srgbClr val="0B1320"/>
              </a:solidFill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364024" y="8655334"/>
            <a:ext cx="5477917" cy="1173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8000" spc="315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กาลาเทีย</a:t>
            </a:r>
            <a:r>
              <a:rPr lang="en-US" sz="8000" spc="315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3:20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A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79310" y="680368"/>
            <a:ext cx="17929380" cy="7588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12"/>
              </a:lnSpc>
            </a:pP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ถ้าเช่นนั้นบทบัญญัติขัดกับ</a:t>
            </a:r>
            <a:endParaRPr lang="en-US" sz="12000" spc="432" dirty="0">
              <a:solidFill>
                <a:srgbClr val="0B1320"/>
              </a:solidFill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  <a:p>
            <a:pPr algn="ctr">
              <a:lnSpc>
                <a:spcPts val="11712"/>
              </a:lnSpc>
            </a:pP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พระสัญญาของพระเจ้าหรือ</a:t>
            </a:r>
            <a:r>
              <a:rPr lang="en-US" sz="12000" spc="432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? </a:t>
            </a:r>
            <a:r>
              <a:rPr lang="en-US" sz="12000" spc="432" dirty="0" err="1">
                <a:solidFill>
                  <a:srgbClr val="0B1320"/>
                </a:solidFill>
                <a:highlight>
                  <a:srgbClr val="FFFF00"/>
                </a:highlight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ไม่ใช่อย่างนั้นแน่นอน</a:t>
            </a:r>
            <a:r>
              <a:rPr lang="en-US" sz="12000" spc="432" dirty="0">
                <a:solidFill>
                  <a:srgbClr val="0B1320"/>
                </a:solidFill>
                <a:highlight>
                  <a:srgbClr val="FFFF00"/>
                </a:highlight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! </a:t>
            </a: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เพราะถ้าทรงให้มีบทบัญญัติซึ่งให้ชีวิต</a:t>
            </a:r>
            <a:r>
              <a:rPr lang="en-US" sz="12000" spc="432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</a:t>
            </a: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ความชอบธรรมย่อมมีได้โดยบทบัญญัติ</a:t>
            </a:r>
            <a:endParaRPr lang="en-US" sz="12000" spc="432" dirty="0">
              <a:solidFill>
                <a:srgbClr val="0B1320"/>
              </a:solidFill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431592" y="8655334"/>
            <a:ext cx="5342781" cy="1173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8000" spc="315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กาลาเทีย</a:t>
            </a:r>
            <a:r>
              <a:rPr lang="en-US" sz="8000" spc="315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3:21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A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8292" y="1485900"/>
            <a:ext cx="17929380" cy="6088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12"/>
              </a:lnSpc>
            </a:pP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แต่พระคัมภีร์ประกาศว่า</a:t>
            </a:r>
            <a:r>
              <a:rPr lang="en-US" sz="12000" spc="432" dirty="0" err="1">
                <a:solidFill>
                  <a:srgbClr val="0B1320"/>
                </a:solidFill>
                <a:highlight>
                  <a:srgbClr val="FFFF00"/>
                </a:highlight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ทั้งโลก</a:t>
            </a:r>
            <a:endParaRPr lang="en-US" sz="12000" spc="432" dirty="0">
              <a:solidFill>
                <a:srgbClr val="0B1320"/>
              </a:solidFill>
              <a:highlight>
                <a:srgbClr val="FFFF00"/>
              </a:highlight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  <a:p>
            <a:pPr algn="ctr">
              <a:lnSpc>
                <a:spcPts val="11712"/>
              </a:lnSpc>
            </a:pPr>
            <a:r>
              <a:rPr lang="en-US" sz="12000" spc="432" dirty="0" err="1">
                <a:solidFill>
                  <a:srgbClr val="0B1320"/>
                </a:solidFill>
                <a:highlight>
                  <a:srgbClr val="FFFF00"/>
                </a:highlight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ตกเป็นนักโทษของบาป</a:t>
            </a:r>
            <a:r>
              <a:rPr lang="en-US" sz="12000" spc="432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</a:t>
            </a: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เพื่อว่าสิ่งที่</a:t>
            </a:r>
            <a:endParaRPr lang="en-US" sz="12000" spc="432" dirty="0">
              <a:solidFill>
                <a:srgbClr val="0B1320"/>
              </a:solidFill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  <a:p>
            <a:pPr algn="ctr">
              <a:lnSpc>
                <a:spcPts val="11712"/>
              </a:lnSpc>
            </a:pP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ทรงสัญญาไว้นั้นจะประทานแก่บรรดา</a:t>
            </a:r>
            <a:endParaRPr lang="en-US" sz="12000" spc="432" dirty="0">
              <a:solidFill>
                <a:srgbClr val="0B1320"/>
              </a:solidFill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  <a:p>
            <a:pPr algn="ctr">
              <a:lnSpc>
                <a:spcPts val="11712"/>
              </a:lnSpc>
            </a:pPr>
            <a:r>
              <a:rPr lang="en-US" sz="12000" spc="432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ผู้เชื่อโดยทางความ</a:t>
            </a:r>
            <a:r>
              <a:rPr lang="en-US" sz="12000" spc="432" dirty="0" err="1">
                <a:solidFill>
                  <a:srgbClr val="0B1320"/>
                </a:solidFill>
                <a:highlight>
                  <a:srgbClr val="FFFF00"/>
                </a:highlight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เชื่อในพระเยซูคริสต์</a:t>
            </a:r>
            <a:endParaRPr lang="en-US" sz="12000" spc="432" dirty="0">
              <a:solidFill>
                <a:srgbClr val="0B1320"/>
              </a:solidFill>
              <a:highlight>
                <a:srgbClr val="FFFF00"/>
              </a:highlight>
              <a:latin typeface="หิน Bold" panose="020B0604020202020204" charset="-34"/>
              <a:ea typeface="ไอติม"/>
              <a:cs typeface="หิน Bold" panose="020B0604020202020204" charset="-34"/>
              <a:sym typeface="ไอติม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404059" y="8655334"/>
            <a:ext cx="5397847" cy="1173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8000" spc="315" dirty="0" err="1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กาลาเทีย</a:t>
            </a:r>
            <a:r>
              <a:rPr lang="en-US" sz="8000" spc="315" dirty="0">
                <a:solidFill>
                  <a:srgbClr val="0B1320"/>
                </a:solidFill>
                <a:latin typeface="หิน Bold" panose="020B0604020202020204" charset="-34"/>
                <a:ea typeface="ไอติม"/>
                <a:cs typeface="หิน Bold" panose="020B0604020202020204" charset="-34"/>
                <a:sym typeface="ไอติม"/>
              </a:rPr>
              <a:t> 3:22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1439</Words>
  <Application>Microsoft Office PowerPoint</Application>
  <PresentationFormat>Custom</PresentationFormat>
  <Paragraphs>203</Paragraphs>
  <Slides>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2" baseType="lpstr">
      <vt:lpstr>Trebuchet MS</vt:lpstr>
      <vt:lpstr>Arial</vt:lpstr>
      <vt:lpstr>Calibri</vt:lpstr>
      <vt:lpstr>หิน Bold</vt:lpstr>
      <vt:lpstr>ไอติม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คริสเตียนกับบทบัญญัติ ตอนที่ 1</dc:title>
  <cp:lastModifiedBy>LCD</cp:lastModifiedBy>
  <cp:revision>10</cp:revision>
  <dcterms:created xsi:type="dcterms:W3CDTF">2006-08-16T00:00:00Z</dcterms:created>
  <dcterms:modified xsi:type="dcterms:W3CDTF">2024-08-04T10:51:40Z</dcterms:modified>
  <dc:identifier>DAGMlwQULrk</dc:identifier>
</cp:coreProperties>
</file>