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343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</p:sldIdLst>
  <p:sldSz cx="18288000" cy="10287000"/>
  <p:notesSz cx="6858000" cy="9144000"/>
  <p:embeddedFontLst>
    <p:embeddedFont>
      <p:font typeface="Prompt" panose="00000500000000000000" pitchFamily="2" charset="-34"/>
      <p:regular r:id="rId90"/>
    </p:embeddedFont>
    <p:embeddedFont>
      <p:font typeface="Prompt Bold" panose="00000800000000000000" charset="-34"/>
      <p:regular r:id="rId91"/>
    </p:embeddedFont>
    <p:embeddedFont>
      <p:font typeface="Roboto Bold" panose="020B0604020202020204" charset="0"/>
      <p:regular r:id="rId9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FE6220-1156-4F15-892D-32C0CEDFED0C}" v="1" dt="2024-07-07T04:21:27.7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41" autoAdjust="0"/>
    <p:restoredTop sz="94622" autoAdjust="0"/>
  </p:normalViewPr>
  <p:slideViewPr>
    <p:cSldViewPr>
      <p:cViewPr varScale="1">
        <p:scale>
          <a:sx n="55" d="100"/>
          <a:sy n="55" d="100"/>
        </p:scale>
        <p:origin x="282" y="10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font" Target="fonts/font1.fntdata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font" Target="fonts/font2.fntdata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microsoft.com/office/2016/11/relationships/changesInfo" Target="changesInfos/changesInfo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presProps" Target="presProps.xml"/><Relationship Id="rId98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CD" userId="4e2f1262-f10b-4578-a4b0-92bbee04be7e" providerId="ADAL" clId="{F5FE6220-1156-4F15-892D-32C0CEDFED0C}"/>
    <pc:docChg chg="undo custSel addSld modSld">
      <pc:chgData name="LCD" userId="4e2f1262-f10b-4578-a4b0-92bbee04be7e" providerId="ADAL" clId="{F5FE6220-1156-4F15-892D-32C0CEDFED0C}" dt="2024-07-07T04:56:25.160" v="45" actId="13926"/>
      <pc:docMkLst>
        <pc:docMk/>
      </pc:docMkLst>
      <pc:sldChg chg="modSp mod">
        <pc:chgData name="LCD" userId="4e2f1262-f10b-4578-a4b0-92bbee04be7e" providerId="ADAL" clId="{F5FE6220-1156-4F15-892D-32C0CEDFED0C}" dt="2024-07-07T04:14:43.807" v="2" actId="20577"/>
        <pc:sldMkLst>
          <pc:docMk/>
          <pc:sldMk cId="0" sldId="263"/>
        </pc:sldMkLst>
        <pc:spChg chg="mod">
          <ac:chgData name="LCD" userId="4e2f1262-f10b-4578-a4b0-92bbee04be7e" providerId="ADAL" clId="{F5FE6220-1156-4F15-892D-32C0CEDFED0C}" dt="2024-07-07T04:14:43.807" v="2" actId="20577"/>
          <ac:spMkLst>
            <pc:docMk/>
            <pc:sldMk cId="0" sldId="263"/>
            <ac:spMk id="17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24:14.686" v="21" actId="20577"/>
        <pc:sldMkLst>
          <pc:docMk/>
          <pc:sldMk cId="0" sldId="264"/>
        </pc:sldMkLst>
        <pc:spChg chg="mod">
          <ac:chgData name="LCD" userId="4e2f1262-f10b-4578-a4b0-92bbee04be7e" providerId="ADAL" clId="{F5FE6220-1156-4F15-892D-32C0CEDFED0C}" dt="2024-07-07T04:24:14.686" v="21" actId="20577"/>
          <ac:spMkLst>
            <pc:docMk/>
            <pc:sldMk cId="0" sldId="264"/>
            <ac:spMk id="16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20:33.617" v="5" actId="13926"/>
        <pc:sldMkLst>
          <pc:docMk/>
          <pc:sldMk cId="0" sldId="265"/>
        </pc:sldMkLst>
        <pc:spChg chg="mod">
          <ac:chgData name="LCD" userId="4e2f1262-f10b-4578-a4b0-92bbee04be7e" providerId="ADAL" clId="{F5FE6220-1156-4F15-892D-32C0CEDFED0C}" dt="2024-07-07T04:20:33.617" v="5" actId="13926"/>
          <ac:spMkLst>
            <pc:docMk/>
            <pc:sldMk cId="0" sldId="265"/>
            <ac:spMk id="14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21:05.762" v="7" actId="1076"/>
        <pc:sldMkLst>
          <pc:docMk/>
          <pc:sldMk cId="0" sldId="266"/>
        </pc:sldMkLst>
        <pc:spChg chg="mod">
          <ac:chgData name="LCD" userId="4e2f1262-f10b-4578-a4b0-92bbee04be7e" providerId="ADAL" clId="{F5FE6220-1156-4F15-892D-32C0CEDFED0C}" dt="2024-07-07T04:20:24.317" v="4" actId="13926"/>
          <ac:spMkLst>
            <pc:docMk/>
            <pc:sldMk cId="0" sldId="266"/>
            <ac:spMk id="14" creationId="{00000000-0000-0000-0000-000000000000}"/>
          </ac:spMkLst>
        </pc:spChg>
        <pc:grpChg chg="mod">
          <ac:chgData name="LCD" userId="4e2f1262-f10b-4578-a4b0-92bbee04be7e" providerId="ADAL" clId="{F5FE6220-1156-4F15-892D-32C0CEDFED0C}" dt="2024-07-07T04:21:05.762" v="7" actId="1076"/>
          <ac:grpSpMkLst>
            <pc:docMk/>
            <pc:sldMk cId="0" sldId="266"/>
            <ac:grpSpMk id="15" creationId="{00000000-0000-0000-0000-000000000000}"/>
          </ac:grpSpMkLst>
        </pc:grpChg>
      </pc:sldChg>
      <pc:sldChg chg="modSp mod">
        <pc:chgData name="LCD" userId="4e2f1262-f10b-4578-a4b0-92bbee04be7e" providerId="ADAL" clId="{F5FE6220-1156-4F15-892D-32C0CEDFED0C}" dt="2024-07-07T04:31:52.340" v="26" actId="13926"/>
        <pc:sldMkLst>
          <pc:docMk/>
          <pc:sldMk cId="0" sldId="269"/>
        </pc:sldMkLst>
        <pc:spChg chg="mod">
          <ac:chgData name="LCD" userId="4e2f1262-f10b-4578-a4b0-92bbee04be7e" providerId="ADAL" clId="{F5FE6220-1156-4F15-892D-32C0CEDFED0C}" dt="2024-07-07T04:31:52.340" v="26" actId="13926"/>
          <ac:spMkLst>
            <pc:docMk/>
            <pc:sldMk cId="0" sldId="269"/>
            <ac:spMk id="17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31:46.106" v="25" actId="13926"/>
        <pc:sldMkLst>
          <pc:docMk/>
          <pc:sldMk cId="0" sldId="270"/>
        </pc:sldMkLst>
        <pc:spChg chg="mod">
          <ac:chgData name="LCD" userId="4e2f1262-f10b-4578-a4b0-92bbee04be7e" providerId="ADAL" clId="{F5FE6220-1156-4F15-892D-32C0CEDFED0C}" dt="2024-07-07T04:31:46.106" v="25" actId="13926"/>
          <ac:spMkLst>
            <pc:docMk/>
            <pc:sldMk cId="0" sldId="270"/>
            <ac:spMk id="17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34:09.457" v="27" actId="13926"/>
        <pc:sldMkLst>
          <pc:docMk/>
          <pc:sldMk cId="0" sldId="275"/>
        </pc:sldMkLst>
        <pc:spChg chg="mod">
          <ac:chgData name="LCD" userId="4e2f1262-f10b-4578-a4b0-92bbee04be7e" providerId="ADAL" clId="{F5FE6220-1156-4F15-892D-32C0CEDFED0C}" dt="2024-07-07T04:34:09.457" v="27" actId="13926"/>
          <ac:spMkLst>
            <pc:docMk/>
            <pc:sldMk cId="0" sldId="275"/>
            <ac:spMk id="14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35:03.380" v="31" actId="13926"/>
        <pc:sldMkLst>
          <pc:docMk/>
          <pc:sldMk cId="0" sldId="276"/>
        </pc:sldMkLst>
        <pc:spChg chg="mod">
          <ac:chgData name="LCD" userId="4e2f1262-f10b-4578-a4b0-92bbee04be7e" providerId="ADAL" clId="{F5FE6220-1156-4F15-892D-32C0CEDFED0C}" dt="2024-07-07T04:35:03.380" v="31" actId="13926"/>
          <ac:spMkLst>
            <pc:docMk/>
            <pc:sldMk cId="0" sldId="276"/>
            <ac:spMk id="14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36:59.575" v="33" actId="13926"/>
        <pc:sldMkLst>
          <pc:docMk/>
          <pc:sldMk cId="0" sldId="282"/>
        </pc:sldMkLst>
        <pc:spChg chg="mod">
          <ac:chgData name="LCD" userId="4e2f1262-f10b-4578-a4b0-92bbee04be7e" providerId="ADAL" clId="{F5FE6220-1156-4F15-892D-32C0CEDFED0C}" dt="2024-07-07T04:36:59.575" v="33" actId="13926"/>
          <ac:spMkLst>
            <pc:docMk/>
            <pc:sldMk cId="0" sldId="282"/>
            <ac:spMk id="14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37:32.711" v="35" actId="13926"/>
        <pc:sldMkLst>
          <pc:docMk/>
          <pc:sldMk cId="0" sldId="283"/>
        </pc:sldMkLst>
        <pc:spChg chg="mod">
          <ac:chgData name="LCD" userId="4e2f1262-f10b-4578-a4b0-92bbee04be7e" providerId="ADAL" clId="{F5FE6220-1156-4F15-892D-32C0CEDFED0C}" dt="2024-07-07T04:37:32.711" v="35" actId="13926"/>
          <ac:spMkLst>
            <pc:docMk/>
            <pc:sldMk cId="0" sldId="283"/>
            <ac:spMk id="14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40:19.797" v="36" actId="1076"/>
        <pc:sldMkLst>
          <pc:docMk/>
          <pc:sldMk cId="0" sldId="291"/>
        </pc:sldMkLst>
        <pc:spChg chg="mod">
          <ac:chgData name="LCD" userId="4e2f1262-f10b-4578-a4b0-92bbee04be7e" providerId="ADAL" clId="{F5FE6220-1156-4F15-892D-32C0CEDFED0C}" dt="2024-07-07T04:40:19.797" v="36" actId="1076"/>
          <ac:spMkLst>
            <pc:docMk/>
            <pc:sldMk cId="0" sldId="291"/>
            <ac:spMk id="13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45:23.733" v="37" actId="13926"/>
        <pc:sldMkLst>
          <pc:docMk/>
          <pc:sldMk cId="0" sldId="300"/>
        </pc:sldMkLst>
        <pc:spChg chg="mod">
          <ac:chgData name="LCD" userId="4e2f1262-f10b-4578-a4b0-92bbee04be7e" providerId="ADAL" clId="{F5FE6220-1156-4F15-892D-32C0CEDFED0C}" dt="2024-07-07T04:45:23.733" v="37" actId="13926"/>
          <ac:spMkLst>
            <pc:docMk/>
            <pc:sldMk cId="0" sldId="300"/>
            <ac:spMk id="14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49:45.854" v="41" actId="13926"/>
        <pc:sldMkLst>
          <pc:docMk/>
          <pc:sldMk cId="0" sldId="306"/>
        </pc:sldMkLst>
        <pc:spChg chg="mod">
          <ac:chgData name="LCD" userId="4e2f1262-f10b-4578-a4b0-92bbee04be7e" providerId="ADAL" clId="{F5FE6220-1156-4F15-892D-32C0CEDFED0C}" dt="2024-07-07T04:49:45.854" v="41" actId="13926"/>
          <ac:spMkLst>
            <pc:docMk/>
            <pc:sldMk cId="0" sldId="306"/>
            <ac:spMk id="14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52:28.705" v="44" actId="20577"/>
        <pc:sldMkLst>
          <pc:docMk/>
          <pc:sldMk cId="0" sldId="316"/>
        </pc:sldMkLst>
        <pc:spChg chg="mod">
          <ac:chgData name="LCD" userId="4e2f1262-f10b-4578-a4b0-92bbee04be7e" providerId="ADAL" clId="{F5FE6220-1156-4F15-892D-32C0CEDFED0C}" dt="2024-07-07T04:52:28.705" v="44" actId="20577"/>
          <ac:spMkLst>
            <pc:docMk/>
            <pc:sldMk cId="0" sldId="316"/>
            <ac:spMk id="12" creationId="{00000000-0000-0000-0000-000000000000}"/>
          </ac:spMkLst>
        </pc:spChg>
      </pc:sldChg>
      <pc:sldChg chg="modSp mod">
        <pc:chgData name="LCD" userId="4e2f1262-f10b-4578-a4b0-92bbee04be7e" providerId="ADAL" clId="{F5FE6220-1156-4F15-892D-32C0CEDFED0C}" dt="2024-07-07T04:56:25.160" v="45" actId="13926"/>
        <pc:sldMkLst>
          <pc:docMk/>
          <pc:sldMk cId="0" sldId="329"/>
        </pc:sldMkLst>
        <pc:spChg chg="mod">
          <ac:chgData name="LCD" userId="4e2f1262-f10b-4578-a4b0-92bbee04be7e" providerId="ADAL" clId="{F5FE6220-1156-4F15-892D-32C0CEDFED0C}" dt="2024-07-07T04:56:25.160" v="45" actId="13926"/>
          <ac:spMkLst>
            <pc:docMk/>
            <pc:sldMk cId="0" sldId="329"/>
            <ac:spMk id="14" creationId="{00000000-0000-0000-0000-000000000000}"/>
          </ac:spMkLst>
        </pc:spChg>
      </pc:sldChg>
      <pc:sldChg chg="modSp add mod setBg">
        <pc:chgData name="LCD" userId="4e2f1262-f10b-4578-a4b0-92bbee04be7e" providerId="ADAL" clId="{F5FE6220-1156-4F15-892D-32C0CEDFED0C}" dt="2024-07-07T04:22:41.449" v="19" actId="13926"/>
        <pc:sldMkLst>
          <pc:docMk/>
          <pc:sldMk cId="1925621900" sldId="343"/>
        </pc:sldMkLst>
        <pc:spChg chg="mod">
          <ac:chgData name="LCD" userId="4e2f1262-f10b-4578-a4b0-92bbee04be7e" providerId="ADAL" clId="{F5FE6220-1156-4F15-892D-32C0CEDFED0C}" dt="2024-07-07T04:22:41.449" v="19" actId="13926"/>
          <ac:spMkLst>
            <pc:docMk/>
            <pc:sldMk cId="1925621900" sldId="343"/>
            <ac:spMk id="14" creationId="{00000000-0000-0000-0000-000000000000}"/>
          </ac:spMkLst>
        </pc:spChg>
        <pc:spChg chg="mod">
          <ac:chgData name="LCD" userId="4e2f1262-f10b-4578-a4b0-92bbee04be7e" providerId="ADAL" clId="{F5FE6220-1156-4F15-892D-32C0CEDFED0C}" dt="2024-07-07T04:21:55.228" v="15" actId="20577"/>
          <ac:spMkLst>
            <pc:docMk/>
            <pc:sldMk cId="1925621900" sldId="343"/>
            <ac:spMk id="18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1.jpeg"/><Relationship Id="rId4" Type="http://schemas.openxmlformats.org/officeDocument/2006/relationships/image" Target="../media/image10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rot="1651046">
            <a:off x="7484388" y="818948"/>
            <a:ext cx="14404600" cy="2461877"/>
          </a:xfrm>
          <a:custGeom>
            <a:avLst/>
            <a:gdLst/>
            <a:ahLst/>
            <a:cxnLst/>
            <a:rect l="l" t="t" r="r" b="b"/>
            <a:pathLst>
              <a:path w="14404600" h="2461877">
                <a:moveTo>
                  <a:pt x="0" y="0"/>
                </a:moveTo>
                <a:lnTo>
                  <a:pt x="14404600" y="0"/>
                </a:lnTo>
                <a:lnTo>
                  <a:pt x="14404600" y="2461877"/>
                </a:lnTo>
                <a:lnTo>
                  <a:pt x="0" y="24618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 rot="-7234445">
            <a:off x="-4014956" y="5296210"/>
            <a:ext cx="14280840" cy="3909380"/>
          </a:xfrm>
          <a:custGeom>
            <a:avLst/>
            <a:gdLst/>
            <a:ahLst/>
            <a:cxnLst/>
            <a:rect l="l" t="t" r="r" b="b"/>
            <a:pathLst>
              <a:path w="14280840" h="3909380">
                <a:moveTo>
                  <a:pt x="0" y="0"/>
                </a:moveTo>
                <a:lnTo>
                  <a:pt x="14280841" y="0"/>
                </a:lnTo>
                <a:lnTo>
                  <a:pt x="14280841" y="3909380"/>
                </a:lnTo>
                <a:lnTo>
                  <a:pt x="0" y="39093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407706" y="3139963"/>
            <a:ext cx="13290714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spc="703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14900" y="4354687"/>
            <a:ext cx="9688246" cy="178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564"/>
              </a:lnSpc>
              <a:spcBef>
                <a:spcPct val="0"/>
              </a:spcBef>
            </a:pPr>
            <a:r>
              <a:rPr lang="en-US" sz="10403" u="none" strike="noStrike" spc="832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4532399" y="-3830879"/>
            <a:ext cx="6166608" cy="6166608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929819" y="9021091"/>
            <a:ext cx="5371769" cy="537176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152144" y="1742180"/>
            <a:ext cx="4477048" cy="447704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-11708609" y="-2058903"/>
            <a:ext cx="14371080" cy="1437108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532399" y="-3522301"/>
            <a:ext cx="5858030" cy="585803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308205" b="-171967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686688" y="8777960"/>
            <a:ext cx="5858030" cy="5858030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t="-123201" r="-23501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2829110" y="3139963"/>
            <a:ext cx="7123116" cy="151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  <a:spcBef>
                <a:spcPct val="0"/>
              </a:spcBef>
            </a:pPr>
            <a:r>
              <a:rPr lang="en-US" sz="8799" spc="703">
                <a:solidFill>
                  <a:srgbClr val="FFFFFF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35885" y="7330477"/>
            <a:ext cx="15625529" cy="879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63"/>
              </a:lnSpc>
              <a:spcBef>
                <a:spcPct val="0"/>
              </a:spcBef>
            </a:pPr>
            <a:r>
              <a:rPr lang="en-US" sz="5116" spc="76">
                <a:solidFill>
                  <a:srgbClr val="297672"/>
                </a:solidFill>
                <a:latin typeface="Roboto Bold"/>
                <a:ea typeface="Roboto Bold"/>
                <a:cs typeface="Roboto Bold"/>
                <a:sym typeface="Roboto Bold"/>
              </a:rPr>
              <a:t>Use Your Spheres Influence To Win Souls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835885" y="6066828"/>
            <a:ext cx="15625529" cy="1368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1200"/>
              </a:lnSpc>
              <a:spcBef>
                <a:spcPct val="0"/>
              </a:spcBef>
            </a:pPr>
            <a:r>
              <a:rPr lang="en-US" sz="8000" spc="400">
                <a:solidFill>
                  <a:srgbClr val="1D4355"/>
                </a:solidFill>
                <a:latin typeface="Prompt"/>
                <a:ea typeface="Prompt"/>
                <a:cs typeface="Prompt"/>
                <a:sym typeface="Prompt"/>
              </a:rPr>
              <a:t>ต่อการ</a:t>
            </a:r>
            <a:r>
              <a:rPr lang="en-US" sz="8000" u="none" strike="noStrike" spc="400">
                <a:solidFill>
                  <a:srgbClr val="1D4355"/>
                </a:solidFill>
                <a:latin typeface="Prompt"/>
                <a:ea typeface="Prompt"/>
                <a:cs typeface="Prompt"/>
                <a:sym typeface="Prompt"/>
              </a:rPr>
              <a:t>นำคนหลงหายมารอด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5154782" y="3617335"/>
            <a:ext cx="1948364" cy="4473379"/>
            <a:chOff x="0" y="0"/>
            <a:chExt cx="2597819" cy="5964505"/>
          </a:xfrm>
        </p:grpSpPr>
        <p:sp>
          <p:nvSpPr>
            <p:cNvPr id="26" name="AutoShape 26"/>
            <p:cNvSpPr/>
            <p:nvPr/>
          </p:nvSpPr>
          <p:spPr>
            <a:xfrm flipV="1">
              <a:off x="1298909" y="0"/>
              <a:ext cx="0" cy="5964505"/>
            </a:xfrm>
            <a:prstGeom prst="line">
              <a:avLst/>
            </a:prstGeom>
            <a:ln w="190500" cap="flat">
              <a:solidFill>
                <a:srgbClr val="365B6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7" name="AutoShape 27"/>
            <p:cNvSpPr/>
            <p:nvPr/>
          </p:nvSpPr>
          <p:spPr>
            <a:xfrm flipH="1" flipV="1">
              <a:off x="0" y="1217156"/>
              <a:ext cx="2597819" cy="0"/>
            </a:xfrm>
            <a:prstGeom prst="line">
              <a:avLst/>
            </a:prstGeom>
            <a:ln w="190500" cap="flat">
              <a:solidFill>
                <a:srgbClr val="365B6D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ผลของคนชอบธรรม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เป็นต้นไม้แห่งชีวิต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</a:t>
            </a: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คนฉลาดนำผู้อื่น</a:t>
            </a:r>
            <a:endParaRPr lang="en-US" sz="8000" dirty="0">
              <a:solidFill>
                <a:srgbClr val="F2F1EC"/>
              </a:solidFill>
              <a:highlight>
                <a:srgbClr val="00FFFF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มาถึงชีวิต</a:t>
            </a:r>
            <a:endParaRPr lang="en-US" sz="8000" dirty="0">
              <a:solidFill>
                <a:srgbClr val="F2F1EC"/>
              </a:solidFill>
              <a:highlight>
                <a:srgbClr val="00FFFF"/>
              </a:highlight>
              <a:latin typeface="Prompt Bold"/>
              <a:ea typeface="Prompt Bold"/>
              <a:cs typeface="Prompt Bold"/>
              <a:sym typeface="Promp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สุภาษิต 11:30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จงปฏิบัติต่อคนภายนอก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อย่างเฉลียวฉลาด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จงใช้ทุกโอกาส</a:t>
            </a:r>
            <a:endParaRPr lang="en-US" sz="8000" dirty="0">
              <a:solidFill>
                <a:srgbClr val="F2F1EC"/>
              </a:solidFill>
              <a:highlight>
                <a:srgbClr val="00FFFF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ให้เป็นประโยชน์ที่สุด</a:t>
            </a:r>
            <a:endParaRPr lang="en-US" sz="8000" dirty="0">
              <a:solidFill>
                <a:srgbClr val="F2F1EC"/>
              </a:solidFill>
              <a:highlight>
                <a:srgbClr val="00FFFF"/>
              </a:highlight>
              <a:latin typeface="Prompt Bold"/>
              <a:ea typeface="Prompt Bold"/>
              <a:cs typeface="Prompt Bold"/>
              <a:sym typeface="Promp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โคโลสี</a:t>
            </a:r>
            <a:r>
              <a:rPr lang="en-US" sz="6399" dirty="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 4:5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th-TH" sz="8000" dirty="0">
                <a:solidFill>
                  <a:srgbClr val="F2F1EC"/>
                </a:solidFill>
                <a:latin typeface="Prompt Bold"/>
                <a:cs typeface="Prompt Bold"/>
              </a:rPr>
              <a:t>จงให้คำสนทนาของท่าน</a:t>
            </a:r>
          </a:p>
          <a:p>
            <a:pPr algn="ctr">
              <a:lnSpc>
                <a:spcPts val="11200"/>
              </a:lnSpc>
            </a:pPr>
            <a:r>
              <a:rPr lang="th-TH" sz="8000" dirty="0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cs typeface="Prompt Bold"/>
              </a:rPr>
              <a:t>เปี่ยมด้วยพระคุณเสมอ</a:t>
            </a:r>
          </a:p>
          <a:p>
            <a:pPr algn="ctr">
              <a:lnSpc>
                <a:spcPts val="11200"/>
              </a:lnSpc>
            </a:pPr>
            <a:r>
              <a:rPr lang="th-TH" sz="8000" dirty="0">
                <a:solidFill>
                  <a:srgbClr val="F2F1EC"/>
                </a:solidFill>
                <a:latin typeface="Prompt Bold"/>
                <a:cs typeface="Prompt Bold"/>
              </a:rPr>
              <a:t>ปรุงด้วยเกลือให้มีรส เพื่อท่านจะรู้ว่าควรตอบทุกคนอย่างไร</a:t>
            </a:r>
            <a:endParaRPr lang="en-US" sz="8000" dirty="0">
              <a:solidFill>
                <a:srgbClr val="F2F1EC"/>
              </a:solidFill>
              <a:latin typeface="Prompt Bold"/>
              <a:cs typeface="Prompt Bold"/>
              <a:sym typeface="Promp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111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 dirty="0" err="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โคโลสี</a:t>
            </a:r>
            <a:r>
              <a:rPr lang="en-US" sz="6399" dirty="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 4:6</a:t>
            </a:r>
          </a:p>
        </p:txBody>
      </p:sp>
    </p:spTree>
    <p:extLst>
      <p:ext uri="{BB962C8B-B14F-4D97-AF65-F5344CB8AC3E}">
        <p14:creationId xmlns:p14="http://schemas.microsoft.com/office/powerpoint/2010/main" val="1925621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3241437"/>
            <a:ext cx="18288000" cy="6711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เราได้รับฤทธิ์อำนาจด้วย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ความสามารถที่เหนือธรรมชาติ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และได้รับมอบหมาย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ให้เป็นอิทธิพลต่อผู้อื่น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เพื่อพวกเขาจะ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ติดตามพระเยซูคริสต์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7" name="Group 17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04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279903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4.1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3012837"/>
            <a:ext cx="15772679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ผู้ที่บัพติศมาด้วย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พระวิญญาณบริสุทธิ์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มีความสามารถจากพระเจ้า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ที่จะนำคนหลงหายมารอด 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1:8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1103382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แต่ท่านทั้งหลาย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จะ</a:t>
            </a: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ได้รับฤทธิ์อำนาจ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เมื่อพระวิญญาณบริสุทธิ์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เสด็จมาเหนือพวกท่าน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......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1:8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1200447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และพวกท่านจะ</a:t>
            </a: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เป็นพยานฝ่ายเรา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ในกรุงเยรูซาเล็ม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และทั่วแคว้นยูเดียกับสะมาเรียจน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ถึงสุดปลายแผ่นดินโลก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”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1:8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4.2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3012837"/>
            <a:ext cx="15772679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ผู้เชื่อที่บังเกิดใหม่แล้ว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ทุกคนได้รับบัญชาจากพระเจ้า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ที่จะนำคนหลงหายมารอด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มัทธิว 28:18-20,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มาระโก 16:15-16, 1:17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137651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พระเยซูทรงเข้ามาหาพวกเขา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และตรัสว่า “สิทธิอำนาจทั้งสิ้น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ในสวรรค์และในแผ่นดินโลก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ทรงมอบไว้แก่เราแล้ว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มัทธิว 28:18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1060890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ดังนั้นจงไปสร้างสาวก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จากมวลประชาชาติ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ให้เขารับบัพติศมาใน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พระนามของพระบิดา พระบุตร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และพระวิญญาณบริสุทธิ์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มัทธิว 28:19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ผลของคนชอบธรรม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เป็นต้นไม้แห่งชีวิต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และคนฉลาดนำผู้อื่น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มาถึงชีวิต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สุภาษิต 11:30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37651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สอนเขาให้เชื่อฟังทุกสิ่ง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ที่เราสั่งพวกท่านไว้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และแน่นอน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เราจะอยู่กับท่านทั้งหลาย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เสมอไปตราบจนสิ้นยุค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มัทธิว 28:20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376511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D4355"/>
                </a:solidFill>
                <a:latin typeface="Prompt"/>
                <a:ea typeface="Prompt"/>
                <a:cs typeface="Prompt"/>
                <a:sym typeface="Prompt"/>
              </a:rPr>
              <a:t>15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พระองค์ตรัสกับพวกเขาว่า</a:t>
            </a: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“</a:t>
            </a: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จงออกไปทั่วโลก</a:t>
            </a:r>
            <a:r>
              <a:rPr lang="en-US" sz="8000" dirty="0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ประกาศข่าวประเสริฐ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แก่คนทั้งปวง</a:t>
            </a:r>
            <a:r>
              <a:rPr lang="en-US" sz="8000" dirty="0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>
                <a:solidFill>
                  <a:srgbClr val="1D4355"/>
                </a:solidFill>
                <a:latin typeface="Prompt"/>
                <a:ea typeface="Prompt"/>
                <a:cs typeface="Prompt"/>
                <a:sym typeface="Prompt"/>
              </a:rPr>
              <a:t>16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ผู้ใดเชื่อและรับบัพติศมา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จะรอด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ส่วนผู้ที่ไม่เชื่อจะถูกตัดสินโทษ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มาระโก 16:15-16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376511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พระเยซูตรัสว่า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“</a:t>
            </a: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จงตามเรามาเถิด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แล้วเราจะตั้งท่าน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ให้เป็นผู้หาคนดั่งหาปลา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มาระโก 1:17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4.3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3012837"/>
            <a:ext cx="15772679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คริสเตียนทุกคนควรมี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ความร้อนรนในหัวใจของเขา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ที่จะนำคนหลงหายมารอด  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ลูกา 14:23,ลูกา 9:23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37651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“แล้วนายจึงบอกคนรับใช้ว่า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‘จงไปตามถนนหนทางในชนบท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และระดมพวกเขามา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ให้เต็มบ้านของเรา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ลูกา 14:23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06822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จากนั้นพระองค์ตรัสกับเขาทั้งปวง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ว่า “หากผู้ใดปรารถนาจะตามเรามา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เขาต้องปฏิเสธตนเอง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รับกางเขนของตน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แบกทุกวัน และตามเรามา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ลูกา 9:23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3165237"/>
            <a:ext cx="18288000" cy="6391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บางครั้ง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พระเจ้าทรงสร้างโอกาสต่างๆ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ในการมีอิทธิพลผ่านทาง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การสำแดงอย่าง</a:t>
            </a:r>
            <a:r>
              <a:rPr lang="en-US" sz="8000" u="sng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เหนือธรรมชาติ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ที่น่าตื่นเต้นในทันใดนั้น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7" name="Group 17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05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5.1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3012837"/>
            <a:ext cx="15772679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พระเจ้าทรงใช้หมายสำคัญ 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มาระโก 16:17-18,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2:1-4, กิจการ 5:5-8,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2:38,กิจการ 2:41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ผู้ที่เชื่อจะมีหมายสำคัญดังนี้คือ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เขาทั้งหลายจะ</a:t>
            </a: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ขับผีออก</a:t>
            </a:r>
            <a:endParaRPr lang="en-US" sz="8000" dirty="0">
              <a:solidFill>
                <a:srgbClr val="F2F1EC"/>
              </a:solidFill>
              <a:highlight>
                <a:srgbClr val="00FFFF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โดยนามของเรา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เขาจะ</a:t>
            </a: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พูดภาษาใหม่ๆ</a:t>
            </a:r>
            <a:endParaRPr lang="en-US" sz="8000" dirty="0">
              <a:solidFill>
                <a:srgbClr val="F2F1EC"/>
              </a:solidFill>
              <a:highlight>
                <a:srgbClr val="00FFFF"/>
              </a:highlight>
              <a:latin typeface="Prompt Bold"/>
              <a:ea typeface="Prompt Bold"/>
              <a:cs typeface="Prompt Bold"/>
              <a:sym typeface="Promp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มาระโก 16:17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460724"/>
            <a:ext cx="18288000" cy="71301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เขาจะจับงูด้วยมือเปล่า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และเมื่อดื่มพิษร้าย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เขาจะ</a:t>
            </a: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ไม่เป็นอันตรายเลย</a:t>
            </a:r>
            <a:endParaRPr lang="en-US" sz="8000" dirty="0">
              <a:solidFill>
                <a:srgbClr val="F2F1EC"/>
              </a:solidFill>
              <a:highlight>
                <a:srgbClr val="00FFFF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เขาจะวางมือให้คนเจ็บคนป่วย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</a:t>
            </a: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คนเหล่านั้นจะหายโรค</a:t>
            </a:r>
            <a:r>
              <a:rPr lang="en-US" sz="8000" dirty="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มาระโก 16:18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โดยพรของคนเที่ยงธรรม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บ้านเมืองก็เป็นที่ยกย่อง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แต่โดยปากของคนชั่ว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บ้านเมืองก็พินาศย่อยยับ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สุภาษิต 11:11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139642"/>
            <a:ext cx="182880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เมื่อถึงวันเพ็นเทคอสต์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พวกเขาทั้งหมด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มารวมอยู่ในที่เดียวกัน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139642"/>
            <a:ext cx="182880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ทันใดนั้นก็มีเสียงจากฟ้าสวรรค์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เหมือนเสียงพายุกล้าดังก้องไปทั่ว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ทั้งบ้านที่เขานั่งอยู่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2:2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139642"/>
            <a:ext cx="182880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พวกเขาเห็นสิ่งที่ดูเหมือนเปลวไฟ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รูปร่างคล้ายลิ้นกระจายออก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และมาอยู่เหนือพวกเขาแต่ละคน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2:3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53079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ทุกคนเปี่ยมด้วย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พระวิญญาณบริสุทธิ์และเริ่ม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พูดภาษาต่างๆ ตามที่พระวิญญาณทรงโปรดให้พวกเขาสามารถพูดได้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53079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5</a:t>
            </a: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เมื่ออานาเนียได้ยินเช่นนี้ก็ล้มลง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สิ้นชีวิต คนทั้งปวงที่ได้ยินสิ่งที่เกิดขึ้น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ล้วนเกรงกลัวยิ่งนัก </a:t>
            </a:r>
            <a:r>
              <a:rPr lang="en-US" sz="8000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6</a:t>
            </a: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แล้วพวกคนหนุ่ม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จึงออกมาห่อศพเขาและนำออกไปฝัง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5:5-6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53079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หลังจากนั้นราวสามชั่วโมง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ภรรยาของเขาก็เข้ามา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โดยที่ยังไม่ทราบ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สิ่งที่เกิดขึ้น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69981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5:7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53079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เปโตรถามนางว่า “จงบอกเราเถิด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ท่านกับอานาเนีย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ขายที่ดินได้เงินเท่านี้หรือ?”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นางตอบว่า “ใช่ ได้เท่านี้เจ้าค่ะ”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5:8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781091" y="-202945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271279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เปโตรตอบว่า</a:t>
            </a:r>
            <a:r>
              <a:rPr lang="en-US" sz="8000" dirty="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 “</a:t>
            </a: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พวกท่านทุกคน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9600"/>
              </a:lnSpc>
            </a:pPr>
            <a:r>
              <a:rPr lang="en-US" sz="8000" dirty="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จงกลับใจใหม่และรับบัพติศมาในพระนามของพระเยซูคริสต์เพื่อรับการทรงอภัยโทษบาปของท่าน </a:t>
            </a: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และพวกท่านจะได้รับพระวิญญาณบริสุทธิ์เป็นของประทาน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2:38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52973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บรรดาผู้ที่ยอมรับถ้อยคำ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ของเปโตรได้รับบัพติศมา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และในวันนั้นมีคนราวสามพันคน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เข้าร่วมเป็นสาวก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2:41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5.2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2974737"/>
            <a:ext cx="15772679" cy="599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บางครั้ง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พระเจ้าจะทรงใช้นิมิต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และความฝัน -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2:16-21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-1190758" y="-1572847"/>
            <a:ext cx="6716374" cy="6716347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19060" t="-1073" r="-32643"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3257342" y="4491274"/>
            <a:ext cx="11948071" cy="4401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0"/>
              </a:lnSpc>
              <a:spcBef>
                <a:spcPct val="0"/>
              </a:spcBef>
            </a:pPr>
            <a:r>
              <a:rPr lang="en-US" sz="110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ความหมายของคำว่า</a:t>
            </a:r>
          </a:p>
          <a:p>
            <a:pPr algn="ctr">
              <a:lnSpc>
                <a:spcPts val="20160"/>
              </a:lnSpc>
              <a:spcBef>
                <a:spcPct val="0"/>
              </a:spcBef>
            </a:pPr>
            <a:r>
              <a:rPr lang="en-US" sz="144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“อิทธิพล”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110558" y="1691108"/>
            <a:ext cx="8066884" cy="2857500"/>
            <a:chOff x="0" y="0"/>
            <a:chExt cx="10755845" cy="3810000"/>
          </a:xfrm>
        </p:grpSpPr>
        <p:grpSp>
          <p:nvGrpSpPr>
            <p:cNvPr id="19" name="Group 19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631498"/>
            <a:ext cx="182880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แต่ทั้งนี้เป็นไปตามที่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ผู้เผยพระวจนะโยเอล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กล่าวไว้ว่า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2:16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139642"/>
            <a:ext cx="182880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“ ‘พระเจ้าตรัสว่า ในวาระสุดท้าย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เราจะเทพระวิญญาณของเราลงเหนือประชากรทั้งปวง......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2:17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บุตรชายบุตรสาวของเจ้า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จะเผยพระวจนะ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คนหนุ่มของเจ้าจะเห็นนิมิต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คนชราของเจ้าจะฝันเห็น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2:17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487932"/>
            <a:ext cx="18288000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เมื่อถึงเวลานั้น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เราจะเทวิญญาณของเรา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ลงมาเหนือผู้รับใช้ของเรา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ทั้งชายและหญิง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และพวกเขาจะเผยพระวจนะ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2:18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530791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เราจะสำแดงการอัศจรรย์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ในฟ้าสวรรค์เบื้องบน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และหมายสำคัญที่แผ่นดินโลกเบื้องล่าง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มีเลือด ไฟ และกลุ่มควัน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69981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2:19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10935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219374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ดวงอาทิตย์จะถูกเปลี่ยนเป็นความมืด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และดวงจันทร์จะกลายเป็นเลือด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ก่อนวันอันยิ่งใหญ่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และเปี่ยมด้วยพระเกียรติสิริ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ขององค์พระผู้เป็นเจ้าจะมาถึง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2:20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622899"/>
            <a:ext cx="18288000" cy="4257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และทุกคนที่ร้อง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ออกพระนามขององค์พระผู้เป็นเจ้า</a:t>
            </a:r>
            <a:endParaRPr lang="en-US" sz="8000" dirty="0">
              <a:solidFill>
                <a:srgbClr val="F2F1EC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จะได้รับ</a:t>
            </a:r>
            <a:r>
              <a:rPr lang="en-US" sz="8000" dirty="0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 err="1">
                <a:solidFill>
                  <a:srgbClr val="F2F1EC"/>
                </a:solidFill>
                <a:highlight>
                  <a:srgbClr val="00FFFF"/>
                </a:highlight>
                <a:latin typeface="Prompt Bold"/>
                <a:ea typeface="Prompt Bold"/>
                <a:cs typeface="Prompt Bold"/>
                <a:sym typeface="Prompt Bold"/>
              </a:rPr>
              <a:t>การช่วยให้รอด</a:t>
            </a:r>
            <a:r>
              <a:rPr lang="en-US" sz="8000" dirty="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’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2:21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1754925" y="3397250"/>
            <a:ext cx="21797850" cy="6196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ตระหนักและใช้ประโยชน์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จากโอกาสในการมีอิทธิพล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ของท่านแม้ว่าจะมีอุปสรรค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หรือความทุกข์ยาก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7" name="Group 17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06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32522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6.1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2974737"/>
            <a:ext cx="15772679" cy="70231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ข้อพระคัมภีร์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ที่เกี่ยวกับการเปิดประตู 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1 โครินธ์ 16:9,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โคโลสี 4:3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490479"/>
            <a:ext cx="1828800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เพราะประตูได้เปิดกว้าง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ให้ข้าพเจ้าทำงานอย่างเกิดผล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แต่คนต่อต้านข้าพเจ้าก็มีมาก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1 โครินธ์ 16:9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0" name="Group 10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02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3177540"/>
            <a:ext cx="18288000" cy="4027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60"/>
              </a:lnSpc>
            </a:pPr>
            <a:r>
              <a:rPr lang="en-US" sz="96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ข้อพระคัมภีร์อื่น</a:t>
            </a:r>
          </a:p>
          <a:p>
            <a:pPr algn="ctr">
              <a:lnSpc>
                <a:spcPts val="10560"/>
              </a:lnSpc>
            </a:pPr>
            <a:r>
              <a:rPr lang="en-US" sz="96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ที่พูดเกี่ยวกับขอบเขต</a:t>
            </a:r>
          </a:p>
          <a:p>
            <a:pPr algn="ctr">
              <a:lnSpc>
                <a:spcPts val="10560"/>
              </a:lnSpc>
            </a:pPr>
            <a:r>
              <a:rPr lang="en-US" sz="960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ของอิทธิพล -</a:t>
            </a:r>
          </a:p>
        </p:txBody>
      </p:sp>
      <p:grpSp>
        <p:nvGrpSpPr>
          <p:cNvPr id="18" name="Group 18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0" y="7395210"/>
            <a:ext cx="18288000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นางรูธ 2:1 ,1 ซามูเอล 9:1,</a:t>
            </a:r>
          </a:p>
          <a:p>
            <a:pPr algn="ctr">
              <a:lnSpc>
                <a:spcPts val="8800"/>
              </a:lnSpc>
            </a:pPr>
            <a:r>
              <a:rPr lang="en-US" sz="8000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2 โครินธ์ 10:13  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217761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และอธิษฐานเผื่อเราด้วย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ขอให้พระเจ้าทรงเปิดประตู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ให้เรื่องราวที่เราเผยแพร่ เพื่อเราจะได้ประกาศข้อล้ำลึกแห่งพระคริสต์ ที่ข้าพเจ้าถูกจองจำอยู่ก็เนื่องด้วยข้อล้ำลึกนี้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โคโลสี 4:3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6.2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3557662"/>
            <a:ext cx="15772679" cy="3479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เปาโลและสิลาสในคุก </a:t>
            </a:r>
          </a:p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99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กิจการ 16:25-34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490479"/>
            <a:ext cx="18288000" cy="492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ราวเที่ยงคืนเปาโลกับสิลาส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กำลังอธิษฐานและ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ร้องเพลงสรรเสริญพระเจ้า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และนักโทษอื่นๆ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ฟังอยู่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16:25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ทันใดนั้นเกิดแผ่นดินไหวใหญ่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จนฐานรากของคุกสั่นคลอน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ประตูคุกทุกบานเปิดออก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ทันทีและโซ่ตรวนหลุดจากทุกคน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16:26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982335"/>
            <a:ext cx="1828800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พัศดีตื่นขึ้นมาและเห็นประตูคุกเปิด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ก็ชักดาบออกมาจะฆ่าตัวตาย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เพราะคิดว่านักโทษหนีไปแล้ว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16:27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982335"/>
            <a:ext cx="1828800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แต่เปาโลตะโกนว่า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“อย่าทำร้ายตัวเอง!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เราทุกคนอยู่ที่นี่!”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16:28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982335"/>
            <a:ext cx="1828800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พัศดีเรียกให้จุดไฟ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แล้ววิ่งเข้ามาหมอบลงตัวสั่น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ต่อหน้าเปาโลกับสิลาส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16:29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จากนั้นก็พาพวกเขาออกมา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แล้วถามว่า “ท่านเจ้าข้า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ข้าพเจ้าต้องทำอย่างไร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จึงจะได้รับความรอด?”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16:30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พวกเขาตอบว่า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“จงเชื่อในองค์พระเยซูเจ้า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แล้วท่านกับครัวเรือนของท่าน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จะได้รับความรอด”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16:31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982335"/>
            <a:ext cx="18288000" cy="3657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แล้วพวกเขาก็ประกาศพระวจนะ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ขององค์พระผู้เป็นเจ้าแก่พัศดี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และแก่คนทั้งปวงที่อยู่ในบ้านของเขา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16:32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547698"/>
            <a:ext cx="182880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นาโอมีนั้นมีญาติฝ่ายสามีผู้หนึ่งซึ่ง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มีฐานะดีอยู่ในตระกูลเดียวกับ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เอลีเมเลค เขาชื่อโบอาส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นางรูธ 2:1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กลางดึกชั่วโมงเดียวกันนั้นเอง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พัศดีก็พาพวกเขาไปล้างแผล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แล้วพัศดีกับทั้งครอบครัว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ก็รับบัพติศมาทันที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16:33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217761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พัศดีพาพวกเขาเข้าไปในบ้าน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และจัดอาหารมาเลี้ยงพวกเขา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พัศดีชื่นชมยินดียิ่งนักที่ตัวเขา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และทุกคนในครอบครัว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ของเขาได้มาเชื่อพระเจ้า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16:34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6.3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2974737"/>
            <a:ext cx="15772679" cy="8643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 dirty="0" err="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บางครั้งมีอุปสรรคต่างๆ</a:t>
            </a:r>
            <a:endParaRPr lang="en-US" sz="9999" dirty="0">
              <a:solidFill>
                <a:srgbClr val="365B6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999"/>
              </a:lnSpc>
            </a:pPr>
            <a:r>
              <a:rPr lang="en-US" sz="9999" dirty="0" err="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ที่ท่านต้องเอาชนะ</a:t>
            </a:r>
            <a:endParaRPr lang="en-US" sz="9999" dirty="0">
              <a:solidFill>
                <a:srgbClr val="365B6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999"/>
              </a:lnSpc>
            </a:pPr>
            <a:r>
              <a:rPr lang="en-US" sz="9999" dirty="0" err="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ในการปรนนิบัติ</a:t>
            </a:r>
            <a:endParaRPr lang="en-US" sz="9999" dirty="0">
              <a:solidFill>
                <a:srgbClr val="365B6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3999"/>
              </a:lnSpc>
            </a:pPr>
            <a:r>
              <a:rPr lang="en-US" sz="9999" dirty="0" err="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ครอบครัวและผู้อื่น</a:t>
            </a:r>
            <a:endParaRPr lang="en-US" sz="9999" dirty="0">
              <a:solidFill>
                <a:srgbClr val="365B6D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endParaRPr lang="en-US" sz="9999" dirty="0">
              <a:solidFill>
                <a:srgbClr val="365B6D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1754925" y="3061969"/>
            <a:ext cx="21797850" cy="619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ท่านสามารถใช้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การเป็นผู้นำของท่าน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ส่งอิทธิพลต่องานของท่าน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เพื่อแตะต้องคนหลงหาย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7" name="Group 17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07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1754925" y="2833978"/>
            <a:ext cx="2179785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spc="52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ใช้อิทธิพลของสิทธิอำนาจ</a:t>
            </a:r>
          </a:p>
          <a:p>
            <a:pPr algn="ctr">
              <a:lnSpc>
                <a:spcPts val="9600"/>
              </a:lnSpc>
            </a:pPr>
            <a:r>
              <a:rPr lang="en-US" sz="8000" spc="52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ที่ได้รับมอบหมายจากพระเจ้า</a:t>
            </a:r>
          </a:p>
          <a:p>
            <a:pPr algn="ctr">
              <a:lnSpc>
                <a:spcPts val="9600"/>
              </a:lnSpc>
            </a:pPr>
            <a:r>
              <a:rPr lang="en-US" sz="8000" spc="52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เหนือพลังอำนาจของศัตรู</a:t>
            </a:r>
          </a:p>
          <a:p>
            <a:pPr algn="ctr">
              <a:lnSpc>
                <a:spcPts val="9600"/>
              </a:lnSpc>
            </a:pPr>
            <a:r>
              <a:rPr lang="en-US" sz="8000" spc="52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เพื่อนำคนหลงหายมารอด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7" name="Group 17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08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0" y="7809135"/>
            <a:ext cx="18288000" cy="225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ลูกา 10:19, มาระโก 16:17,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ยากอบ 4:7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203674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 เราให้สิทธิอำนาจแก่พวกท่าน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ที่จะเหยียบงูร้ายและแมงป่อง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และที่จะพิชิตฤทธิ์อำนาจทั้งปวงของศัตรู ไม่มีสิ่งใดจะทำอันตรายพวกท่านได้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ลูกา 10:19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430030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ผู้ที่เชื่อจะมีหมายสำคัญดังนี้คือ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เขาทั้งหลายจะขับผีออก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โดยนามของเรา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เขาจะพูดภาษาใหม่ๆ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มาระโก 16:17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2527649"/>
            <a:ext cx="18288000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ดังนั้นแล้วท่านจงยอมจำนน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ต่อพระเจ้า จงยืนหยัดต่อสู้กับมาร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และมันจะหนีไปจากท่าน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ยากอบ 4:7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1750163" y="3030850"/>
            <a:ext cx="21788325" cy="61963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ท่านสามารถใช้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การเงินและทรัพยากรอื่นๆ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ของท่านเป็นอิทธิพล</a:t>
            </a:r>
          </a:p>
          <a:p>
            <a:pPr algn="ctr">
              <a:lnSpc>
                <a:spcPts val="12319"/>
              </a:lnSpc>
            </a:pPr>
            <a:r>
              <a:rPr lang="en-US" sz="8799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เพื่อแตะต้องคนหลงหาย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7" name="Group 17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0" name="TextBox 20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09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9.1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4177311"/>
            <a:ext cx="15772679" cy="170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9"/>
              </a:lnSpc>
            </a:pPr>
            <a:r>
              <a:rPr lang="en-US" sz="9999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ลูกา 16:9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1200447"/>
            <a:ext cx="18288000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มีชายเผ่าเบนยามินคนหนึ่ง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ซึ่งเป็นคนมีฐานะชื่อคีช เป็นบุตรอาบีเอล</a:t>
            </a: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ผู้เป็นบุตรเศโรร์ ผู้เป็นบุตรเบโครัท ผู้เป็นบุตรอาฟียาห์แห่งเบนยามิน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1 ซามูเอล 9:1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เราบอกท่านว่าจงใช้ทรัพย์สมบัติ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ฝ่ายโลกหาเพื่อน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เพื่อเมื่อหมดเงินท่านจะได้รับ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การต้อนรับเข้าสู่ที่พำนักอันถาวร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ลูกา 16:9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8" name="Group 8"/>
          <p:cNvGrpSpPr/>
          <p:nvPr/>
        </p:nvGrpSpPr>
        <p:grpSpPr>
          <a:xfrm>
            <a:off x="8965789" y="111224"/>
            <a:ext cx="2857500" cy="285750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361097" y="217585"/>
            <a:ext cx="8066884" cy="23876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599"/>
              </a:lnSpc>
            </a:pPr>
            <a:r>
              <a:rPr lang="en-US" sz="13999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9.2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15321" y="3012837"/>
            <a:ext cx="15772679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จิตวิญญาณมีค่าแค่ไหน?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มีค่าเท่ากับพระโลหิต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อันล้ำค่าของพระคริสต์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วิวรณ์ 5:9, กิจการ 20:28, 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1 เปโตร 1:18-19</a:t>
            </a:r>
            <a:r>
              <a:rPr lang="en-US" sz="8000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และขับร้องเพลงบทใหม่ว่า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“พระองค์ทรงสมควรที่จะรับหนังสือม้วน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และเปิดผนึกตราของหนังสือนั้นออก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เพราะพระองค์ทรงถูกประหารแล้ว.....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วิวรณ์ 5:9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827361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และด้วยพระโลหิตของพระองค์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ได้ทรงซื้อมนุษย์ทั้งหลายถวาย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แด่พระเจ้า จากทุกเผ่า ทุกภาษา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ทุกหมู่ชน และทุกชาติ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วิวรณ์ 5:9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060890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ท่านทั้งหลาย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จงเฝ้าระวังตัวของท่านเอง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และฝูงแกะทั้งสิ้นที่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พระวิญญาณบริสุทธิ์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ทรงตั้งให้ท่านเป็นผู้ปกครองดูแล.....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20:28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จงเป็นคนเลี้ยงแกะ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สำหรับคริสตจักรของพระเจ้า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highlight>
                  <a:srgbClr val="FFFF00"/>
                </a:highlight>
                <a:latin typeface="Prompt Bold"/>
                <a:ea typeface="Prompt Bold"/>
                <a:cs typeface="Prompt Bold"/>
                <a:sym typeface="Prompt Bold"/>
              </a:rPr>
              <a:t>ซึ่งทรงซื้อมาด้วยพระโลหิต</a:t>
            </a:r>
            <a:endParaRPr lang="en-US" sz="8000" dirty="0">
              <a:solidFill>
                <a:srgbClr val="1D4355"/>
              </a:solidFill>
              <a:highlight>
                <a:srgbClr val="FFFF00"/>
              </a:highlight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96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ของพระองค์เอง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กิจการ 20:28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10211662" y="-2029454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217761"/>
            <a:ext cx="18288000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เพราะท่านรู้ว่าพระองค์ได้ทรงไถ่ท่าน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พ้นจากวิถีชีวิตอันไร้แก่นสาร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ซึ่งท่านรับสืบทอดมาจากบรรพบุรุษ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พระองค์ไม่ได้ทรงไถ่ท่าน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ด้วยสิ่งที่เสื่อมสลายได้เช่นเงินหรือทอง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1 เปโตร 1:18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4" name="TextBox 14"/>
          <p:cNvSpPr txBox="1"/>
          <p:nvPr/>
        </p:nvSpPr>
        <p:spPr>
          <a:xfrm>
            <a:off x="0" y="1949747"/>
            <a:ext cx="18288000" cy="487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แต่ด้วยพระโลหิตล้ำค่า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ของพระคริสต์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ผู้เป็นลูกแกะอันปราศจากตำหนิ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หรือข้อบกพร่องใดๆ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1 เปโตร 1:19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1138" b="-61138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5030205" y="0"/>
            <a:ext cx="8227591" cy="10287000"/>
          </a:xfrm>
          <a:custGeom>
            <a:avLst/>
            <a:gdLst/>
            <a:ahLst/>
            <a:cxnLst/>
            <a:rect l="l" t="t" r="r" b="b"/>
            <a:pathLst>
              <a:path w="8227591" h="10287000">
                <a:moveTo>
                  <a:pt x="0" y="0"/>
                </a:moveTo>
                <a:lnTo>
                  <a:pt x="8227590" y="0"/>
                </a:lnTo>
                <a:lnTo>
                  <a:pt x="82275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7606"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5334000" y="7669334"/>
            <a:ext cx="7620000" cy="1285317"/>
            <a:chOff x="0" y="0"/>
            <a:chExt cx="3147284" cy="53087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147284" cy="530874"/>
            </a:xfrm>
            <a:custGeom>
              <a:avLst/>
              <a:gdLst/>
              <a:ahLst/>
              <a:cxnLst/>
              <a:rect l="l" t="t" r="r" b="b"/>
              <a:pathLst>
                <a:path w="3147284" h="530874">
                  <a:moveTo>
                    <a:pt x="101600" y="0"/>
                  </a:moveTo>
                  <a:lnTo>
                    <a:pt x="3045684" y="0"/>
                  </a:lnTo>
                  <a:cubicBezTo>
                    <a:pt x="3101796" y="0"/>
                    <a:pt x="3147284" y="45488"/>
                    <a:pt x="3147284" y="101600"/>
                  </a:cubicBezTo>
                  <a:lnTo>
                    <a:pt x="3147284" y="429274"/>
                  </a:lnTo>
                  <a:cubicBezTo>
                    <a:pt x="3147284" y="456220"/>
                    <a:pt x="3136580" y="482062"/>
                    <a:pt x="3117526" y="501116"/>
                  </a:cubicBezTo>
                  <a:cubicBezTo>
                    <a:pt x="3098473" y="520170"/>
                    <a:pt x="3072630" y="530874"/>
                    <a:pt x="3045684" y="530874"/>
                  </a:cubicBezTo>
                  <a:lnTo>
                    <a:pt x="101600" y="530874"/>
                  </a:lnTo>
                  <a:cubicBezTo>
                    <a:pt x="74654" y="530874"/>
                    <a:pt x="48812" y="520170"/>
                    <a:pt x="29758" y="501116"/>
                  </a:cubicBezTo>
                  <a:cubicBezTo>
                    <a:pt x="10704" y="482062"/>
                    <a:pt x="0" y="456220"/>
                    <a:pt x="0" y="429274"/>
                  </a:cubicBezTo>
                  <a:lnTo>
                    <a:pt x="0" y="101600"/>
                  </a:lnTo>
                  <a:cubicBezTo>
                    <a:pt x="0" y="45488"/>
                    <a:pt x="45488" y="0"/>
                    <a:pt x="1016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3147284" cy="5594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0" y="1376511"/>
            <a:ext cx="18288000" cy="5693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อย่างไรก็ตามเราจะไม่อวดเกิน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ขอบเขตที่เหมาะสม</a:t>
            </a:r>
            <a:r>
              <a:rPr lang="en-US" sz="8000" dirty="0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 </a:t>
            </a: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แต่เราจะอวด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เท่าที่พระเจ้าทรงขีดวงให้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dirty="0" err="1">
                <a:solidFill>
                  <a:srgbClr val="1D4355"/>
                </a:solidFill>
                <a:latin typeface="Prompt Bold"/>
                <a:ea typeface="Prompt Bold"/>
                <a:cs typeface="Prompt Bold"/>
                <a:sym typeface="Prompt Bold"/>
              </a:rPr>
              <a:t>และพวกท่านก็รวมอยู่ในนั้น</a:t>
            </a:r>
            <a:endParaRPr lang="en-US" sz="8000" dirty="0">
              <a:solidFill>
                <a:srgbClr val="1D4355"/>
              </a:solidFill>
              <a:latin typeface="Prompt Bold"/>
              <a:ea typeface="Prompt Bold"/>
              <a:cs typeface="Prompt Bold"/>
              <a:sym typeface="Prompt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0" y="7712235"/>
            <a:ext cx="18288000" cy="108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59"/>
              </a:lnSpc>
              <a:spcBef>
                <a:spcPct val="0"/>
              </a:spcBef>
            </a:pPr>
            <a:r>
              <a:rPr lang="en-US" sz="6399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2 โครินธ์ 10:13 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62807"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6666" b="-16666"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2286000" y="0"/>
            <a:ext cx="13716000" cy="10287000"/>
          </a:xfrm>
          <a:custGeom>
            <a:avLst/>
            <a:gdLst/>
            <a:ahLst/>
            <a:cxnLst/>
            <a:rect l="l" t="t" r="r" b="b"/>
            <a:pathLst>
              <a:path w="13716000" h="10287000">
                <a:moveTo>
                  <a:pt x="0" y="0"/>
                </a:moveTo>
                <a:lnTo>
                  <a:pt x="13716000" y="0"/>
                </a:lnTo>
                <a:lnTo>
                  <a:pt x="13716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33333"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18518"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1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</a:t>
            </a:r>
            <a:r>
              <a:rPr lang="en-US" sz="4241" spc="551">
                <a:solidFill>
                  <a:srgbClr val="297672"/>
                </a:solidFill>
                <a:latin typeface="Prompt Bold"/>
                <a:ea typeface="Prompt Bold"/>
                <a:cs typeface="Prompt Bold"/>
                <a:sym typeface="Prompt Bold"/>
              </a:rPr>
              <a:t>เป็นอิทธิพล</a:t>
            </a:r>
            <a:r>
              <a:rPr lang="en-US" sz="4241" spc="551">
                <a:solidFill>
                  <a:srgbClr val="365B6D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6432676" y="7832619"/>
            <a:ext cx="6103721" cy="958746"/>
            <a:chOff x="0" y="0"/>
            <a:chExt cx="2521016" cy="395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F7F7F7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521016" cy="424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13170" y="-619741"/>
            <a:ext cx="18714340" cy="9878041"/>
            <a:chOff x="0" y="0"/>
            <a:chExt cx="4928880" cy="260162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8880" cy="2601624"/>
            </a:xfrm>
            <a:custGeom>
              <a:avLst/>
              <a:gdLst/>
              <a:ahLst/>
              <a:cxnLst/>
              <a:rect l="l" t="t" r="r" b="b"/>
              <a:pathLst>
                <a:path w="4928880" h="2601624">
                  <a:moveTo>
                    <a:pt x="41369" y="0"/>
                  </a:moveTo>
                  <a:lnTo>
                    <a:pt x="4887511" y="0"/>
                  </a:lnTo>
                  <a:cubicBezTo>
                    <a:pt x="4910358" y="0"/>
                    <a:pt x="4928880" y="18521"/>
                    <a:pt x="4928880" y="41369"/>
                  </a:cubicBezTo>
                  <a:lnTo>
                    <a:pt x="4928880" y="2560255"/>
                  </a:lnTo>
                  <a:cubicBezTo>
                    <a:pt x="4928880" y="2571227"/>
                    <a:pt x="4924521" y="2581749"/>
                    <a:pt x="4916763" y="2589507"/>
                  </a:cubicBezTo>
                  <a:cubicBezTo>
                    <a:pt x="4909005" y="2597265"/>
                    <a:pt x="4898482" y="2601624"/>
                    <a:pt x="4887511" y="2601624"/>
                  </a:cubicBezTo>
                  <a:lnTo>
                    <a:pt x="41369" y="2601624"/>
                  </a:lnTo>
                  <a:cubicBezTo>
                    <a:pt x="30397" y="2601624"/>
                    <a:pt x="19875" y="2597265"/>
                    <a:pt x="12117" y="2589507"/>
                  </a:cubicBezTo>
                  <a:cubicBezTo>
                    <a:pt x="4358" y="2581749"/>
                    <a:pt x="0" y="2571227"/>
                    <a:pt x="0" y="2560255"/>
                  </a:cubicBezTo>
                  <a:lnTo>
                    <a:pt x="0" y="41369"/>
                  </a:lnTo>
                  <a:cubicBezTo>
                    <a:pt x="0" y="30397"/>
                    <a:pt x="4358" y="19875"/>
                    <a:pt x="12117" y="12117"/>
                  </a:cubicBezTo>
                  <a:cubicBezTo>
                    <a:pt x="19875" y="4358"/>
                    <a:pt x="30397" y="0"/>
                    <a:pt x="41369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928880" cy="26301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963" y="251963"/>
            <a:ext cx="776737" cy="776737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57150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F2F1EC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ใช้ขอบเขตของท่านเป็นอิทธิพล</a:t>
            </a:r>
            <a:r>
              <a:rPr lang="en-US" sz="4241" spc="551">
                <a:solidFill>
                  <a:srgbClr val="F2F1EC"/>
                </a:solidFill>
                <a:latin typeface="Prompt"/>
                <a:ea typeface="Prompt"/>
                <a:cs typeface="Prompt"/>
                <a:sym typeface="Prompt"/>
              </a:rPr>
              <a:t>ต่อการนำคนหลงหายมารอด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699018" y="8593570"/>
            <a:ext cx="2309131" cy="2309131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-6280978" y="9381370"/>
            <a:ext cx="18288000" cy="730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38"/>
              </a:lnSpc>
            </a:pPr>
            <a:r>
              <a:rPr lang="en-US" sz="4241" spc="551">
                <a:solidFill>
                  <a:srgbClr val="365B6D"/>
                </a:solidFill>
                <a:latin typeface="Prompt Bold"/>
                <a:ea typeface="Prompt Bold"/>
                <a:cs typeface="Prompt Bold"/>
                <a:sym typeface="Prompt Bold"/>
              </a:rPr>
              <a:t>ขอบเขต</a:t>
            </a:r>
          </a:p>
        </p:txBody>
      </p:sp>
      <p:sp>
        <p:nvSpPr>
          <p:cNvPr id="13" name="Freeform 13"/>
          <p:cNvSpPr/>
          <p:nvPr/>
        </p:nvSpPr>
        <p:spPr>
          <a:xfrm rot="2412879">
            <a:off x="9664426" y="-1768766"/>
            <a:ext cx="13063173" cy="5339572"/>
          </a:xfrm>
          <a:custGeom>
            <a:avLst/>
            <a:gdLst/>
            <a:ahLst/>
            <a:cxnLst/>
            <a:rect l="l" t="t" r="r" b="b"/>
            <a:pathLst>
              <a:path w="13063173" h="5339572">
                <a:moveTo>
                  <a:pt x="0" y="0"/>
                </a:moveTo>
                <a:lnTo>
                  <a:pt x="13063173" y="0"/>
                </a:lnTo>
                <a:lnTo>
                  <a:pt x="13063173" y="5339572"/>
                </a:lnTo>
                <a:lnTo>
                  <a:pt x="0" y="53395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14" name="Group 14"/>
          <p:cNvGrpSpPr/>
          <p:nvPr/>
        </p:nvGrpSpPr>
        <p:grpSpPr>
          <a:xfrm>
            <a:off x="6432676" y="7832619"/>
            <a:ext cx="6103721" cy="958746"/>
            <a:chOff x="0" y="0"/>
            <a:chExt cx="2521016" cy="39599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521016" cy="395990"/>
            </a:xfrm>
            <a:custGeom>
              <a:avLst/>
              <a:gdLst/>
              <a:ahLst/>
              <a:cxnLst/>
              <a:rect l="l" t="t" r="r" b="b"/>
              <a:pathLst>
                <a:path w="2521016" h="395990">
                  <a:moveTo>
                    <a:pt x="126839" y="0"/>
                  </a:moveTo>
                  <a:lnTo>
                    <a:pt x="2394177" y="0"/>
                  </a:lnTo>
                  <a:cubicBezTo>
                    <a:pt x="2427817" y="0"/>
                    <a:pt x="2460079" y="13363"/>
                    <a:pt x="2483866" y="37150"/>
                  </a:cubicBezTo>
                  <a:cubicBezTo>
                    <a:pt x="2507653" y="60937"/>
                    <a:pt x="2521016" y="93199"/>
                    <a:pt x="2521016" y="126839"/>
                  </a:cubicBezTo>
                  <a:lnTo>
                    <a:pt x="2521016" y="269151"/>
                  </a:lnTo>
                  <a:cubicBezTo>
                    <a:pt x="2521016" y="339202"/>
                    <a:pt x="2464228" y="395990"/>
                    <a:pt x="2394177" y="395990"/>
                  </a:cubicBezTo>
                  <a:lnTo>
                    <a:pt x="126839" y="395990"/>
                  </a:lnTo>
                  <a:cubicBezTo>
                    <a:pt x="56788" y="395990"/>
                    <a:pt x="0" y="339202"/>
                    <a:pt x="0" y="269151"/>
                  </a:cubicBezTo>
                  <a:lnTo>
                    <a:pt x="0" y="126839"/>
                  </a:lnTo>
                  <a:cubicBezTo>
                    <a:pt x="0" y="56788"/>
                    <a:pt x="56788" y="0"/>
                    <a:pt x="126839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521016" cy="424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5B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0264020" y="-2058903"/>
            <a:ext cx="14371080" cy="1437108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r="-5009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2515321" y="-3705838"/>
            <a:ext cx="17664949" cy="17664949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2F1EC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4804468">
            <a:off x="10610581" y="1003485"/>
            <a:ext cx="15354838" cy="5489355"/>
          </a:xfrm>
          <a:custGeom>
            <a:avLst/>
            <a:gdLst/>
            <a:ahLst/>
            <a:cxnLst/>
            <a:rect l="l" t="t" r="r" b="b"/>
            <a:pathLst>
              <a:path w="15354838" h="5489355">
                <a:moveTo>
                  <a:pt x="0" y="0"/>
                </a:moveTo>
                <a:lnTo>
                  <a:pt x="15354838" y="0"/>
                </a:lnTo>
                <a:lnTo>
                  <a:pt x="15354838" y="5489355"/>
                </a:lnTo>
                <a:lnTo>
                  <a:pt x="0" y="5489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53" t="-3076" r="-3076" b="-3053"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169090" y="0"/>
            <a:ext cx="28184282" cy="11592105"/>
            <a:chOff x="0" y="0"/>
            <a:chExt cx="37579043" cy="15456140"/>
          </a:xfrm>
        </p:grpSpPr>
        <p:sp>
          <p:nvSpPr>
            <p:cNvPr id="4" name="Freeform 4"/>
            <p:cNvSpPr/>
            <p:nvPr/>
          </p:nvSpPr>
          <p:spPr>
            <a:xfrm rot="-314735">
              <a:off x="175036" y="10559416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5" name="Freeform 5"/>
            <p:cNvSpPr/>
            <p:nvPr/>
          </p:nvSpPr>
          <p:spPr>
            <a:xfrm rot="-314735">
              <a:off x="25638273" y="528695"/>
              <a:ext cx="11765734" cy="4368029"/>
            </a:xfrm>
            <a:custGeom>
              <a:avLst/>
              <a:gdLst/>
              <a:ahLst/>
              <a:cxnLst/>
              <a:rect l="l" t="t" r="r" b="b"/>
              <a:pathLst>
                <a:path w="11765734" h="4368029">
                  <a:moveTo>
                    <a:pt x="0" y="0"/>
                  </a:moveTo>
                  <a:lnTo>
                    <a:pt x="11765734" y="0"/>
                  </a:lnTo>
                  <a:lnTo>
                    <a:pt x="11765734" y="4368029"/>
                  </a:lnTo>
                  <a:lnTo>
                    <a:pt x="0" y="4368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-2971800"/>
            <a:ext cx="16230600" cy="16230600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6537444" y="7732935"/>
            <a:ext cx="4220250" cy="422025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2997299"/>
            <a:ext cx="18288000" cy="5684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32"/>
              </a:lnSpc>
            </a:pPr>
            <a:r>
              <a:rPr lang="en-US" sz="9600" dirty="0" err="1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ใช้สติปัญญาในขอบเขต</a:t>
            </a:r>
            <a:endParaRPr lang="en-US" sz="9600" dirty="0">
              <a:solidFill>
                <a:srgbClr val="F7F7F7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32"/>
              </a:lnSpc>
            </a:pPr>
            <a:r>
              <a:rPr lang="en-US" sz="9600" dirty="0" err="1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หรือพื้นที่อิทธิพลของท่าน</a:t>
            </a:r>
            <a:endParaRPr lang="en-US" sz="9600" dirty="0">
              <a:solidFill>
                <a:srgbClr val="F7F7F7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32"/>
              </a:lnSpc>
            </a:pPr>
            <a:r>
              <a:rPr lang="en-US" sz="9600" dirty="0" err="1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เพื่อนำคนหลงหาย</a:t>
            </a:r>
            <a:endParaRPr lang="en-US" sz="9600" dirty="0">
              <a:solidFill>
                <a:srgbClr val="F7F7F7"/>
              </a:solidFill>
              <a:latin typeface="Prompt Bold"/>
              <a:ea typeface="Prompt Bold"/>
              <a:cs typeface="Prompt Bold"/>
              <a:sym typeface="Prompt Bold"/>
            </a:endParaRPr>
          </a:p>
          <a:p>
            <a:pPr algn="ctr">
              <a:lnSpc>
                <a:spcPts val="11232"/>
              </a:lnSpc>
            </a:pPr>
            <a:r>
              <a:rPr lang="en-US" sz="9600" dirty="0" err="1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มารอดเพื่อพระคริสต์</a:t>
            </a:r>
            <a:r>
              <a:rPr lang="en-US" sz="9600" dirty="0">
                <a:solidFill>
                  <a:srgbClr val="F7F7F7"/>
                </a:solidFill>
                <a:latin typeface="Prompt Bold"/>
                <a:ea typeface="Prompt Bold"/>
                <a:cs typeface="Prompt Bold"/>
                <a:sym typeface="Prompt Bold"/>
              </a:rPr>
              <a:t> -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537444" y="247395"/>
            <a:ext cx="1443713" cy="1443713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65B6D"/>
            </a:solidFill>
          </p:spPr>
          <p:txBody>
            <a:bodyPr/>
            <a:lstStyle/>
            <a:p>
              <a:endParaRPr lang="th-TH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0" y="8758400"/>
            <a:ext cx="1828800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8000" dirty="0" err="1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สุภาษิต</a:t>
            </a:r>
            <a:r>
              <a:rPr lang="en-US" sz="8000" dirty="0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 11:30, </a:t>
            </a:r>
            <a:r>
              <a:rPr lang="en-US" sz="8000" dirty="0" err="1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โคโลสี</a:t>
            </a:r>
            <a:r>
              <a:rPr lang="en-US" sz="8000" dirty="0">
                <a:solidFill>
                  <a:srgbClr val="F7F7F7"/>
                </a:solidFill>
                <a:latin typeface="Prompt"/>
                <a:ea typeface="Prompt"/>
                <a:cs typeface="Prompt"/>
                <a:sym typeface="Prompt"/>
              </a:rPr>
              <a:t> 4:5-6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5110558" y="111224"/>
            <a:ext cx="8066884" cy="2857500"/>
            <a:chOff x="0" y="0"/>
            <a:chExt cx="10755845" cy="3810000"/>
          </a:xfrm>
        </p:grpSpPr>
        <p:grpSp>
          <p:nvGrpSpPr>
            <p:cNvPr id="18" name="Group 18"/>
            <p:cNvGrpSpPr/>
            <p:nvPr/>
          </p:nvGrpSpPr>
          <p:grpSpPr>
            <a:xfrm>
              <a:off x="3472923" y="0"/>
              <a:ext cx="3810000" cy="38100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2F1EC"/>
              </a:solidFill>
            </p:spPr>
            <p:txBody>
              <a:bodyPr/>
              <a:lstStyle/>
              <a:p>
                <a:endParaRPr lang="th-TH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TextBox 21"/>
            <p:cNvSpPr txBox="1"/>
            <p:nvPr/>
          </p:nvSpPr>
          <p:spPr>
            <a:xfrm>
              <a:off x="0" y="227541"/>
              <a:ext cx="10755845" cy="3097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9"/>
                </a:lnSpc>
              </a:pPr>
              <a:r>
                <a:rPr lang="en-US" sz="13999" dirty="0">
                  <a:solidFill>
                    <a:srgbClr val="1D4355"/>
                  </a:solidFill>
                  <a:latin typeface="Prompt Bold"/>
                  <a:ea typeface="Prompt Bold"/>
                  <a:cs typeface="Prompt Bold"/>
                  <a:sym typeface="Prompt Bold"/>
                </a:rPr>
                <a:t>03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221964" y="7710778"/>
            <a:ext cx="4851208" cy="4851208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1786" t="-112771" r="-217569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6464028" y="173980"/>
            <a:ext cx="1590544" cy="159054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l="-946263" t="-137647" r="-129816" b="-545915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-3570480" y="-3952592"/>
            <a:ext cx="7905185" cy="7905185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5"/>
              <a:stretch>
                <a:fillRect r="-219356" b="-11277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2887</Words>
  <Application>Microsoft Office PowerPoint</Application>
  <PresentationFormat>Custom</PresentationFormat>
  <Paragraphs>493</Paragraphs>
  <Slides>88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94" baseType="lpstr">
      <vt:lpstr>Prompt Bold</vt:lpstr>
      <vt:lpstr>Roboto Bold</vt:lpstr>
      <vt:lpstr>Arial</vt:lpstr>
      <vt:lpstr>Calibri</vt:lpstr>
      <vt:lpstr>Prompt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USE_YOUR_SPHERES_INFLUENCE_TO_WIN_SOULS</dc:title>
  <cp:lastModifiedBy>LCD</cp:lastModifiedBy>
  <cp:revision>1</cp:revision>
  <dcterms:created xsi:type="dcterms:W3CDTF">2006-08-16T00:00:00Z</dcterms:created>
  <dcterms:modified xsi:type="dcterms:W3CDTF">2024-07-07T04:56:38Z</dcterms:modified>
  <dc:identifier>DAGJ9-oYRig</dc:identifier>
</cp:coreProperties>
</file>