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League Spartan" charset="1" panose="00000800000000000000"/>
      <p:regular r:id="rId25"/>
    </p:embeddedFont>
    <p:embeddedFont>
      <p:font typeface="Glacial Indifference" charset="1" panose="00000000000000000000"/>
      <p:regular r:id="rId26"/>
    </p:embeddedFont>
    <p:embeddedFont>
      <p:font typeface="Prompt" charset="1" panose="00000500000000000000"/>
      <p:regular r:id="rId27"/>
    </p:embeddedFont>
    <p:embeddedFont>
      <p:font typeface="Prompt Bold" charset="1" panose="00000800000000000000"/>
      <p:regular r:id="rId28"/>
    </p:embeddedFont>
    <p:embeddedFont>
      <p:font typeface="Prompt Medium" charset="1" panose="000006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66478" y="-723895"/>
            <a:ext cx="8602548" cy="11734789"/>
          </a:xfrm>
          <a:custGeom>
            <a:avLst/>
            <a:gdLst/>
            <a:ahLst/>
            <a:cxnLst/>
            <a:rect r="r" b="b" t="t" l="l"/>
            <a:pathLst>
              <a:path h="11734789" w="8602548">
                <a:moveTo>
                  <a:pt x="0" y="0"/>
                </a:moveTo>
                <a:lnTo>
                  <a:pt x="8602548" y="0"/>
                </a:lnTo>
                <a:lnTo>
                  <a:pt x="8602548" y="11734790"/>
                </a:lnTo>
                <a:lnTo>
                  <a:pt x="0" y="11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63" t="0" r="-710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436070" cy="10287000"/>
          </a:xfrm>
          <a:custGeom>
            <a:avLst/>
            <a:gdLst/>
            <a:ahLst/>
            <a:cxnLst/>
            <a:rect r="r" b="b" t="t" l="l"/>
            <a:pathLst>
              <a:path h="10287000" w="5436070">
                <a:moveTo>
                  <a:pt x="0" y="0"/>
                </a:moveTo>
                <a:lnTo>
                  <a:pt x="5436070" y="0"/>
                </a:lnTo>
                <a:lnTo>
                  <a:pt x="54360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03" t="0" r="-15562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85075" y="3343275"/>
            <a:ext cx="10974225" cy="3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latin typeface="Prompt Bold"/>
                <a:cs typeface="Prompt Bold"/>
              </a:rPr>
              <a:t>1.4 พระเจ้าทรงห่วงใยเรามากถึงขนาดที่ทรงประทานสิ่งจำเป็นทุกอย่างแก่เรา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19225" y="8629650"/>
            <a:ext cx="214007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spc="-70">
                <a:solidFill>
                  <a:srgbClr val="3B4C42"/>
                </a:solidFill>
                <a:latin typeface="Prompt"/>
                <a:cs typeface="Prompt"/>
              </a:rPr>
              <a:t>ฟิลิปปี 4:19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55914" y="8658225"/>
            <a:ext cx="2576172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ฟีลิปปี 4:19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89200"/>
            <a:ext cx="16230600" cy="523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และพระเจ้าของข้าพเจ้าจะประทานสิ่งที่จำเป็นทุกอย่างแก่ท่านจากความมั่งคั่งอันเลอเลิศของพระองค์ใน</a:t>
            </a:r>
          </a:p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พระเยซูคริสต์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66478" y="-723895"/>
            <a:ext cx="8602548" cy="11734789"/>
          </a:xfrm>
          <a:custGeom>
            <a:avLst/>
            <a:gdLst/>
            <a:ahLst/>
            <a:cxnLst/>
            <a:rect r="r" b="b" t="t" l="l"/>
            <a:pathLst>
              <a:path h="11734789" w="8602548">
                <a:moveTo>
                  <a:pt x="0" y="0"/>
                </a:moveTo>
                <a:lnTo>
                  <a:pt x="8602548" y="0"/>
                </a:lnTo>
                <a:lnTo>
                  <a:pt x="8602548" y="11734790"/>
                </a:lnTo>
                <a:lnTo>
                  <a:pt x="0" y="11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63" t="0" r="-710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436070" cy="10287000"/>
          </a:xfrm>
          <a:custGeom>
            <a:avLst/>
            <a:gdLst/>
            <a:ahLst/>
            <a:cxnLst/>
            <a:rect r="r" b="b" t="t" l="l"/>
            <a:pathLst>
              <a:path h="10287000" w="5436070">
                <a:moveTo>
                  <a:pt x="0" y="0"/>
                </a:moveTo>
                <a:lnTo>
                  <a:pt x="5436070" y="0"/>
                </a:lnTo>
                <a:lnTo>
                  <a:pt x="54360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03" t="0" r="-15562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20929" y="2705100"/>
            <a:ext cx="11238371" cy="487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latin typeface="Prompt Bold"/>
                <a:cs typeface="Prompt Bold"/>
              </a:rPr>
              <a:t>1.5 พระเจ้าทรงห่วงใยเรามากถึงขนาดที่มีฤทธิ์อำนาจของพระองค์ในการค้ำชู</a:t>
            </a:r>
          </a:p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cs typeface="Prompt Bold"/>
              </a:rPr>
              <a:t>เราไว้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99103" y="8599170"/>
            <a:ext cx="2360197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3699" spc="-73">
                <a:solidFill>
                  <a:srgbClr val="3B4C42"/>
                </a:solidFill>
                <a:latin typeface="Prompt"/>
                <a:cs typeface="Prompt"/>
              </a:rPr>
              <a:t>สดุดี 55:22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55914" y="8658225"/>
            <a:ext cx="2576172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สดุดี 55:22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461965"/>
            <a:ext cx="16230600" cy="654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จงมอบภาระของท่านไว้กับ</a:t>
            </a:r>
          </a:p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องค์พระผู้เป็นเจ้า</a:t>
            </a:r>
          </a:p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พระองค์จะทรงค้ำชูท่านไว้</a:t>
            </a:r>
          </a:p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พระองค์จะไม่ทรงปล่อยให้</a:t>
            </a:r>
          </a:p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คนชอบธรรมล้มลง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907" r="-17315" b="-18888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973842" y="1551348"/>
            <a:ext cx="14340317" cy="7481349"/>
          </a:xfrm>
          <a:prstGeom prst="rect">
            <a:avLst/>
          </a:prstGeom>
          <a:solidFill>
            <a:srgbClr val="FEF3EA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790017" y="2798981"/>
            <a:ext cx="12707965" cy="4622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8"/>
              </a:lnSpc>
            </a:pPr>
            <a:r>
              <a:rPr lang="en-US" sz="7068">
                <a:solidFill>
                  <a:srgbClr val="2B1504"/>
                </a:solidFill>
                <a:latin typeface="League Spartan Bold"/>
                <a:cs typeface="League Spartan Bold"/>
              </a:rPr>
              <a:t>2.ท่านสามารถมีประสบการณ์และดำเนินชีวิตที่เป็นอิสระจากความกังวลได้โดยความเชื่อ เรียนรู้ที่จะวางใจและพักสงบในพระองค์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31072" y="8305221"/>
            <a:ext cx="11625856" cy="387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562" spc="102">
                <a:solidFill>
                  <a:srgbClr val="3B181D"/>
                </a:solidFill>
                <a:latin typeface="Glacial Indifference"/>
                <a:cs typeface="Glacial Indifference"/>
              </a:rPr>
              <a:t>โรม 1:17, ฮีบรู 11:6, สดุดี 37:5-8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30121" y="8658225"/>
            <a:ext cx="1827758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โรม 1:17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6230600" cy="741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เพราะว่าในข่าวประเสริฐนั้น </a:t>
            </a:r>
          </a:p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ความชอบธรรมของพระเจ้าก็ได้</a:t>
            </a:r>
          </a:p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สำแดงออก โดยเริ่มต้นก็ความเชื่อ สุดท้ายก็ความเชื่อ ตามที่พระคัมภีร์มีเขียนไว้ว่า คนชอบธรรมจะมีชีวิตดำรงอยู่โดยความเชื่อ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49410" y="8658225"/>
            <a:ext cx="198918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ฮีบรู 11:6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6230600" cy="741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แต่ถ้าไม่มีความเชื่อแล้ว จะเป็นที่พอพระทัยของพระเจ้าก็ไม่ได้เลย เพราะว่า</a:t>
            </a:r>
          </a:p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ผู้ที่จะมาเฝ้าพระเจ้าได้นั้น ต้องเชื่อว่าพระองค์ทรงดำรงพระชนม์อยู่ และพระองค์ทรงเป็นผู้ประทานบำเหน็จให้แก่ทุกคนที่แสวงหาพระองค์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31178" y="8658225"/>
            <a:ext cx="282564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สดุดี 37:5-6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6230600" cy="741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จงสงบอยู่ต่อพระเจ้า และเพียรรอคอยพระองค์อยู่ อย่าให้ใจของท่านเดือดร้อนเพราะเหตุผู้ที่เจริญตามทางของเขา หรือเพราะเหตุผู้ที่กระทำตามอุบายชั่ว จงระงับความโกรธ และทิ้งความพิโรธ อย่าให้ใจของท่านเดือดร้อน มีแต่จะชั่วไป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31178" y="8658225"/>
            <a:ext cx="282564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สดุดี 37:7-8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939608"/>
            <a:ext cx="16230600" cy="632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0"/>
              </a:lnSpc>
              <a:spcBef>
                <a:spcPct val="0"/>
              </a:spcBef>
            </a:pPr>
            <a:r>
              <a:rPr lang="en-US" sz="7700">
                <a:solidFill>
                  <a:srgbClr val="FFFFFF"/>
                </a:solidFill>
                <a:cs typeface="Prompt Bold"/>
              </a:rPr>
              <a:t>จงมอบทางของท่านไว้กับพระเจ้า วางใจในพระองค์ และพระองค์จะทรงกระทำให้สำเร็จ พระองค์จะทรงให้ความยุติธรรมแก่ท่านกระจ่างอย่างความสว่าง และให้สิทธิของท่านแจ้งอย่างเที่ยงวัน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907" r="-17315" b="-1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321765"/>
            <a:ext cx="16230600" cy="7643469"/>
            <a:chOff x="0" y="0"/>
            <a:chExt cx="21640800" cy="1019129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21640800" cy="10191293"/>
            </a:xfrm>
            <a:prstGeom prst="rect">
              <a:avLst/>
            </a:prstGeom>
            <a:solidFill>
              <a:srgbClr val="FEF3EA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31681" y="2636881"/>
              <a:ext cx="19177438" cy="5208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00"/>
                </a:lnSpc>
              </a:pPr>
              <a:r>
                <a:rPr lang="en-US" sz="8000">
                  <a:solidFill>
                    <a:srgbClr val="2B1504"/>
                  </a:solidFill>
                  <a:latin typeface="League Spartan Bold"/>
                  <a:cs typeface="League Spartan Bold"/>
                </a:rPr>
                <a:t>1.เพราะเหตุใดเราจึงเป็นอิสระจากความกังวลได้ ?</a:t>
              </a:r>
            </a:p>
            <a:p>
              <a:pPr algn="ctr">
                <a:lnSpc>
                  <a:spcPts val="10400"/>
                </a:lnSpc>
              </a:pPr>
              <a:r>
                <a:rPr lang="en-US" sz="8000">
                  <a:solidFill>
                    <a:srgbClr val="2B1504"/>
                  </a:solidFill>
                  <a:latin typeface="League Spartan Bold"/>
                  <a:cs typeface="League Spartan Bold"/>
                </a:rPr>
                <a:t>เพราะพระเจ้าทรงห่วงใยท่าน!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048180" y="8283934"/>
              <a:ext cx="17544439" cy="584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79"/>
                </a:lnSpc>
              </a:pPr>
              <a:r>
                <a:rPr lang="en-US" sz="2900" spc="116">
                  <a:solidFill>
                    <a:srgbClr val="3B181D"/>
                  </a:solidFill>
                  <a:latin typeface="Glacial Indifference"/>
                  <a:cs typeface="Glacial Indifference"/>
                </a:rPr>
                <a:t>1 เปโตร 5:7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76499" y="8496300"/>
            <a:ext cx="333500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Prompt"/>
                <a:cs typeface="Prompt"/>
              </a:rPr>
              <a:t>1 เปโตร 5:7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155950"/>
            <a:ext cx="16230600" cy="3852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70"/>
              </a:lnSpc>
              <a:spcBef>
                <a:spcPct val="0"/>
              </a:spcBef>
            </a:pPr>
            <a:r>
              <a:rPr lang="en-US" sz="7900">
                <a:solidFill>
                  <a:srgbClr val="FFFFFF"/>
                </a:solidFill>
                <a:cs typeface="Prompt Bold"/>
              </a:rPr>
              <a:t>จงละความกังวลทั้งสิ้นของท่านไว้</a:t>
            </a:r>
          </a:p>
          <a:p>
            <a:pPr algn="ctr">
              <a:lnSpc>
                <a:spcPts val="10270"/>
              </a:lnSpc>
              <a:spcBef>
                <a:spcPct val="0"/>
              </a:spcBef>
            </a:pPr>
            <a:r>
              <a:rPr lang="en-US" sz="7900">
                <a:solidFill>
                  <a:srgbClr val="FFFFFF"/>
                </a:solidFill>
                <a:cs typeface="Prompt Bold"/>
              </a:rPr>
              <a:t>กับพระองค์เพราะ</a:t>
            </a:r>
          </a:p>
          <a:p>
            <a:pPr algn="ctr">
              <a:lnSpc>
                <a:spcPts val="10270"/>
              </a:lnSpc>
              <a:spcBef>
                <a:spcPct val="0"/>
              </a:spcBef>
            </a:pPr>
            <a:r>
              <a:rPr lang="en-US" sz="7900">
                <a:solidFill>
                  <a:srgbClr val="FFFFFF"/>
                </a:solidFill>
                <a:cs typeface="Prompt Bold"/>
              </a:rPr>
              <a:t>พระองค์ทรงห่วงใยท่าน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66478" y="-723895"/>
            <a:ext cx="8602548" cy="11734789"/>
          </a:xfrm>
          <a:custGeom>
            <a:avLst/>
            <a:gdLst/>
            <a:ahLst/>
            <a:cxnLst/>
            <a:rect r="r" b="b" t="t" l="l"/>
            <a:pathLst>
              <a:path h="11734789" w="8602548">
                <a:moveTo>
                  <a:pt x="0" y="0"/>
                </a:moveTo>
                <a:lnTo>
                  <a:pt x="8602548" y="0"/>
                </a:lnTo>
                <a:lnTo>
                  <a:pt x="8602548" y="11734790"/>
                </a:lnTo>
                <a:lnTo>
                  <a:pt x="0" y="11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63" t="0" r="-710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436070" cy="10287000"/>
          </a:xfrm>
          <a:custGeom>
            <a:avLst/>
            <a:gdLst/>
            <a:ahLst/>
            <a:cxnLst/>
            <a:rect r="r" b="b" t="t" l="l"/>
            <a:pathLst>
              <a:path h="10287000" w="5436070">
                <a:moveTo>
                  <a:pt x="0" y="0"/>
                </a:moveTo>
                <a:lnTo>
                  <a:pt x="5436070" y="0"/>
                </a:lnTo>
                <a:lnTo>
                  <a:pt x="54360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03" t="0" r="-15562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39994" y="2705100"/>
            <a:ext cx="10519306" cy="487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latin typeface="Prompt Bold"/>
                <a:cs typeface="Prompt Bold"/>
              </a:rPr>
              <a:t>1.1 พระเจ้าทรงห่วงใยเราทุกคนมากถึงขนาดที่ทรงส่งพระเยซูคริสต์</a:t>
            </a:r>
          </a:p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cs typeface="Prompt Bold"/>
              </a:rPr>
              <a:t>มาช่วยเราให้รอด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17558" y="8629650"/>
            <a:ext cx="2141742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spc="-70">
                <a:solidFill>
                  <a:srgbClr val="3B4C42"/>
                </a:solidFill>
                <a:latin typeface="Prompt"/>
                <a:cs typeface="Prompt"/>
              </a:rPr>
              <a:t>ยอห์น 3:16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78042" y="8658225"/>
            <a:ext cx="241428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ยอห์น 3:16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89200"/>
            <a:ext cx="16230600" cy="523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Prompt Bold"/>
                <a:cs typeface="Prompt Bold"/>
              </a:rPr>
              <a:t>“เพราะว่าพระเจ้าทรงรักโลกจนได้ประทานพระบุตรองค์เดียวของพระองค์ เพื่อทุกคนที่เชื่อในพระบุตรนั้นจะไม่พินาศแต่มีชีวิตนิรันดร์”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66478" y="-723895"/>
            <a:ext cx="8602548" cy="11734789"/>
          </a:xfrm>
          <a:custGeom>
            <a:avLst/>
            <a:gdLst/>
            <a:ahLst/>
            <a:cxnLst/>
            <a:rect r="r" b="b" t="t" l="l"/>
            <a:pathLst>
              <a:path h="11734789" w="8602548">
                <a:moveTo>
                  <a:pt x="0" y="0"/>
                </a:moveTo>
                <a:lnTo>
                  <a:pt x="8602548" y="0"/>
                </a:lnTo>
                <a:lnTo>
                  <a:pt x="8602548" y="11734790"/>
                </a:lnTo>
                <a:lnTo>
                  <a:pt x="0" y="11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63" t="0" r="-710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436070" cy="10287000"/>
          </a:xfrm>
          <a:custGeom>
            <a:avLst/>
            <a:gdLst/>
            <a:ahLst/>
            <a:cxnLst/>
            <a:rect r="r" b="b" t="t" l="l"/>
            <a:pathLst>
              <a:path h="10287000" w="5436070">
                <a:moveTo>
                  <a:pt x="0" y="0"/>
                </a:moveTo>
                <a:lnTo>
                  <a:pt x="5436070" y="0"/>
                </a:lnTo>
                <a:lnTo>
                  <a:pt x="54360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03" t="0" r="-15562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39994" y="2705100"/>
            <a:ext cx="10519306" cy="487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latin typeface="Prompt Bold"/>
                <a:cs typeface="Prompt Bold"/>
              </a:rPr>
              <a:t>1.2 พระเจ้าทรงห่วงใยเรามากถึงขนาดที่ทรงส่ง</a:t>
            </a:r>
          </a:p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cs typeface="Prompt Bold"/>
              </a:rPr>
              <a:t>พระวิญญาณบริสุทธิ์มา</a:t>
            </a:r>
          </a:p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cs typeface="Prompt Bold"/>
              </a:rPr>
              <a:t>ให้เรา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55079" y="8629650"/>
            <a:ext cx="2404221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>
                <a:solidFill>
                  <a:srgbClr val="3B4C42"/>
                </a:solidFill>
                <a:latin typeface="Prompt Medium"/>
                <a:cs typeface="Prompt Medium"/>
              </a:rPr>
              <a:t>ยอห์น 14:16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78042" y="8658225"/>
            <a:ext cx="264954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ยอห์น 14:16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89200"/>
            <a:ext cx="16230600" cy="391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cs typeface="Prompt Bold"/>
              </a:rPr>
              <a:t>และเราจะทูลขอต่อพระบิดาและพระองค์จะประทานที่ปรึกษาอีกองค์หนึ่งให้มาอยู่กับพวกท่านตลอดนิรันดร์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66478" y="-723895"/>
            <a:ext cx="8602548" cy="11734789"/>
          </a:xfrm>
          <a:custGeom>
            <a:avLst/>
            <a:gdLst/>
            <a:ahLst/>
            <a:cxnLst/>
            <a:rect r="r" b="b" t="t" l="l"/>
            <a:pathLst>
              <a:path h="11734789" w="8602548">
                <a:moveTo>
                  <a:pt x="0" y="0"/>
                </a:moveTo>
                <a:lnTo>
                  <a:pt x="8602548" y="0"/>
                </a:lnTo>
                <a:lnTo>
                  <a:pt x="8602548" y="11734790"/>
                </a:lnTo>
                <a:lnTo>
                  <a:pt x="0" y="11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63" t="0" r="-710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436070" cy="10287000"/>
          </a:xfrm>
          <a:custGeom>
            <a:avLst/>
            <a:gdLst/>
            <a:ahLst/>
            <a:cxnLst/>
            <a:rect r="r" b="b" t="t" l="l"/>
            <a:pathLst>
              <a:path h="10287000" w="5436070">
                <a:moveTo>
                  <a:pt x="0" y="0"/>
                </a:moveTo>
                <a:lnTo>
                  <a:pt x="5436070" y="0"/>
                </a:lnTo>
                <a:lnTo>
                  <a:pt x="54360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403" t="0" r="-15562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30157" y="3314700"/>
            <a:ext cx="11429143" cy="3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spc="-160">
                <a:solidFill>
                  <a:srgbClr val="3B4C42"/>
                </a:solidFill>
                <a:latin typeface="Prompt Bold"/>
                <a:cs typeface="Prompt Bold"/>
              </a:rPr>
              <a:t>1.3 พระเจ้าทรงห่วงใยเรามากถึงขนาดที่ทรงจัดเตรียมการรักษาโรคไว้ให้เรา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37681" y="8629650"/>
            <a:ext cx="252161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spc="-70">
                <a:solidFill>
                  <a:srgbClr val="3B4C42"/>
                </a:solidFill>
                <a:latin typeface="Prompt"/>
                <a:cs typeface="Prompt"/>
              </a:rPr>
              <a:t>1 เปโตร 2:24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333A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87154" y="8658225"/>
            <a:ext cx="2913693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Prompt"/>
                <a:cs typeface="Prompt"/>
              </a:rPr>
              <a:t>1 เปโตร 2:24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16230600" cy="741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พระองค์เองทรงรับแบกบาปของเราทั้งหลายไว้ที่พระกายบนไม้กางเขน</a:t>
            </a:r>
            <a:r>
              <a:rPr lang="en-US" sz="7500">
                <a:solidFill>
                  <a:srgbClr val="FFFFFF"/>
                </a:solidFill>
                <a:cs typeface="Prompt Bold"/>
              </a:rPr>
              <a:t>นั้น </a:t>
            </a:r>
          </a:p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เพื่อเราจะได้ตายต่อบาปและมีชีวิตอยู่</a:t>
            </a:r>
          </a:p>
          <a:p>
            <a:pPr algn="ctr">
              <a:lnSpc>
                <a:spcPts val="9750"/>
              </a:lnSpc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เพื่อความชอบธรรม และด้วยบาดแผลของพระองค์พวกท่านได้รับ</a:t>
            </a:r>
          </a:p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cs typeface="Prompt Bold"/>
              </a:rPr>
              <a:t>การรักษาให้หาย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DAGHcBsUFbw</dc:identifier>
  <dcterms:modified xsi:type="dcterms:W3CDTF">2011-08-01T06:04:30Z</dcterms:modified>
  <cp:revision>1</cp:revision>
  <dc:title>(PTT) ชีวิตที่เป็นอิสระจากความกังวล</dc:title>
</cp:coreProperties>
</file>