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8288000" cy="10287000"/>
  <p:notesSz cx="6858000" cy="9144000"/>
  <p:embeddedFontLst>
    <p:embeddedFont>
      <p:font typeface="Mero Thai Bold" charset="1" panose="000005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9" t="-51592" r="-59244" b="-4142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11466" y="1771862"/>
            <a:ext cx="11865069" cy="31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38"/>
              </a:lnSpc>
            </a:pPr>
            <a:r>
              <a:rPr lang="en-US" sz="10956">
                <a:solidFill>
                  <a:srgbClr val="FFDE59"/>
                </a:solidFill>
                <a:cs typeface="Mero Thai Bold"/>
              </a:rPr>
              <a:t>ชีวิตที่ได้รับพระพร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63010" y="808853"/>
            <a:ext cx="9561980" cy="2082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13"/>
              </a:lnSpc>
            </a:pPr>
            <a:r>
              <a:rPr lang="en-US" sz="6723">
                <a:solidFill>
                  <a:srgbClr val="FFFFFF"/>
                </a:solidFill>
                <a:cs typeface="Mero Thai Bold"/>
              </a:rPr>
              <a:t>สามคุณลักษณะที่นำไปสู่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34795" y="8567343"/>
            <a:ext cx="15675389" cy="690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2"/>
              </a:lnSpc>
            </a:pPr>
            <a:r>
              <a:rPr lang="en-US" sz="3544" spc="797">
                <a:solidFill>
                  <a:srgbClr val="FFFFFF"/>
                </a:solidFill>
                <a:latin typeface="Mero Thai Bold"/>
              </a:rPr>
              <a:t>Three Characteristics that Lead to Blessed Life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22605" y="8057938"/>
            <a:ext cx="1412191" cy="1200362"/>
          </a:xfrm>
          <a:custGeom>
            <a:avLst/>
            <a:gdLst/>
            <a:ahLst/>
            <a:cxnLst/>
            <a:rect r="r" b="b" t="t" l="l"/>
            <a:pathLst>
              <a:path h="1200362" w="1412191">
                <a:moveTo>
                  <a:pt x="0" y="0"/>
                </a:moveTo>
                <a:lnTo>
                  <a:pt x="1412190" y="0"/>
                </a:lnTo>
                <a:lnTo>
                  <a:pt x="1412190" y="1200362"/>
                </a:lnTo>
                <a:lnTo>
                  <a:pt x="0" y="1200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975199" y="1992795"/>
            <a:ext cx="472534" cy="472534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41624F"/>
              </a:solidFill>
              <a:prstDash val="lgDash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604001" y="2229062"/>
            <a:ext cx="472534" cy="472534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41624F"/>
              </a:solidFill>
              <a:prstDash val="lgDash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20521" y="7638748"/>
            <a:ext cx="5246958" cy="1262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69"/>
              </a:lnSpc>
            </a:pPr>
            <a:r>
              <a:rPr lang="en-US" sz="6549">
                <a:solidFill>
                  <a:srgbClr val="000000"/>
                </a:solidFill>
                <a:latin typeface="Mero Thai Bold"/>
                <a:cs typeface="Mero Thai Bold"/>
              </a:rPr>
              <a:t>ปฐมกาล 22:5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80944" y="2099226"/>
            <a:ext cx="14526113" cy="4912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66"/>
              </a:lnSpc>
              <a:spcBef>
                <a:spcPct val="0"/>
              </a:spcBef>
            </a:pPr>
            <a:r>
              <a:rPr lang="en-US" sz="6761">
                <a:solidFill>
                  <a:srgbClr val="000000"/>
                </a:solidFill>
                <a:latin typeface="Mero Thai Bold"/>
                <a:cs typeface="Mero Thai Bold"/>
              </a:rPr>
              <a:t> เขาพูดกับคนรับใช้ว่า “จงอยู่กับลา</a:t>
            </a:r>
          </a:p>
          <a:p>
            <a:pPr algn="ctr">
              <a:lnSpc>
                <a:spcPts val="9466"/>
              </a:lnSpc>
              <a:spcBef>
                <a:spcPct val="0"/>
              </a:spcBef>
            </a:pPr>
            <a:r>
              <a:rPr lang="en-US" sz="6761">
                <a:solidFill>
                  <a:srgbClr val="000000"/>
                </a:solidFill>
                <a:cs typeface="Mero Thai Bold"/>
              </a:rPr>
              <a:t>ที่นี่ ขณะที่เรากับเด็กคนนี้ไปที่โน่น พวกเราจะนมัสการพระเจ้า </a:t>
            </a:r>
          </a:p>
          <a:p>
            <a:pPr algn="ctr">
              <a:lnSpc>
                <a:spcPts val="9466"/>
              </a:lnSpc>
              <a:spcBef>
                <a:spcPct val="0"/>
              </a:spcBef>
            </a:pPr>
            <a:r>
              <a:rPr lang="en-US" sz="6761">
                <a:solidFill>
                  <a:srgbClr val="000000"/>
                </a:solidFill>
                <a:latin typeface="Mero Thai Bold"/>
                <a:cs typeface="Mero Thai Bold"/>
              </a:rPr>
              <a:t>แล้วพวกเราจะกลับมาหาเจ้า”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20341" y="7910913"/>
            <a:ext cx="5247319" cy="1262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70"/>
              </a:lnSpc>
            </a:pPr>
            <a:r>
              <a:rPr lang="en-US" sz="6550">
                <a:solidFill>
                  <a:srgbClr val="000000"/>
                </a:solidFill>
                <a:latin typeface="Mero Thai Bold"/>
                <a:cs typeface="Mero Thai Bold"/>
              </a:rPr>
              <a:t>ปฐมกาล 22:8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54024" y="1921967"/>
            <a:ext cx="14607848" cy="5420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67"/>
              </a:lnSpc>
              <a:spcBef>
                <a:spcPct val="0"/>
              </a:spcBef>
            </a:pPr>
            <a:r>
              <a:rPr lang="en-US" sz="7476">
                <a:solidFill>
                  <a:srgbClr val="000000"/>
                </a:solidFill>
                <a:latin typeface="Mero Thai Bold"/>
                <a:cs typeface="Mero Thai Bold"/>
              </a:rPr>
              <a:t> อับราฮัมตอบว่า “ลูกเอ๋ย พระเจ้า</a:t>
            </a:r>
          </a:p>
          <a:p>
            <a:pPr algn="ctr">
              <a:lnSpc>
                <a:spcPts val="10467"/>
              </a:lnSpc>
              <a:spcBef>
                <a:spcPct val="0"/>
              </a:spcBef>
            </a:pPr>
            <a:r>
              <a:rPr lang="en-US" sz="7476">
                <a:solidFill>
                  <a:srgbClr val="000000"/>
                </a:solidFill>
                <a:cs typeface="Mero Thai Bold"/>
              </a:rPr>
              <a:t>จะจัดเตรียมลูกแกะสำหรับเผาบูชา</a:t>
            </a:r>
          </a:p>
          <a:p>
            <a:pPr algn="ctr">
              <a:lnSpc>
                <a:spcPts val="10467"/>
              </a:lnSpc>
              <a:spcBef>
                <a:spcPct val="0"/>
              </a:spcBef>
            </a:pPr>
            <a:r>
              <a:rPr lang="en-US" sz="7476">
                <a:solidFill>
                  <a:srgbClr val="000000"/>
                </a:solidFill>
                <a:latin typeface="Mero Thai Bold"/>
                <a:cs typeface="Mero Thai Bold"/>
              </a:rPr>
              <a:t>ไว้เอง” แล้วทั้งสอง</a:t>
            </a:r>
          </a:p>
          <a:p>
            <a:pPr algn="ctr">
              <a:lnSpc>
                <a:spcPts val="10467"/>
              </a:lnSpc>
              <a:spcBef>
                <a:spcPct val="0"/>
              </a:spcBef>
            </a:pPr>
            <a:r>
              <a:rPr lang="en-US" sz="7476">
                <a:solidFill>
                  <a:srgbClr val="000000"/>
                </a:solidFill>
                <a:cs typeface="Mero Thai Bold"/>
              </a:rPr>
              <a:t>ก็เดินต่อไปด้วยกัน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11032" y="274952"/>
            <a:ext cx="1808036" cy="218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67"/>
              </a:lnSpc>
            </a:pPr>
            <a:r>
              <a:rPr lang="en-US" sz="11262">
                <a:solidFill>
                  <a:srgbClr val="000000"/>
                </a:solidFill>
                <a:latin typeface="Mero Thai Bold"/>
              </a:rPr>
              <a:t>2.1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562289" y="2539616"/>
            <a:ext cx="6398831" cy="6291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136"/>
              </a:lnSpc>
            </a:pPr>
            <a:r>
              <a:rPr lang="en-US" sz="5811">
                <a:solidFill>
                  <a:srgbClr val="000000"/>
                </a:solidFill>
                <a:cs typeface="Mero Thai Bold"/>
              </a:rPr>
              <a:t>อับราฮัมเชื่อว่า</a:t>
            </a:r>
          </a:p>
          <a:p>
            <a:pPr algn="just">
              <a:lnSpc>
                <a:spcPts val="8136"/>
              </a:lnSpc>
            </a:pPr>
            <a:r>
              <a:rPr lang="en-US" sz="5811">
                <a:solidFill>
                  <a:srgbClr val="000000"/>
                </a:solidFill>
                <a:cs typeface="Mero Thai Bold"/>
              </a:rPr>
              <a:t>พระเจ้าจะทรงให้</a:t>
            </a:r>
          </a:p>
          <a:p>
            <a:pPr algn="just">
              <a:lnSpc>
                <a:spcPts val="8136"/>
              </a:lnSpc>
            </a:pPr>
            <a:r>
              <a:rPr lang="en-US" sz="5811">
                <a:solidFill>
                  <a:srgbClr val="000000"/>
                </a:solidFill>
                <a:cs typeface="Mero Thai Bold"/>
              </a:rPr>
              <a:t>เกียรติถ้อยคำ</a:t>
            </a:r>
          </a:p>
          <a:p>
            <a:pPr algn="just">
              <a:lnSpc>
                <a:spcPts val="8136"/>
              </a:lnSpc>
            </a:pPr>
            <a:r>
              <a:rPr lang="en-US" sz="5811">
                <a:solidFill>
                  <a:srgbClr val="000000"/>
                </a:solidFill>
                <a:cs typeface="Mero Thai Bold"/>
              </a:rPr>
              <a:t>ของพระองค์ใน</a:t>
            </a:r>
          </a:p>
          <a:p>
            <a:pPr algn="just">
              <a:lnSpc>
                <a:spcPts val="8136"/>
              </a:lnSpc>
            </a:pPr>
            <a:r>
              <a:rPr lang="en-US" sz="5811">
                <a:solidFill>
                  <a:srgbClr val="000000"/>
                </a:solidFill>
                <a:cs typeface="Mero Thai Bold"/>
              </a:rPr>
              <a:t>สถานการณ์ที่ยาก</a:t>
            </a:r>
          </a:p>
          <a:p>
            <a:pPr algn="just">
              <a:lnSpc>
                <a:spcPts val="8136"/>
              </a:lnSpc>
            </a:pPr>
            <a:r>
              <a:rPr lang="en-US" sz="5811">
                <a:solidFill>
                  <a:srgbClr val="000000"/>
                </a:solidFill>
                <a:cs typeface="Mero Thai Bold"/>
              </a:rPr>
              <a:t>ลำบากที่สุด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18387" y="8204800"/>
            <a:ext cx="3614449" cy="94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6"/>
              </a:lnSpc>
            </a:pPr>
            <a:r>
              <a:rPr lang="en-US" sz="4890">
                <a:solidFill>
                  <a:srgbClr val="000000"/>
                </a:solidFill>
                <a:latin typeface="Mero Thai Bold"/>
                <a:cs typeface="Mero Thai Bold"/>
              </a:rPr>
              <a:t>ฮีบรู 11:17-19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035619"/>
            <a:ext cx="8488081" cy="5760055"/>
            <a:chOff x="0" y="0"/>
            <a:chExt cx="11317441" cy="7680074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11317441" cy="0"/>
            </a:xfrm>
            <a:prstGeom prst="line">
              <a:avLst/>
            </a:prstGeom>
            <a:ln cap="flat" w="5949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 rot="0">
              <a:off x="0" y="7620582"/>
              <a:ext cx="11317441" cy="0"/>
            </a:xfrm>
            <a:prstGeom prst="line">
              <a:avLst/>
            </a:prstGeom>
            <a:ln cap="flat" w="5949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 rot="-5400000">
              <a:off x="-3750799" y="3810291"/>
              <a:ext cx="7561090" cy="0"/>
            </a:xfrm>
            <a:prstGeom prst="line">
              <a:avLst/>
            </a:prstGeom>
            <a:ln cap="flat" w="5949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rot="-5400000">
              <a:off x="7478766" y="3780545"/>
              <a:ext cx="7561090" cy="0"/>
            </a:xfrm>
            <a:prstGeom prst="line">
              <a:avLst/>
            </a:prstGeom>
            <a:ln cap="flat" w="5949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722876" y="2547853"/>
            <a:ext cx="7099729" cy="4735587"/>
            <a:chOff x="0" y="0"/>
            <a:chExt cx="9466305" cy="6314116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2"/>
            <a:srcRect l="0" t="30964" r="32373" b="1331"/>
            <a:stretch>
              <a:fillRect/>
            </a:stretch>
          </p:blipFill>
          <p:spPr>
            <a:xfrm flipH="false" flipV="false">
              <a:off x="0" y="0"/>
              <a:ext cx="9466305" cy="63141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51027" y="8455669"/>
            <a:ext cx="3421694" cy="1212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9"/>
              </a:lnSpc>
            </a:pPr>
            <a:r>
              <a:rPr lang="en-US" sz="6249">
                <a:solidFill>
                  <a:srgbClr val="000000"/>
                </a:solidFill>
                <a:latin typeface="Mero Thai Bold"/>
                <a:cs typeface="Mero Thai Bold"/>
              </a:rPr>
              <a:t>ฮีบรู 11:17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94147" y="1852858"/>
            <a:ext cx="14899706" cy="6295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5"/>
              </a:lnSpc>
              <a:spcBef>
                <a:spcPct val="0"/>
              </a:spcBef>
            </a:pPr>
            <a:r>
              <a:rPr lang="en-US" sz="6975">
                <a:solidFill>
                  <a:srgbClr val="000000"/>
                </a:solidFill>
                <a:latin typeface="Mero Thai Bold"/>
                <a:cs typeface="Mero Thai Bold"/>
              </a:rPr>
              <a:t> โดยความเชื่อเมื่อพระเจ้าทรงทดสอบอับราฮัม เขาก็ถวายอิสอัค</a:t>
            </a:r>
          </a:p>
          <a:p>
            <a:pPr algn="ctr">
              <a:lnSpc>
                <a:spcPts val="9765"/>
              </a:lnSpc>
              <a:spcBef>
                <a:spcPct val="0"/>
              </a:spcBef>
            </a:pPr>
            <a:r>
              <a:rPr lang="en-US" sz="6975">
                <a:solidFill>
                  <a:srgbClr val="000000"/>
                </a:solidFill>
                <a:cs typeface="Mero Thai Bold"/>
              </a:rPr>
              <a:t>เป็นเครื่องบูชา เขาผู้ได้รับพระสัญญาพร้อมที่จะถวายบุตรชาย</a:t>
            </a:r>
          </a:p>
          <a:p>
            <a:pPr algn="ctr">
              <a:lnSpc>
                <a:spcPts val="9765"/>
              </a:lnSpc>
              <a:spcBef>
                <a:spcPct val="0"/>
              </a:spcBef>
            </a:pPr>
            <a:r>
              <a:rPr lang="en-US" sz="6975">
                <a:solidFill>
                  <a:srgbClr val="000000"/>
                </a:solidFill>
                <a:cs typeface="Mero Thai Bold"/>
              </a:rPr>
              <a:t>เพียงคนเดียวของตน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26439" y="7995937"/>
            <a:ext cx="3639975" cy="1262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69"/>
              </a:lnSpc>
            </a:pPr>
            <a:r>
              <a:rPr lang="en-US" sz="6549">
                <a:solidFill>
                  <a:srgbClr val="000000"/>
                </a:solidFill>
                <a:latin typeface="Mero Thai Bold"/>
                <a:cs typeface="Mero Thai Bold"/>
              </a:rPr>
              <a:t>ฮีบรู 11:18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67681" y="2447338"/>
            <a:ext cx="17152638" cy="4406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Mero Thai Bold"/>
              </a:rPr>
              <a:t>แม้พระเจ้าได้ตรัสกับเขาว่า 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Mero Thai Bold"/>
                <a:cs typeface="Mero Thai Bold"/>
              </a:rPr>
              <a:t>“วงศ์วาน </a:t>
            </a:r>
            <a:r>
              <a:rPr lang="en-US" sz="8000">
                <a:solidFill>
                  <a:srgbClr val="000000"/>
                </a:solidFill>
                <a:cs typeface="Mero Thai Bold"/>
              </a:rPr>
              <a:t>ของเจ้าจะ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ero Thai Bold"/>
                <a:cs typeface="Mero Thai Bold"/>
              </a:rPr>
              <a:t>นับทางสายอิสอัค”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47964" y="8071521"/>
            <a:ext cx="3430172" cy="1186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09"/>
              </a:lnSpc>
            </a:pPr>
            <a:r>
              <a:rPr lang="en-US" sz="6149">
                <a:solidFill>
                  <a:srgbClr val="000000"/>
                </a:solidFill>
                <a:latin typeface="Mero Thai Bold"/>
                <a:cs typeface="Mero Thai Bold"/>
              </a:rPr>
              <a:t>ฮีบรู 11:19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91362" y="1990359"/>
            <a:ext cx="15489578" cy="5238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14"/>
              </a:lnSpc>
            </a:pPr>
            <a:r>
              <a:rPr lang="en-US" sz="7224">
                <a:solidFill>
                  <a:srgbClr val="000000"/>
                </a:solidFill>
                <a:latin typeface="Mero Thai Bold"/>
                <a:cs typeface="Mero Thai Bold"/>
              </a:rPr>
              <a:t> อับราฮัมเชื่อว่าพระเจ้า</a:t>
            </a:r>
          </a:p>
          <a:p>
            <a:pPr algn="ctr">
              <a:lnSpc>
                <a:spcPts val="10114"/>
              </a:lnSpc>
            </a:pPr>
            <a:r>
              <a:rPr lang="en-US" sz="7224">
                <a:solidFill>
                  <a:srgbClr val="000000"/>
                </a:solidFill>
                <a:cs typeface="Mero Thai Bold"/>
              </a:rPr>
              <a:t>ทรงสามารถให้คนตายกลับเป็น</a:t>
            </a:r>
          </a:p>
          <a:p>
            <a:pPr algn="ctr">
              <a:lnSpc>
                <a:spcPts val="10114"/>
              </a:lnSpc>
            </a:pPr>
            <a:r>
              <a:rPr lang="en-US" sz="7224">
                <a:solidFill>
                  <a:srgbClr val="000000"/>
                </a:solidFill>
                <a:cs typeface="Mero Thai Bold"/>
              </a:rPr>
              <a:t>ขึ้นมาได้ กล่าวเปรียบเทียบได้ว่า</a:t>
            </a:r>
          </a:p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224">
                <a:solidFill>
                  <a:srgbClr val="000000"/>
                </a:solidFill>
                <a:cs typeface="Mero Thai Bold"/>
              </a:rPr>
              <a:t>เขาได้อิสอัคคืนมาจากความตาย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045737" y="768314"/>
            <a:ext cx="2157269" cy="231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07"/>
              </a:lnSpc>
            </a:pPr>
            <a:r>
              <a:rPr lang="en-US" sz="11862">
                <a:solidFill>
                  <a:srgbClr val="000000"/>
                </a:solidFill>
                <a:latin typeface="Mero Thai Bold"/>
              </a:rPr>
              <a:t>2.2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292821" y="3472235"/>
            <a:ext cx="9820369" cy="524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05"/>
              </a:lnSpc>
            </a:pPr>
            <a:r>
              <a:rPr lang="en-US" sz="5789">
                <a:solidFill>
                  <a:srgbClr val="000000"/>
                </a:solidFill>
                <a:cs typeface="Mero Thai Bold"/>
              </a:rPr>
              <a:t>การเชื่อฟังด้วยความเชื่อ </a:t>
            </a:r>
          </a:p>
          <a:p>
            <a:pPr algn="l">
              <a:lnSpc>
                <a:spcPts val="8105"/>
              </a:lnSpc>
            </a:pPr>
            <a:r>
              <a:rPr lang="en-US" sz="5789">
                <a:solidFill>
                  <a:srgbClr val="000000"/>
                </a:solidFill>
                <a:cs typeface="Mero Thai Bold"/>
              </a:rPr>
              <a:t>หมายถึง ท่านเชื่อฟังพระเจ้า โดยเชื่อว่าพระสัญญาของพระองค์จะเป็นจริงในชีวิตของท่าน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24100" y="1780928"/>
            <a:ext cx="5848636" cy="6935042"/>
            <a:chOff x="0" y="0"/>
            <a:chExt cx="7798181" cy="9246722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43812" t="0" r="0" b="0"/>
            <a:stretch>
              <a:fillRect/>
            </a:stretch>
          </p:blipFill>
          <p:spPr>
            <a:xfrm flipH="false" flipV="false">
              <a:off x="0" y="0"/>
              <a:ext cx="7798181" cy="9246722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681748" y="5404008"/>
            <a:ext cx="3994231" cy="3938303"/>
            <a:chOff x="0" y="0"/>
            <a:chExt cx="5325641" cy="5251070"/>
          </a:xfrm>
        </p:grpSpPr>
        <p:sp>
          <p:nvSpPr>
            <p:cNvPr name="AutoShape 7" id="7"/>
            <p:cNvSpPr/>
            <p:nvPr/>
          </p:nvSpPr>
          <p:spPr>
            <a:xfrm rot="-10800000">
              <a:off x="74571" y="517650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 rot="5400000">
              <a:off x="-2588250" y="258825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3760689" y="1110163"/>
            <a:ext cx="3994231" cy="3938303"/>
            <a:chOff x="0" y="0"/>
            <a:chExt cx="5325641" cy="5251070"/>
          </a:xfrm>
        </p:grpSpPr>
        <p:sp>
          <p:nvSpPr>
            <p:cNvPr name="AutoShape 10" id="10"/>
            <p:cNvSpPr/>
            <p:nvPr/>
          </p:nvSpPr>
          <p:spPr>
            <a:xfrm rot="0">
              <a:off x="0" y="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rot="-5400000">
              <a:off x="2662821" y="258825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33003" y="-8680773"/>
            <a:ext cx="1821869" cy="18288000"/>
            <a:chOff x="0" y="0"/>
            <a:chExt cx="270933" cy="27196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19641"/>
            </a:xfrm>
            <a:custGeom>
              <a:avLst/>
              <a:gdLst/>
              <a:ahLst/>
              <a:cxnLst/>
              <a:rect r="r" b="b" t="t" l="l"/>
              <a:pathLst>
                <a:path h="2719641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19641"/>
                  </a:lnTo>
                  <a:lnTo>
                    <a:pt x="0" y="2719641"/>
                  </a:lnTo>
                  <a:close/>
                </a:path>
              </a:pathLst>
            </a:custGeom>
            <a:solidFill>
              <a:srgbClr val="7497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70933" cy="27672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966583" y="244152"/>
            <a:ext cx="7903148" cy="4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6"/>
              </a:lnSpc>
            </a:pPr>
            <a:r>
              <a:rPr lang="en-US" sz="2490">
                <a:solidFill>
                  <a:srgbClr val="FEFEFE"/>
                </a:solidFill>
                <a:cs typeface="Mero Thai Bold"/>
              </a:rPr>
              <a:t>ชีวิตที่ได้รับพระพร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5031" y="234627"/>
            <a:ext cx="6397181" cy="470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485">
                <a:solidFill>
                  <a:srgbClr val="FEFEFE"/>
                </a:solidFill>
                <a:cs typeface="Mero Thai Bold"/>
              </a:rPr>
              <a:t>สามคุณลักษณะที่นำไปสู่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072330" y="2090383"/>
            <a:ext cx="4799882" cy="7167917"/>
            <a:chOff x="0" y="0"/>
            <a:chExt cx="3810139" cy="56898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0139" cy="5689882"/>
            </a:xfrm>
            <a:custGeom>
              <a:avLst/>
              <a:gdLst/>
              <a:ahLst/>
              <a:cxnLst/>
              <a:rect r="r" b="b" t="t" l="l"/>
              <a:pathLst>
                <a:path h="5689882" w="3810139">
                  <a:moveTo>
                    <a:pt x="0" y="0"/>
                  </a:moveTo>
                  <a:lnTo>
                    <a:pt x="3810139" y="0"/>
                  </a:lnTo>
                  <a:lnTo>
                    <a:pt x="3810139" y="5689882"/>
                  </a:lnTo>
                  <a:lnTo>
                    <a:pt x="0" y="5689882"/>
                  </a:lnTo>
                  <a:close/>
                </a:path>
              </a:pathLst>
            </a:custGeom>
            <a:solidFill>
              <a:srgbClr val="AB8C7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3810139" cy="5689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78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28272" y="695325"/>
            <a:ext cx="8351783" cy="487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544" spc="86">
                <a:solidFill>
                  <a:srgbClr val="FFFFFF"/>
                </a:solidFill>
                <a:latin typeface="Mero Thai Bold"/>
              </a:rPr>
              <a:t>Three Characteristics that Lead to Blessed Life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28700" y="2731095"/>
            <a:ext cx="4835496" cy="6956284"/>
          </a:xfrm>
          <a:custGeom>
            <a:avLst/>
            <a:gdLst/>
            <a:ahLst/>
            <a:cxnLst/>
            <a:rect r="r" b="b" t="t" l="l"/>
            <a:pathLst>
              <a:path h="6956284" w="4835496">
                <a:moveTo>
                  <a:pt x="0" y="0"/>
                </a:moveTo>
                <a:lnTo>
                  <a:pt x="4835496" y="0"/>
                </a:lnTo>
                <a:lnTo>
                  <a:pt x="4835496" y="6956284"/>
                </a:lnTo>
                <a:lnTo>
                  <a:pt x="0" y="6956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67" r="0" b="-2167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563932" y="1028118"/>
            <a:ext cx="2096589" cy="391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00"/>
              </a:lnSpc>
            </a:pPr>
            <a:r>
              <a:rPr lang="en-US" sz="20143">
                <a:solidFill>
                  <a:srgbClr val="000000"/>
                </a:solidFill>
                <a:latin typeface="Mero Thai Bold"/>
              </a:rPr>
              <a:t>3.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53706" y="4302837"/>
            <a:ext cx="7208149" cy="3060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61"/>
              </a:lnSpc>
            </a:pPr>
            <a:r>
              <a:rPr lang="en-US" sz="8257">
                <a:solidFill>
                  <a:srgbClr val="000000"/>
                </a:solidFill>
                <a:cs typeface="Mero Thai Bold"/>
              </a:rPr>
              <a:t>อับราฮัม</a:t>
            </a:r>
          </a:p>
          <a:p>
            <a:pPr algn="l">
              <a:lnSpc>
                <a:spcPts val="11561"/>
              </a:lnSpc>
            </a:pPr>
            <a:r>
              <a:rPr lang="en-US" sz="8257">
                <a:solidFill>
                  <a:srgbClr val="000000"/>
                </a:solidFill>
                <a:cs typeface="Mero Thai Bold"/>
              </a:rPr>
              <a:t>ยำเกรงพระเจ้า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726235" y="8532426"/>
            <a:ext cx="4186625" cy="940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4893">
                <a:solidFill>
                  <a:srgbClr val="000000"/>
                </a:solidFill>
                <a:latin typeface="Mero Thai Bold"/>
                <a:cs typeface="Mero Thai Bold"/>
              </a:rPr>
              <a:t>ปฐมกาล 22:12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58419" y="8493769"/>
            <a:ext cx="5591698" cy="1262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70"/>
              </a:lnSpc>
            </a:pPr>
            <a:r>
              <a:rPr lang="en-US" sz="6550">
                <a:solidFill>
                  <a:srgbClr val="000000"/>
                </a:solidFill>
                <a:latin typeface="Mero Thai Bold"/>
                <a:cs typeface="Mero Thai Bold"/>
              </a:rPr>
              <a:t>ปฐมกาล 22:12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91362" y="1907264"/>
            <a:ext cx="16125812" cy="6022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08"/>
              </a:lnSpc>
              <a:spcBef>
                <a:spcPct val="0"/>
              </a:spcBef>
            </a:pPr>
            <a:r>
              <a:rPr lang="en-US" sz="6648">
                <a:solidFill>
                  <a:srgbClr val="000000"/>
                </a:solidFill>
                <a:latin typeface="Mero Thai Bold"/>
                <a:cs typeface="Mero Thai Bold"/>
              </a:rPr>
              <a:t> ทูตสวรรค์กล่าวว่า “อย่าแตะต้อง</a:t>
            </a:r>
          </a:p>
          <a:p>
            <a:pPr algn="ctr">
              <a:lnSpc>
                <a:spcPts val="9308"/>
              </a:lnSpc>
              <a:spcBef>
                <a:spcPct val="0"/>
              </a:spcBef>
            </a:pPr>
            <a:r>
              <a:rPr lang="en-US" sz="6648">
                <a:solidFill>
                  <a:srgbClr val="000000"/>
                </a:solidFill>
                <a:cs typeface="Mero Thai Bold"/>
              </a:rPr>
              <a:t>เด็กคนนั้น อย่าทำอะไรเขาเลย </a:t>
            </a:r>
          </a:p>
          <a:p>
            <a:pPr algn="ctr">
              <a:lnSpc>
                <a:spcPts val="9308"/>
              </a:lnSpc>
              <a:spcBef>
                <a:spcPct val="0"/>
              </a:spcBef>
            </a:pPr>
            <a:r>
              <a:rPr lang="en-US" sz="6648">
                <a:solidFill>
                  <a:srgbClr val="000000"/>
                </a:solidFill>
                <a:cs typeface="Mero Thai Bold"/>
              </a:rPr>
              <a:t>บัดนี้เรารู้แล้วว่าเจ้ายำเกรงพระเจ้า </a:t>
            </a:r>
          </a:p>
          <a:p>
            <a:pPr algn="ctr">
              <a:lnSpc>
                <a:spcPts val="9308"/>
              </a:lnSpc>
              <a:spcBef>
                <a:spcPct val="0"/>
              </a:spcBef>
            </a:pPr>
            <a:r>
              <a:rPr lang="en-US" sz="6648">
                <a:solidFill>
                  <a:srgbClr val="000000"/>
                </a:solidFill>
                <a:latin typeface="Mero Thai Bold"/>
                <a:cs typeface="Mero Thai Bold"/>
              </a:rPr>
              <a:t>เพราะเจ้าไม่ได้หวงลูกชายของเจ้าจากเรา แม้เป็นลูกชายเพียงคนเดียวของเจ้า”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120842" y="1864208"/>
            <a:ext cx="1893477" cy="231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07"/>
              </a:lnSpc>
            </a:pPr>
            <a:r>
              <a:rPr lang="en-US" sz="11862">
                <a:solidFill>
                  <a:srgbClr val="000000"/>
                </a:solidFill>
                <a:latin typeface="Mero Thai Bold"/>
              </a:rPr>
              <a:t>3.1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696349" y="3908509"/>
            <a:ext cx="13635282" cy="231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10"/>
              </a:lnSpc>
            </a:pPr>
            <a:r>
              <a:rPr lang="en-US" sz="6222">
                <a:solidFill>
                  <a:srgbClr val="000000"/>
                </a:solidFill>
                <a:cs typeface="Mero Thai Bold"/>
              </a:rPr>
              <a:t>ความถ่อมใจนำมาซึ่ง</a:t>
            </a:r>
          </a:p>
          <a:p>
            <a:pPr algn="ctr">
              <a:lnSpc>
                <a:spcPts val="8710"/>
              </a:lnSpc>
            </a:pPr>
            <a:r>
              <a:rPr lang="en-US" sz="6222">
                <a:solidFill>
                  <a:srgbClr val="000000"/>
                </a:solidFill>
                <a:cs typeface="Mero Thai Bold"/>
              </a:rPr>
              <a:t>ความมั่งคั่ง เกียรติ และชีวิต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454200" y="7198075"/>
            <a:ext cx="3563486" cy="94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6"/>
              </a:lnSpc>
            </a:pPr>
            <a:r>
              <a:rPr lang="en-US" sz="4890">
                <a:solidFill>
                  <a:srgbClr val="000000"/>
                </a:solidFill>
                <a:latin typeface="Mero Thai Bold"/>
                <a:cs typeface="Mero Thai Bold"/>
              </a:rPr>
              <a:t>สุภาษิต 22:4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51217" y="1038265"/>
            <a:ext cx="6703702" cy="8210470"/>
            <a:chOff x="0" y="0"/>
            <a:chExt cx="8938270" cy="10947294"/>
          </a:xfrm>
        </p:grpSpPr>
        <p:sp>
          <p:nvSpPr>
            <p:cNvPr name="AutoShape 6" id="6"/>
            <p:cNvSpPr/>
            <p:nvPr/>
          </p:nvSpPr>
          <p:spPr>
            <a:xfrm>
              <a:off x="6270" y="29746"/>
              <a:ext cx="8932000" cy="0"/>
            </a:xfrm>
            <a:prstGeom prst="line">
              <a:avLst/>
            </a:prstGeom>
            <a:ln cap="flat" w="5949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6270" y="10917548"/>
              <a:ext cx="8932000" cy="0"/>
            </a:xfrm>
            <a:prstGeom prst="line">
              <a:avLst/>
            </a:prstGeom>
            <a:ln cap="flat" w="5949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 flipV="true">
              <a:off x="29746" y="72245"/>
              <a:ext cx="0" cy="10802803"/>
            </a:xfrm>
            <a:prstGeom prst="line">
              <a:avLst/>
            </a:prstGeom>
            <a:ln cap="flat" w="5949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flipV="true">
              <a:off x="8892393" y="29746"/>
              <a:ext cx="0" cy="10802803"/>
            </a:xfrm>
            <a:prstGeom prst="line">
              <a:avLst/>
            </a:prstGeom>
            <a:ln cap="flat" w="5949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240904" y="1588858"/>
            <a:ext cx="5524329" cy="7224353"/>
            <a:chOff x="0" y="0"/>
            <a:chExt cx="7365771" cy="9632470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2"/>
            <a:srcRect l="0" t="295" r="66578" b="34226"/>
            <a:stretch>
              <a:fillRect/>
            </a:stretch>
          </p:blipFill>
          <p:spPr>
            <a:xfrm flipH="false" flipV="false">
              <a:off x="0" y="0"/>
              <a:ext cx="7365771" cy="96324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33003" y="-8680773"/>
            <a:ext cx="1821869" cy="18288000"/>
            <a:chOff x="0" y="0"/>
            <a:chExt cx="270933" cy="27196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19641"/>
            </a:xfrm>
            <a:custGeom>
              <a:avLst/>
              <a:gdLst/>
              <a:ahLst/>
              <a:cxnLst/>
              <a:rect r="r" b="b" t="t" l="l"/>
              <a:pathLst>
                <a:path h="2719641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19641"/>
                  </a:lnTo>
                  <a:lnTo>
                    <a:pt x="0" y="2719641"/>
                  </a:lnTo>
                  <a:close/>
                </a:path>
              </a:pathLst>
            </a:custGeom>
            <a:solidFill>
              <a:srgbClr val="7497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70933" cy="27672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389941" y="1109344"/>
            <a:ext cx="1688433" cy="3914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00"/>
              </a:lnSpc>
            </a:pPr>
            <a:r>
              <a:rPr lang="en-US" sz="20143">
                <a:solidFill>
                  <a:srgbClr val="000000"/>
                </a:solidFill>
                <a:latin typeface="Mero Thai Bold"/>
              </a:rPr>
              <a:t>1.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632406" y="8328114"/>
            <a:ext cx="4448809" cy="940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4893">
                <a:solidFill>
                  <a:srgbClr val="000000"/>
                </a:solidFill>
                <a:latin typeface="Mero Thai Bold"/>
                <a:cs typeface="Mero Thai Bold"/>
              </a:rPr>
              <a:t>ปฐมกาล 22:1-3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66583" y="244152"/>
            <a:ext cx="7903148" cy="4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6"/>
              </a:lnSpc>
            </a:pPr>
            <a:r>
              <a:rPr lang="en-US" sz="2490">
                <a:solidFill>
                  <a:srgbClr val="FEFEFE"/>
                </a:solidFill>
                <a:cs typeface="Mero Thai Bold"/>
              </a:rPr>
              <a:t>ชีวิตที่ได้รับพระพร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5031" y="234627"/>
            <a:ext cx="6397181" cy="470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485">
                <a:solidFill>
                  <a:srgbClr val="FEFEFE"/>
                </a:solidFill>
                <a:cs typeface="Mero Thai Bold"/>
              </a:rPr>
              <a:t>สามคุณลักษณะที่นำไปสู่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072330" y="2090383"/>
            <a:ext cx="4534923" cy="7167917"/>
            <a:chOff x="0" y="0"/>
            <a:chExt cx="3599815" cy="56898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599815" cy="5689882"/>
            </a:xfrm>
            <a:custGeom>
              <a:avLst/>
              <a:gdLst/>
              <a:ahLst/>
              <a:cxnLst/>
              <a:rect r="r" b="b" t="t" l="l"/>
              <a:pathLst>
                <a:path h="5689882" w="3599815">
                  <a:moveTo>
                    <a:pt x="0" y="0"/>
                  </a:moveTo>
                  <a:lnTo>
                    <a:pt x="3599815" y="0"/>
                  </a:lnTo>
                  <a:lnTo>
                    <a:pt x="3599815" y="5689882"/>
                  </a:lnTo>
                  <a:lnTo>
                    <a:pt x="0" y="5689882"/>
                  </a:lnTo>
                  <a:close/>
                </a:path>
              </a:pathLst>
            </a:custGeom>
            <a:solidFill>
              <a:srgbClr val="AB8C7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3599815" cy="5689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78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475031" y="2809854"/>
            <a:ext cx="5187572" cy="6448446"/>
          </a:xfrm>
          <a:custGeom>
            <a:avLst/>
            <a:gdLst/>
            <a:ahLst/>
            <a:cxnLst/>
            <a:rect r="r" b="b" t="t" l="l"/>
            <a:pathLst>
              <a:path h="6448446" w="5187572">
                <a:moveTo>
                  <a:pt x="0" y="0"/>
                </a:moveTo>
                <a:lnTo>
                  <a:pt x="5187573" y="0"/>
                </a:lnTo>
                <a:lnTo>
                  <a:pt x="5187573" y="6448446"/>
                </a:lnTo>
                <a:lnTo>
                  <a:pt x="0" y="644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922" t="-1700" r="0" b="-170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28272" y="695325"/>
            <a:ext cx="8351783" cy="487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544" spc="86">
                <a:solidFill>
                  <a:srgbClr val="FFFFFF"/>
                </a:solidFill>
                <a:latin typeface="Mero Thai Bold"/>
              </a:rPr>
              <a:t>Three Characteristics that Lead to Blessed Life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880112" y="4111515"/>
            <a:ext cx="7979237" cy="3464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72"/>
              </a:lnSpc>
            </a:pPr>
            <a:r>
              <a:rPr lang="en-US" sz="9337">
                <a:solidFill>
                  <a:srgbClr val="000000"/>
                </a:solidFill>
                <a:cs typeface="Mero Thai Bold"/>
              </a:rPr>
              <a:t>อับราฮัมเชื่อฟังพระเจ้า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62585" y="8024661"/>
            <a:ext cx="4772873" cy="1262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69"/>
              </a:lnSpc>
            </a:pPr>
            <a:r>
              <a:rPr lang="en-US" sz="6549">
                <a:solidFill>
                  <a:srgbClr val="000000"/>
                </a:solidFill>
                <a:latin typeface="Mero Thai Bold"/>
                <a:cs typeface="Mero Thai Bold"/>
              </a:rPr>
              <a:t>สุภาษิต 22:4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50815" y="1619755"/>
            <a:ext cx="13786370" cy="5785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36"/>
              </a:lnSpc>
              <a:spcBef>
                <a:spcPct val="0"/>
              </a:spcBef>
            </a:pPr>
            <a:r>
              <a:rPr lang="en-US" sz="7954">
                <a:solidFill>
                  <a:srgbClr val="000000"/>
                </a:solidFill>
                <a:cs typeface="Mero Thai Bold"/>
              </a:rPr>
              <a:t>ความถ่อมสุภาพคือ</a:t>
            </a:r>
          </a:p>
          <a:p>
            <a:pPr algn="ctr">
              <a:lnSpc>
                <a:spcPts val="11136"/>
              </a:lnSpc>
              <a:spcBef>
                <a:spcPct val="0"/>
              </a:spcBef>
            </a:pPr>
            <a:r>
              <a:rPr lang="en-US" sz="7954">
                <a:solidFill>
                  <a:srgbClr val="000000"/>
                </a:solidFill>
                <a:cs typeface="Mero Thai Bold"/>
              </a:rPr>
              <a:t>การยำเกรงองค์พระผู้เป็นเจ้า</a:t>
            </a:r>
          </a:p>
          <a:p>
            <a:pPr algn="ctr">
              <a:lnSpc>
                <a:spcPts val="11136"/>
              </a:lnSpc>
              <a:spcBef>
                <a:spcPct val="0"/>
              </a:spcBef>
            </a:pPr>
            <a:r>
              <a:rPr lang="en-US" sz="7954">
                <a:solidFill>
                  <a:srgbClr val="000000"/>
                </a:solidFill>
                <a:cs typeface="Mero Thai Bold"/>
              </a:rPr>
              <a:t>รางวัลของมันคือ ความมั่งคั่ง </a:t>
            </a:r>
          </a:p>
          <a:p>
            <a:pPr algn="ctr">
              <a:lnSpc>
                <a:spcPts val="11136"/>
              </a:lnSpc>
              <a:spcBef>
                <a:spcPct val="0"/>
              </a:spcBef>
            </a:pPr>
            <a:r>
              <a:rPr lang="en-US" sz="7954">
                <a:solidFill>
                  <a:srgbClr val="000000"/>
                </a:solidFill>
                <a:cs typeface="Mero Thai Bold"/>
              </a:rPr>
              <a:t>เกียรติ และชีวิต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03477" y="1187113"/>
            <a:ext cx="2145224" cy="231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07"/>
              </a:lnSpc>
            </a:pPr>
            <a:r>
              <a:rPr lang="en-US" sz="11862">
                <a:solidFill>
                  <a:srgbClr val="000000"/>
                </a:solidFill>
                <a:latin typeface="Mero Thai Bold"/>
              </a:rPr>
              <a:t>3.2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803477" y="3312591"/>
            <a:ext cx="9484523" cy="5632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10"/>
              </a:lnSpc>
            </a:pPr>
            <a:r>
              <a:rPr lang="en-US" sz="6222">
                <a:solidFill>
                  <a:srgbClr val="000000"/>
                </a:solidFill>
                <a:cs typeface="Mero Thai Bold"/>
              </a:rPr>
              <a:t>การยำเกรงพระเจ้า </a:t>
            </a:r>
          </a:p>
          <a:p>
            <a:pPr algn="l">
              <a:lnSpc>
                <a:spcPts val="8710"/>
              </a:lnSpc>
            </a:pPr>
            <a:r>
              <a:rPr lang="en-US" sz="6222">
                <a:solidFill>
                  <a:srgbClr val="000000"/>
                </a:solidFill>
                <a:cs typeface="Mero Thai Bold"/>
              </a:rPr>
              <a:t>หมายถึง การใชีชีวิตด้วย</a:t>
            </a:r>
          </a:p>
          <a:p>
            <a:pPr algn="l">
              <a:lnSpc>
                <a:spcPts val="8710"/>
              </a:lnSpc>
            </a:pPr>
            <a:r>
              <a:rPr lang="en-US" sz="6222">
                <a:solidFill>
                  <a:srgbClr val="000000"/>
                </a:solidFill>
                <a:cs typeface="Mero Thai Bold"/>
              </a:rPr>
              <a:t>ความปรารถนาที่จะไม่ทำสิ่งใดที่ทำให้พระเจ้า</a:t>
            </a:r>
          </a:p>
          <a:p>
            <a:pPr algn="l">
              <a:lnSpc>
                <a:spcPts val="8710"/>
              </a:lnSpc>
            </a:pPr>
            <a:r>
              <a:rPr lang="en-US" sz="6222">
                <a:solidFill>
                  <a:srgbClr val="000000"/>
                </a:solidFill>
                <a:cs typeface="Mero Thai Bold"/>
              </a:rPr>
              <a:t>ไม่พอพระทัย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15336" y="1742885"/>
            <a:ext cx="6801257" cy="6801230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6597" t="0" r="-25182" b="-7988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080187" y="7047026"/>
            <a:ext cx="1836406" cy="1836406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57965" y="1742885"/>
            <a:ext cx="1836406" cy="1836406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33003" y="-8680773"/>
            <a:ext cx="1821869" cy="18288000"/>
            <a:chOff x="0" y="0"/>
            <a:chExt cx="270933" cy="27196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19641"/>
            </a:xfrm>
            <a:custGeom>
              <a:avLst/>
              <a:gdLst/>
              <a:ahLst/>
              <a:cxnLst/>
              <a:rect r="r" b="b" t="t" l="l"/>
              <a:pathLst>
                <a:path h="2719641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19641"/>
                  </a:lnTo>
                  <a:lnTo>
                    <a:pt x="0" y="2719641"/>
                  </a:lnTo>
                  <a:close/>
                </a:path>
              </a:pathLst>
            </a:custGeom>
            <a:solidFill>
              <a:srgbClr val="7497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70933" cy="27672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966583" y="244152"/>
            <a:ext cx="7903148" cy="4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6"/>
              </a:lnSpc>
            </a:pPr>
            <a:r>
              <a:rPr lang="en-US" sz="2490">
                <a:solidFill>
                  <a:srgbClr val="FEFEFE"/>
                </a:solidFill>
                <a:cs typeface="Mero Thai Bold"/>
              </a:rPr>
              <a:t>ชีวิตที่ได้รับพระพร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5031" y="234627"/>
            <a:ext cx="6397181" cy="470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485">
                <a:solidFill>
                  <a:srgbClr val="FEFEFE"/>
                </a:solidFill>
                <a:cs typeface="Mero Thai Bold"/>
              </a:rPr>
              <a:t>สามคุณลักษณะที่นำไปสู่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072330" y="2090383"/>
            <a:ext cx="4799882" cy="7167917"/>
            <a:chOff x="0" y="0"/>
            <a:chExt cx="3810139" cy="56898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0139" cy="5689882"/>
            </a:xfrm>
            <a:custGeom>
              <a:avLst/>
              <a:gdLst/>
              <a:ahLst/>
              <a:cxnLst/>
              <a:rect r="r" b="b" t="t" l="l"/>
              <a:pathLst>
                <a:path h="5689882" w="3810139">
                  <a:moveTo>
                    <a:pt x="0" y="0"/>
                  </a:moveTo>
                  <a:lnTo>
                    <a:pt x="3810139" y="0"/>
                  </a:lnTo>
                  <a:lnTo>
                    <a:pt x="3810139" y="5689882"/>
                  </a:lnTo>
                  <a:lnTo>
                    <a:pt x="0" y="5689882"/>
                  </a:lnTo>
                  <a:close/>
                </a:path>
              </a:pathLst>
            </a:custGeom>
            <a:solidFill>
              <a:srgbClr val="AB8C7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3810139" cy="5689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78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28272" y="695325"/>
            <a:ext cx="8351783" cy="487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544" spc="86">
                <a:solidFill>
                  <a:srgbClr val="FFFFFF"/>
                </a:solidFill>
                <a:latin typeface="Mero Thai Bold"/>
              </a:rPr>
              <a:t>Three Characteristics that Lead to Blessed Life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44512" y="2519326"/>
            <a:ext cx="5019364" cy="7218396"/>
          </a:xfrm>
          <a:custGeom>
            <a:avLst/>
            <a:gdLst/>
            <a:ahLst/>
            <a:cxnLst/>
            <a:rect r="r" b="b" t="t" l="l"/>
            <a:pathLst>
              <a:path h="7218396" w="5019364">
                <a:moveTo>
                  <a:pt x="0" y="0"/>
                </a:moveTo>
                <a:lnTo>
                  <a:pt x="5019364" y="0"/>
                </a:lnTo>
                <a:lnTo>
                  <a:pt x="5019364" y="7218396"/>
                </a:lnTo>
                <a:lnTo>
                  <a:pt x="0" y="7218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940" t="0" r="-64507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565710" y="1043912"/>
            <a:ext cx="2088212" cy="365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1"/>
              </a:lnSpc>
            </a:pPr>
            <a:r>
              <a:rPr lang="en-US" sz="18844">
                <a:solidFill>
                  <a:srgbClr val="000000"/>
                </a:solidFill>
                <a:latin typeface="Mero Thai Bold"/>
              </a:rPr>
              <a:t>4.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19574" y="4091722"/>
            <a:ext cx="8554176" cy="2867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15"/>
              </a:lnSpc>
            </a:pPr>
            <a:r>
              <a:rPr lang="en-US" sz="7725">
                <a:solidFill>
                  <a:srgbClr val="000000"/>
                </a:solidFill>
                <a:cs typeface="Mero Thai Bold"/>
              </a:rPr>
              <a:t>อับราฮัมได้รับพระพรจากพระเจ้า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65710" y="8315760"/>
            <a:ext cx="5896841" cy="94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5"/>
              </a:lnSpc>
            </a:pPr>
            <a:r>
              <a:rPr lang="en-US" sz="4889">
                <a:solidFill>
                  <a:srgbClr val="000000"/>
                </a:solidFill>
                <a:latin typeface="Mero Thai Bold"/>
                <a:cs typeface="Mero Thai Bold"/>
              </a:rPr>
              <a:t>ปฐมกาล 22:14,17-18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96871" y="7995939"/>
            <a:ext cx="5629130" cy="1262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70"/>
              </a:lnSpc>
            </a:pPr>
            <a:r>
              <a:rPr lang="en-US" sz="6550">
                <a:solidFill>
                  <a:srgbClr val="000000"/>
                </a:solidFill>
                <a:latin typeface="Mero Thai Bold"/>
                <a:cs typeface="Mero Thai Bold"/>
              </a:rPr>
              <a:t>ปฐมกาล 22:14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186359"/>
            <a:ext cx="16565472" cy="494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53"/>
              </a:lnSpc>
              <a:spcBef>
                <a:spcPct val="0"/>
              </a:spcBef>
            </a:pPr>
            <a:r>
              <a:rPr lang="en-US" sz="6824">
                <a:solidFill>
                  <a:srgbClr val="000000"/>
                </a:solidFill>
                <a:cs typeface="Mero Thai Bold"/>
              </a:rPr>
              <a:t>ดังนั้นอับราฮัมจึงเรียกสถานที่นั้นว่า </a:t>
            </a:r>
          </a:p>
          <a:p>
            <a:pPr algn="ctr">
              <a:lnSpc>
                <a:spcPts val="9553"/>
              </a:lnSpc>
              <a:spcBef>
                <a:spcPct val="0"/>
              </a:spcBef>
            </a:pPr>
            <a:r>
              <a:rPr lang="en-US" sz="6824">
                <a:solidFill>
                  <a:srgbClr val="000000"/>
                </a:solidFill>
                <a:latin typeface="Mero Thai Bold"/>
                <a:cs typeface="Mero Thai Bold"/>
              </a:rPr>
              <a:t>“พระยาห์เวห์จะทรงจัดเตรียมไว้” </a:t>
            </a:r>
          </a:p>
          <a:p>
            <a:pPr algn="ctr">
              <a:lnSpc>
                <a:spcPts val="9553"/>
              </a:lnSpc>
              <a:spcBef>
                <a:spcPct val="0"/>
              </a:spcBef>
            </a:pPr>
            <a:r>
              <a:rPr lang="en-US" sz="6824">
                <a:solidFill>
                  <a:srgbClr val="000000"/>
                </a:solidFill>
                <a:cs typeface="Mero Thai Bold"/>
              </a:rPr>
              <a:t>อย่างที่พูดกันทุกวันนี้ว่า</a:t>
            </a:r>
          </a:p>
          <a:p>
            <a:pPr algn="ctr">
              <a:lnSpc>
                <a:spcPts val="9553"/>
              </a:lnSpc>
              <a:spcBef>
                <a:spcPct val="0"/>
              </a:spcBef>
            </a:pPr>
            <a:r>
              <a:rPr lang="en-US" sz="6824">
                <a:solidFill>
                  <a:srgbClr val="000000"/>
                </a:solidFill>
                <a:latin typeface="Mero Thai Bold"/>
                <a:cs typeface="Mero Thai Bold"/>
              </a:rPr>
              <a:t> “จะจัดเตรียมไว้บนภูเขาของพระยาห์เวห์”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77707" y="8554094"/>
            <a:ext cx="5132586" cy="1160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70"/>
              </a:lnSpc>
            </a:pPr>
            <a:r>
              <a:rPr lang="en-US" sz="6050">
                <a:solidFill>
                  <a:srgbClr val="000000"/>
                </a:solidFill>
                <a:latin typeface="Mero Thai Bold"/>
                <a:cs typeface="Mero Thai Bold"/>
              </a:rPr>
              <a:t>ปฐมกาล 22:17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54024" y="1655487"/>
            <a:ext cx="14961505" cy="6711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5"/>
              </a:lnSpc>
              <a:spcBef>
                <a:spcPct val="0"/>
              </a:spcBef>
            </a:pPr>
            <a:r>
              <a:rPr lang="en-US" sz="6204">
                <a:solidFill>
                  <a:srgbClr val="000000"/>
                </a:solidFill>
                <a:cs typeface="Mero Thai Bold"/>
              </a:rPr>
              <a:t>เราจะอวยพรเจ้าแน่นอนและจะทำให้</a:t>
            </a:r>
          </a:p>
          <a:p>
            <a:pPr algn="ctr">
              <a:lnSpc>
                <a:spcPts val="8685"/>
              </a:lnSpc>
              <a:spcBef>
                <a:spcPct val="0"/>
              </a:spcBef>
            </a:pPr>
            <a:r>
              <a:rPr lang="en-US" sz="6204">
                <a:solidFill>
                  <a:srgbClr val="000000"/>
                </a:solidFill>
                <a:cs typeface="Mero Thai Bold"/>
              </a:rPr>
              <a:t>ลูกหลานของเจ้ามีจำนวนมากมาย</a:t>
            </a:r>
          </a:p>
          <a:p>
            <a:pPr algn="ctr">
              <a:lnSpc>
                <a:spcPts val="8685"/>
              </a:lnSpc>
              <a:spcBef>
                <a:spcPct val="0"/>
              </a:spcBef>
            </a:pPr>
            <a:r>
              <a:rPr lang="en-US" sz="6204">
                <a:solidFill>
                  <a:srgbClr val="000000"/>
                </a:solidFill>
                <a:cs typeface="Mero Thai Bold"/>
              </a:rPr>
              <a:t>เหมือนดวงดาวในท้องฟ้า </a:t>
            </a:r>
          </a:p>
          <a:p>
            <a:pPr algn="ctr">
              <a:lnSpc>
                <a:spcPts val="8685"/>
              </a:lnSpc>
              <a:spcBef>
                <a:spcPct val="0"/>
              </a:spcBef>
            </a:pPr>
            <a:r>
              <a:rPr lang="en-US" sz="6204">
                <a:solidFill>
                  <a:srgbClr val="000000"/>
                </a:solidFill>
                <a:cs typeface="Mero Thai Bold"/>
              </a:rPr>
              <a:t>เหมือนเม็ดทรายที่ชายทะเล </a:t>
            </a:r>
          </a:p>
          <a:p>
            <a:pPr algn="ctr">
              <a:lnSpc>
                <a:spcPts val="8685"/>
              </a:lnSpc>
              <a:spcBef>
                <a:spcPct val="0"/>
              </a:spcBef>
            </a:pPr>
            <a:r>
              <a:rPr lang="en-US" sz="6204">
                <a:solidFill>
                  <a:srgbClr val="000000"/>
                </a:solidFill>
                <a:cs typeface="Mero Thai Bold"/>
              </a:rPr>
              <a:t>ลูกหลานของเจ้าจะครอบครองเมืองต่างๆ </a:t>
            </a:r>
          </a:p>
          <a:p>
            <a:pPr algn="ctr">
              <a:lnSpc>
                <a:spcPts val="8685"/>
              </a:lnSpc>
              <a:spcBef>
                <a:spcPct val="0"/>
              </a:spcBef>
            </a:pPr>
            <a:r>
              <a:rPr lang="en-US" sz="6204">
                <a:solidFill>
                  <a:srgbClr val="000000"/>
                </a:solidFill>
                <a:cs typeface="Mero Thai Bold"/>
              </a:rPr>
              <a:t>ของเหล่าศัตรูของพวกเขา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338545" y="7574875"/>
            <a:ext cx="5610910" cy="1262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70"/>
              </a:lnSpc>
            </a:pPr>
            <a:r>
              <a:rPr lang="en-US" sz="6550">
                <a:solidFill>
                  <a:srgbClr val="000000"/>
                </a:solidFill>
                <a:latin typeface="Mero Thai Bold"/>
                <a:cs typeface="Mero Thai Bold"/>
              </a:rPr>
              <a:t>ปฐมกาล 22:18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91362" y="2372500"/>
            <a:ext cx="16309266" cy="4173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61"/>
              </a:lnSpc>
            </a:pPr>
            <a:r>
              <a:rPr lang="en-US" sz="7615">
                <a:solidFill>
                  <a:srgbClr val="000000"/>
                </a:solidFill>
                <a:cs typeface="Mero Thai Bold"/>
              </a:rPr>
              <a:t>และทุกประชาชาติทั่วโลกจะได้รับพรผ่านทางเชื้อสาย</a:t>
            </a:r>
            <a:r>
              <a:rPr lang="en-US" sz="7615">
                <a:solidFill>
                  <a:srgbClr val="000000"/>
                </a:solidFill>
                <a:cs typeface="Mero Thai Bold"/>
              </a:rPr>
              <a:t>ของเจ้า </a:t>
            </a:r>
          </a:p>
          <a:p>
            <a:pPr algn="ctr">
              <a:lnSpc>
                <a:spcPts val="10661"/>
              </a:lnSpc>
              <a:spcBef>
                <a:spcPct val="0"/>
              </a:spcBef>
            </a:pPr>
            <a:r>
              <a:rPr lang="en-US" sz="7615">
                <a:solidFill>
                  <a:srgbClr val="000000"/>
                </a:solidFill>
                <a:latin typeface="Mero Thai Bold"/>
                <a:cs typeface="Mero Thai Bold"/>
              </a:rPr>
              <a:t>เพราะเจ้าได้เชื่อฟังเรา”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259261" y="1276103"/>
            <a:ext cx="1973397" cy="231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07"/>
              </a:lnSpc>
            </a:pPr>
            <a:r>
              <a:rPr lang="en-US" sz="11862">
                <a:solidFill>
                  <a:srgbClr val="000000"/>
                </a:solidFill>
                <a:latin typeface="Mero Thai Bold"/>
              </a:rPr>
              <a:t>4.1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321441" y="3755941"/>
            <a:ext cx="8937859" cy="231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10"/>
              </a:lnSpc>
            </a:pPr>
            <a:r>
              <a:rPr lang="en-US" sz="6222">
                <a:solidFill>
                  <a:srgbClr val="000000"/>
                </a:solidFill>
                <a:cs typeface="Mero Thai Bold"/>
              </a:rPr>
              <a:t>อับราฮัมได้รับพระพร</a:t>
            </a:r>
          </a:p>
          <a:p>
            <a:pPr algn="l">
              <a:lnSpc>
                <a:spcPts val="8710"/>
              </a:lnSpc>
            </a:pPr>
            <a:r>
              <a:rPr lang="en-US" sz="6222">
                <a:solidFill>
                  <a:srgbClr val="000000"/>
                </a:solidFill>
                <a:cs typeface="Mero Thai Bold"/>
              </a:rPr>
              <a:t>อย่างมากในทุกด้าน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321441" y="7748675"/>
            <a:ext cx="4734177" cy="94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6"/>
              </a:lnSpc>
            </a:pPr>
            <a:r>
              <a:rPr lang="en-US" sz="4890">
                <a:solidFill>
                  <a:srgbClr val="000000"/>
                </a:solidFill>
                <a:latin typeface="Mero Thai Bold"/>
                <a:cs typeface="Mero Thai Bold"/>
              </a:rPr>
              <a:t>ปฐมกาล 24:1,35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24100" y="1780928"/>
            <a:ext cx="5848636" cy="6935042"/>
            <a:chOff x="0" y="0"/>
            <a:chExt cx="7798181" cy="9246722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25580" t="6081" r="24403" b="4904"/>
            <a:stretch>
              <a:fillRect/>
            </a:stretch>
          </p:blipFill>
          <p:spPr>
            <a:xfrm flipH="false" flipV="false">
              <a:off x="0" y="0"/>
              <a:ext cx="7798181" cy="9246722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681748" y="5404008"/>
            <a:ext cx="3994231" cy="3938303"/>
            <a:chOff x="0" y="0"/>
            <a:chExt cx="5325641" cy="5251070"/>
          </a:xfrm>
        </p:grpSpPr>
        <p:sp>
          <p:nvSpPr>
            <p:cNvPr name="AutoShape 8" id="8"/>
            <p:cNvSpPr/>
            <p:nvPr/>
          </p:nvSpPr>
          <p:spPr>
            <a:xfrm rot="-10800000">
              <a:off x="74571" y="517650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rot="5400000">
              <a:off x="-2588250" y="258825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3760689" y="1110163"/>
            <a:ext cx="3994231" cy="3938303"/>
            <a:chOff x="0" y="0"/>
            <a:chExt cx="5325641" cy="5251070"/>
          </a:xfrm>
        </p:grpSpPr>
        <p:sp>
          <p:nvSpPr>
            <p:cNvPr name="AutoShape 11" id="11"/>
            <p:cNvSpPr/>
            <p:nvPr/>
          </p:nvSpPr>
          <p:spPr>
            <a:xfrm rot="0">
              <a:off x="0" y="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rot="-5400000">
              <a:off x="2662821" y="258825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98213" y="7568866"/>
            <a:ext cx="4891574" cy="1212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9"/>
              </a:lnSpc>
            </a:pPr>
            <a:r>
              <a:rPr lang="en-US" sz="6249">
                <a:solidFill>
                  <a:srgbClr val="000000"/>
                </a:solidFill>
                <a:latin typeface="Mero Thai Bold"/>
                <a:cs typeface="Mero Thai Bold"/>
              </a:rPr>
              <a:t>ปฐมกาล 24:1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45244" y="1910774"/>
            <a:ext cx="17397511" cy="440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cs typeface="Mero Thai Bold"/>
              </a:rPr>
              <a:t>อับราฮัมชรามากแล้ว 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cs typeface="Mero Thai Bold"/>
              </a:rPr>
              <a:t>และองค์พระผู้เป็นเจ้า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cs typeface="Mero Thai Bold"/>
              </a:rPr>
              <a:t>ทรงอวยพรเขาทุกด้าน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386305" y="8045504"/>
            <a:ext cx="5515390" cy="1212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9"/>
              </a:lnSpc>
            </a:pPr>
            <a:r>
              <a:rPr lang="en-US" sz="6249">
                <a:solidFill>
                  <a:srgbClr val="000000"/>
                </a:solidFill>
                <a:latin typeface="Mero Thai Bold"/>
                <a:cs typeface="Mero Thai Bold"/>
              </a:rPr>
              <a:t>ปฐมกาล 24:35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79506" y="1832429"/>
            <a:ext cx="14128989" cy="5864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5"/>
              </a:lnSpc>
            </a:pPr>
            <a:r>
              <a:rPr lang="en-US" sz="6497">
                <a:solidFill>
                  <a:srgbClr val="000000"/>
                </a:solidFill>
                <a:latin typeface="Mero Thai Bold"/>
                <a:cs typeface="Mero Thai Bold"/>
              </a:rPr>
              <a:t> องค์พระผู้เป็นเจ้าทรงอวยพร</a:t>
            </a:r>
          </a:p>
          <a:p>
            <a:pPr algn="ctr">
              <a:lnSpc>
                <a:spcPts val="9095"/>
              </a:lnSpc>
            </a:pPr>
            <a:r>
              <a:rPr lang="en-US" sz="6497">
                <a:solidFill>
                  <a:srgbClr val="000000"/>
                </a:solidFill>
                <a:cs typeface="Mero Thai Bold"/>
              </a:rPr>
              <a:t>นายของข้าพเจ้าอย่างล้นเหลือ</a:t>
            </a:r>
          </a:p>
          <a:p>
            <a:pPr algn="ctr">
              <a:lnSpc>
                <a:spcPts val="9095"/>
              </a:lnSpc>
            </a:pPr>
            <a:r>
              <a:rPr lang="en-US" sz="6497">
                <a:solidFill>
                  <a:srgbClr val="000000"/>
                </a:solidFill>
                <a:latin typeface="Mero Thai Bold"/>
                <a:cs typeface="Mero Thai Bold"/>
              </a:rPr>
              <a:t> จนท่านกลายเป็นคนมั่งคั่ง พระองค์ประทานฝูงแกะ ฝูงวัว อูฐ ลา เงิน</a:t>
            </a:r>
          </a:p>
          <a:p>
            <a:pPr algn="ctr">
              <a:lnSpc>
                <a:spcPts val="9095"/>
              </a:lnSpc>
              <a:spcBef>
                <a:spcPct val="0"/>
              </a:spcBef>
            </a:pPr>
            <a:r>
              <a:rPr lang="en-US" sz="6497">
                <a:solidFill>
                  <a:srgbClr val="000000"/>
                </a:solidFill>
                <a:cs typeface="Mero Thai Bold"/>
              </a:rPr>
              <a:t>และทอง ตลอดจนคนรับใช้ชายหญิง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33003" y="-8680773"/>
            <a:ext cx="1821869" cy="18288000"/>
            <a:chOff x="0" y="0"/>
            <a:chExt cx="270933" cy="27196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19641"/>
            </a:xfrm>
            <a:custGeom>
              <a:avLst/>
              <a:gdLst/>
              <a:ahLst/>
              <a:cxnLst/>
              <a:rect r="r" b="b" t="t" l="l"/>
              <a:pathLst>
                <a:path h="2719641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19641"/>
                  </a:lnTo>
                  <a:lnTo>
                    <a:pt x="0" y="2719641"/>
                  </a:lnTo>
                  <a:close/>
                </a:path>
              </a:pathLst>
            </a:custGeom>
            <a:solidFill>
              <a:srgbClr val="7497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70933" cy="27672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966583" y="244152"/>
            <a:ext cx="7903148" cy="4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6"/>
              </a:lnSpc>
            </a:pPr>
            <a:r>
              <a:rPr lang="en-US" sz="2490">
                <a:solidFill>
                  <a:srgbClr val="FEFEFE"/>
                </a:solidFill>
                <a:cs typeface="Mero Thai Bold"/>
              </a:rPr>
              <a:t>ชีวิตที่ได้รับพระพร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5031" y="234627"/>
            <a:ext cx="6397181" cy="470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485">
                <a:solidFill>
                  <a:srgbClr val="FEFEFE"/>
                </a:solidFill>
                <a:cs typeface="Mero Thai Bold"/>
              </a:rPr>
              <a:t>สามคุณลักษณะที่นำไปสู่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371493" y="1999270"/>
            <a:ext cx="4986656" cy="7446836"/>
            <a:chOff x="0" y="0"/>
            <a:chExt cx="3810139" cy="56898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0139" cy="5689882"/>
            </a:xfrm>
            <a:custGeom>
              <a:avLst/>
              <a:gdLst/>
              <a:ahLst/>
              <a:cxnLst/>
              <a:rect r="r" b="b" t="t" l="l"/>
              <a:pathLst>
                <a:path h="5689882" w="3810139">
                  <a:moveTo>
                    <a:pt x="0" y="0"/>
                  </a:moveTo>
                  <a:lnTo>
                    <a:pt x="3810139" y="0"/>
                  </a:lnTo>
                  <a:lnTo>
                    <a:pt x="3810139" y="5689882"/>
                  </a:lnTo>
                  <a:lnTo>
                    <a:pt x="0" y="5689882"/>
                  </a:lnTo>
                  <a:close/>
                </a:path>
              </a:pathLst>
            </a:custGeom>
            <a:solidFill>
              <a:srgbClr val="AB8C7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3810139" cy="5689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78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28272" y="695325"/>
            <a:ext cx="8351783" cy="487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544" spc="86">
                <a:solidFill>
                  <a:srgbClr val="FFFFFF"/>
                </a:solidFill>
                <a:latin typeface="Mero Thai Bold"/>
              </a:rPr>
              <a:t>Three Characteristics that Lead to Blessed Life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575016" y="2770483"/>
            <a:ext cx="6070896" cy="7201890"/>
          </a:xfrm>
          <a:custGeom>
            <a:avLst/>
            <a:gdLst/>
            <a:ahLst/>
            <a:cxnLst/>
            <a:rect r="r" b="b" t="t" l="l"/>
            <a:pathLst>
              <a:path h="7201890" w="6070896">
                <a:moveTo>
                  <a:pt x="0" y="0"/>
                </a:moveTo>
                <a:lnTo>
                  <a:pt x="6070896" y="0"/>
                </a:lnTo>
                <a:lnTo>
                  <a:pt x="6070896" y="7201890"/>
                </a:lnTo>
                <a:lnTo>
                  <a:pt x="0" y="720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493" t="0" r="-562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646507" y="1334361"/>
            <a:ext cx="1770025" cy="3190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940"/>
              </a:lnSpc>
            </a:pPr>
            <a:r>
              <a:rPr lang="en-US" sz="16386">
                <a:solidFill>
                  <a:srgbClr val="000000"/>
                </a:solidFill>
                <a:latin typeface="Mero Thai Bold"/>
              </a:rPr>
              <a:t>5.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70439" y="4004927"/>
            <a:ext cx="6422515" cy="3676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4"/>
              </a:lnSpc>
            </a:pPr>
            <a:r>
              <a:rPr lang="en-US" sz="6717">
                <a:solidFill>
                  <a:srgbClr val="000000"/>
                </a:solidFill>
                <a:cs typeface="Mero Thai Bold"/>
              </a:rPr>
              <a:t>พระพรของ</a:t>
            </a:r>
          </a:p>
          <a:p>
            <a:pPr algn="l">
              <a:lnSpc>
                <a:spcPts val="9404"/>
              </a:lnSpc>
            </a:pPr>
            <a:r>
              <a:rPr lang="en-US" sz="6717">
                <a:solidFill>
                  <a:srgbClr val="000000"/>
                </a:solidFill>
                <a:cs typeface="Mero Thai Bold"/>
              </a:rPr>
              <a:t>อับราฮัมเป็นของ</a:t>
            </a:r>
          </a:p>
          <a:p>
            <a:pPr algn="l">
              <a:lnSpc>
                <a:spcPts val="9404"/>
              </a:lnSpc>
            </a:pPr>
            <a:r>
              <a:rPr lang="en-US" sz="6717">
                <a:solidFill>
                  <a:srgbClr val="000000"/>
                </a:solidFill>
                <a:cs typeface="Mero Thai Bold"/>
              </a:rPr>
              <a:t>ผู้เชื่อทุกคน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646507" y="8491408"/>
            <a:ext cx="5805469" cy="94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6"/>
              </a:lnSpc>
            </a:pPr>
            <a:r>
              <a:rPr lang="en-US" sz="4890">
                <a:solidFill>
                  <a:srgbClr val="000000"/>
                </a:solidFill>
                <a:latin typeface="Mero Thai Bold"/>
                <a:cs typeface="Mero Thai Bold"/>
              </a:rPr>
              <a:t>กาลาเทีย 3:13-14,29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99220" y="7674172"/>
            <a:ext cx="5089561" cy="1257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70"/>
              </a:lnSpc>
            </a:pPr>
            <a:r>
              <a:rPr lang="en-US" sz="6550">
                <a:solidFill>
                  <a:srgbClr val="000000"/>
                </a:solidFill>
                <a:latin typeface="Mero Thai Bold"/>
                <a:cs typeface="Mero Thai Bold"/>
              </a:rPr>
              <a:t>ปฐมกาล 22:1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98871" y="2591730"/>
            <a:ext cx="17290258" cy="3832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Mero Thai Bold"/>
              </a:rPr>
              <a:t> </a:t>
            </a:r>
            <a:r>
              <a:rPr lang="en-US" sz="7000">
                <a:solidFill>
                  <a:srgbClr val="000000"/>
                </a:solidFill>
                <a:cs typeface="Mero Thai Bold"/>
              </a:rPr>
              <a:t>ต่อมาพระเจ้าทรงทดสอบอับราฮัม </a:t>
            </a:r>
          </a:p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Mero Thai Bold"/>
                <a:cs typeface="Mero Thai Bold"/>
              </a:rPr>
              <a:t>พระองค์ตรัสกับเขาว่า “อับราฮัมเอ๋ย!”</a:t>
            </a:r>
          </a:p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Mero Thai Bold"/>
                <a:cs typeface="Mero Thai Bold"/>
              </a:rPr>
              <a:t>เขาทูลตอบว่า “ข้าพระองค์อยู่ที่นี่”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87075" y="8635701"/>
            <a:ext cx="4313851" cy="1026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90"/>
              </a:lnSpc>
            </a:pPr>
            <a:r>
              <a:rPr lang="en-US" sz="5350">
                <a:solidFill>
                  <a:srgbClr val="000000"/>
                </a:solidFill>
                <a:latin typeface="Mero Thai Bold"/>
                <a:cs typeface="Mero Thai Bold"/>
              </a:rPr>
              <a:t>กาลาเทีย 3:13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79576" y="1979447"/>
            <a:ext cx="14328848" cy="6051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  <a:spcBef>
                <a:spcPct val="0"/>
              </a:spcBef>
            </a:pPr>
            <a:r>
              <a:rPr lang="en-US" sz="6703">
                <a:solidFill>
                  <a:srgbClr val="000000"/>
                </a:solidFill>
                <a:latin typeface="Mero Thai Bold"/>
                <a:cs typeface="Mero Thai Bold"/>
              </a:rPr>
              <a:t> พระคริสต์ได้ทรงไถ่เราพ้นจากคำสาปแช่งของบทบัญญัติ </a:t>
            </a:r>
          </a:p>
          <a:p>
            <a:pPr algn="ctr">
              <a:lnSpc>
                <a:spcPts val="9384"/>
              </a:lnSpc>
              <a:spcBef>
                <a:spcPct val="0"/>
              </a:spcBef>
            </a:pPr>
            <a:r>
              <a:rPr lang="en-US" sz="6703">
                <a:solidFill>
                  <a:srgbClr val="000000"/>
                </a:solidFill>
                <a:cs typeface="Mero Thai Bold"/>
              </a:rPr>
              <a:t>โดยทรงรับคำสาปแช่งแทนเรา </a:t>
            </a:r>
          </a:p>
          <a:p>
            <a:pPr algn="ctr">
              <a:lnSpc>
                <a:spcPts val="9384"/>
              </a:lnSpc>
              <a:spcBef>
                <a:spcPct val="0"/>
              </a:spcBef>
            </a:pPr>
            <a:r>
              <a:rPr lang="en-US" sz="6703">
                <a:solidFill>
                  <a:srgbClr val="000000"/>
                </a:solidFill>
                <a:latin typeface="Mero Thai Bold"/>
                <a:cs typeface="Mero Thai Bold"/>
              </a:rPr>
              <a:t>เนื่องจากมีเขียนไว้ว่า“ผู้ใดถูกแขวนบนต้นไม้ก็ถูก แช่งสาปแล้ว”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65817" y="8565851"/>
            <a:ext cx="4756366" cy="1137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90"/>
              </a:lnSpc>
            </a:pPr>
            <a:r>
              <a:rPr lang="en-US" sz="5850">
                <a:solidFill>
                  <a:srgbClr val="000000"/>
                </a:solidFill>
                <a:latin typeface="Mero Thai Bold"/>
                <a:cs typeface="Mero Thai Bold"/>
              </a:rPr>
              <a:t>กาลาเทีย 3:14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35133" y="1955685"/>
            <a:ext cx="15324167" cy="6089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9"/>
              </a:lnSpc>
              <a:spcBef>
                <a:spcPct val="0"/>
              </a:spcBef>
            </a:pPr>
            <a:r>
              <a:rPr lang="en-US" sz="6720">
                <a:solidFill>
                  <a:srgbClr val="000000"/>
                </a:solidFill>
                <a:latin typeface="Mero Thai Bold"/>
                <a:cs typeface="Mero Thai Bold"/>
              </a:rPr>
              <a:t> พระองค์ทรงไถ่เราเพื่อว่าพระพร</a:t>
            </a:r>
          </a:p>
          <a:p>
            <a:pPr algn="ctr">
              <a:lnSpc>
                <a:spcPts val="9409"/>
              </a:lnSpc>
              <a:spcBef>
                <a:spcPct val="0"/>
              </a:spcBef>
            </a:pPr>
            <a:r>
              <a:rPr lang="en-US" sz="6720">
                <a:solidFill>
                  <a:srgbClr val="000000"/>
                </a:solidFill>
                <a:cs typeface="Mero Thai Bold"/>
              </a:rPr>
              <a:t>ที่มีแก่อับราฮัมจะมาถึงคนต่างชาติ</a:t>
            </a:r>
          </a:p>
          <a:p>
            <a:pPr algn="ctr">
              <a:lnSpc>
                <a:spcPts val="9409"/>
              </a:lnSpc>
              <a:spcBef>
                <a:spcPct val="0"/>
              </a:spcBef>
            </a:pPr>
            <a:r>
              <a:rPr lang="en-US" sz="6720">
                <a:solidFill>
                  <a:srgbClr val="000000"/>
                </a:solidFill>
                <a:cs typeface="Mero Thai Bold"/>
              </a:rPr>
              <a:t>โดยทางพระเยซูคริสต์ </a:t>
            </a:r>
          </a:p>
          <a:p>
            <a:pPr algn="ctr">
              <a:lnSpc>
                <a:spcPts val="9409"/>
              </a:lnSpc>
              <a:spcBef>
                <a:spcPct val="0"/>
              </a:spcBef>
            </a:pPr>
            <a:r>
              <a:rPr lang="en-US" sz="6720">
                <a:solidFill>
                  <a:srgbClr val="000000"/>
                </a:solidFill>
                <a:cs typeface="Mero Thai Bold"/>
              </a:rPr>
              <a:t>เพื่อว่าโดยความเชื่อเราจะได้รับ</a:t>
            </a:r>
          </a:p>
          <a:p>
            <a:pPr algn="ctr">
              <a:lnSpc>
                <a:spcPts val="9409"/>
              </a:lnSpc>
              <a:spcBef>
                <a:spcPct val="0"/>
              </a:spcBef>
            </a:pPr>
            <a:r>
              <a:rPr lang="en-US" sz="6720">
                <a:solidFill>
                  <a:srgbClr val="000000"/>
                </a:solidFill>
                <a:cs typeface="Mero Thai Bold"/>
              </a:rPr>
              <a:t>พระวิญญาณตามพระสัญญา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89359" y="8163561"/>
            <a:ext cx="4709282" cy="1094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0"/>
              </a:lnSpc>
            </a:pPr>
            <a:r>
              <a:rPr lang="en-US" sz="5650">
                <a:solidFill>
                  <a:srgbClr val="000000"/>
                </a:solidFill>
                <a:latin typeface="Mero Thai Bold"/>
                <a:cs typeface="Mero Thai Bold"/>
              </a:rPr>
              <a:t>กาลาเทีย 3:29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25599" y="2763235"/>
            <a:ext cx="15236802" cy="3907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79"/>
              </a:lnSpc>
            </a:pPr>
            <a:r>
              <a:rPr lang="en-US" sz="7128">
                <a:solidFill>
                  <a:srgbClr val="000000"/>
                </a:solidFill>
                <a:latin typeface="Mero Thai Bold"/>
                <a:cs typeface="Mero Thai Bold"/>
              </a:rPr>
              <a:t> ถ้าท่านเป็นของพระคริสต์ </a:t>
            </a:r>
          </a:p>
          <a:p>
            <a:pPr algn="ctr">
              <a:lnSpc>
                <a:spcPts val="9979"/>
              </a:lnSpc>
            </a:pPr>
            <a:r>
              <a:rPr lang="en-US" sz="7128">
                <a:solidFill>
                  <a:srgbClr val="000000"/>
                </a:solidFill>
                <a:cs typeface="Mero Thai Bold"/>
              </a:rPr>
              <a:t>ท่านก็เป็นพงศ์พันธุ์ของอับราฮัม</a:t>
            </a:r>
          </a:p>
          <a:p>
            <a:pPr algn="ctr">
              <a:lnSpc>
                <a:spcPts val="9979"/>
              </a:lnSpc>
              <a:spcBef>
                <a:spcPct val="0"/>
              </a:spcBef>
            </a:pPr>
            <a:r>
              <a:rPr lang="en-US" sz="7128">
                <a:solidFill>
                  <a:srgbClr val="000000"/>
                </a:solidFill>
                <a:cs typeface="Mero Thai Bold"/>
              </a:rPr>
              <a:t>และเป็นทายาทตามพระสัญญา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9" t="-51592" r="-59244" b="-4142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11466" y="1771862"/>
            <a:ext cx="11865069" cy="31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38"/>
              </a:lnSpc>
            </a:pPr>
            <a:r>
              <a:rPr lang="en-US" sz="10956">
                <a:solidFill>
                  <a:srgbClr val="FFDE59"/>
                </a:solidFill>
                <a:cs typeface="Mero Thai Bold"/>
              </a:rPr>
              <a:t>ชีวิตที่ได้รับพระพร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63010" y="808853"/>
            <a:ext cx="9561980" cy="2082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13"/>
              </a:lnSpc>
            </a:pPr>
            <a:r>
              <a:rPr lang="en-US" sz="6723">
                <a:solidFill>
                  <a:srgbClr val="FFFFFF"/>
                </a:solidFill>
                <a:cs typeface="Mero Thai Bold"/>
              </a:rPr>
              <a:t>สามคุณลักษณะที่นำไปสู่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34795" y="8567343"/>
            <a:ext cx="15675389" cy="690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2"/>
              </a:lnSpc>
            </a:pPr>
            <a:r>
              <a:rPr lang="en-US" sz="3544" spc="797">
                <a:solidFill>
                  <a:srgbClr val="FFFFFF"/>
                </a:solidFill>
                <a:latin typeface="Mero Thai Bold"/>
              </a:rPr>
              <a:t>Three Characteristics that Lead to Blessed Life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22605" y="8057938"/>
            <a:ext cx="1412191" cy="1200362"/>
          </a:xfrm>
          <a:custGeom>
            <a:avLst/>
            <a:gdLst/>
            <a:ahLst/>
            <a:cxnLst/>
            <a:rect r="r" b="b" t="t" l="l"/>
            <a:pathLst>
              <a:path h="1200362" w="1412191">
                <a:moveTo>
                  <a:pt x="0" y="0"/>
                </a:moveTo>
                <a:lnTo>
                  <a:pt x="1412190" y="0"/>
                </a:lnTo>
                <a:lnTo>
                  <a:pt x="1412190" y="1200362"/>
                </a:lnTo>
                <a:lnTo>
                  <a:pt x="0" y="1200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975199" y="1992795"/>
            <a:ext cx="472534" cy="472534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41624F"/>
              </a:solidFill>
              <a:prstDash val="lgDash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604001" y="2229062"/>
            <a:ext cx="472534" cy="472534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41624F"/>
              </a:solidFill>
              <a:prstDash val="lgDash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49161" y="8583627"/>
            <a:ext cx="4589679" cy="1111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50"/>
              </a:lnSpc>
            </a:pPr>
            <a:r>
              <a:rPr lang="en-US" sz="5750">
                <a:solidFill>
                  <a:srgbClr val="000000"/>
                </a:solidFill>
                <a:latin typeface="Mero Thai Bold"/>
                <a:cs typeface="Mero Thai Bold"/>
              </a:rPr>
              <a:t>ปฐมกาล 22:2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02633" y="1646651"/>
            <a:ext cx="14082733" cy="6726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30"/>
              </a:lnSpc>
              <a:spcBef>
                <a:spcPct val="0"/>
              </a:spcBef>
            </a:pPr>
            <a:r>
              <a:rPr lang="en-US" sz="6236">
                <a:solidFill>
                  <a:srgbClr val="000000"/>
                </a:solidFill>
                <a:latin typeface="Mero Thai Bold"/>
                <a:cs typeface="Mero Thai Bold"/>
              </a:rPr>
              <a:t>  แล้วพระเจ้าตรัสว่า “ขอเจ้าจงพาลูกชายของเจ้า ลูกชายเพียงคนเดียวของเจ้า ผู้ที่เจ้ารัก คืออิสอัค ไปยัง</a:t>
            </a:r>
          </a:p>
          <a:p>
            <a:pPr algn="ctr">
              <a:lnSpc>
                <a:spcPts val="8730"/>
              </a:lnSpc>
              <a:spcBef>
                <a:spcPct val="0"/>
              </a:spcBef>
            </a:pPr>
            <a:r>
              <a:rPr lang="en-US" sz="6236">
                <a:solidFill>
                  <a:srgbClr val="000000"/>
                </a:solidFill>
                <a:cs typeface="Mero Thai Bold"/>
              </a:rPr>
              <a:t>แคว้นโมริยาห์ จงถวายเขาเป็น</a:t>
            </a:r>
          </a:p>
          <a:p>
            <a:pPr algn="ctr">
              <a:lnSpc>
                <a:spcPts val="8730"/>
              </a:lnSpc>
              <a:spcBef>
                <a:spcPct val="0"/>
              </a:spcBef>
            </a:pPr>
            <a:r>
              <a:rPr lang="en-US" sz="6236">
                <a:solidFill>
                  <a:srgbClr val="000000"/>
                </a:solidFill>
                <a:latin typeface="Mero Thai Bold"/>
                <a:cs typeface="Mero Thai Bold"/>
              </a:rPr>
              <a:t>เครื่องเผาบูชา บนภูเขาแห่งหนึ่งซึ่งเราจะสำแดงแก่เจ้า”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12224" y="8121062"/>
            <a:ext cx="4663551" cy="113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90"/>
              </a:lnSpc>
            </a:pPr>
            <a:r>
              <a:rPr lang="en-US" sz="5850">
                <a:solidFill>
                  <a:srgbClr val="000000"/>
                </a:solidFill>
                <a:latin typeface="Mero Thai Bold"/>
                <a:cs typeface="Mero Thai Bold"/>
              </a:rPr>
              <a:t>ปฐมกาล 22:3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93659" y="2121251"/>
            <a:ext cx="15300682" cy="5768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8"/>
              </a:lnSpc>
            </a:pPr>
            <a:r>
              <a:rPr lang="en-US" sz="6363">
                <a:solidFill>
                  <a:srgbClr val="000000"/>
                </a:solidFill>
                <a:cs typeface="Mero Thai Bold"/>
              </a:rPr>
              <a:t>เช้าตรู่วันรุ่งขึ้น อับราฮัมลุกขึ้น</a:t>
            </a:r>
          </a:p>
          <a:p>
            <a:pPr algn="ctr">
              <a:lnSpc>
                <a:spcPts val="8908"/>
              </a:lnSpc>
              <a:spcBef>
                <a:spcPct val="0"/>
              </a:spcBef>
            </a:pPr>
            <a:r>
              <a:rPr lang="en-US" sz="6363">
                <a:solidFill>
                  <a:srgbClr val="000000"/>
                </a:solidFill>
                <a:cs typeface="Mero Thai Bold"/>
              </a:rPr>
              <a:t>และผูกอานลาของเขา เขาพาคนรับใช้สองคนกับอิสอัคบุตรชายไปด้วย เมื่อเขาได้ตัดฟืนพอสำหรับเครื่องเผาบูชาแล้วจึงมุ่งหน้าไปยังที่ซึ่งพระเจ้าตรัสบอกเขาไว้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374763" y="1082639"/>
            <a:ext cx="1653773" cy="231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07"/>
              </a:lnSpc>
            </a:pPr>
            <a:r>
              <a:rPr lang="en-US" sz="11862">
                <a:solidFill>
                  <a:srgbClr val="000000"/>
                </a:solidFill>
                <a:latin typeface="Mero Thai Bold"/>
              </a:rPr>
              <a:t>1.1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3389001"/>
            <a:ext cx="8115300" cy="2965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27"/>
              </a:lnSpc>
            </a:pPr>
            <a:r>
              <a:rPr lang="en-US" sz="8019">
                <a:solidFill>
                  <a:srgbClr val="000000"/>
                </a:solidFill>
                <a:cs typeface="Mero Thai Bold"/>
              </a:rPr>
              <a:t>เราต้องเต็มใจที่จะ</a:t>
            </a:r>
          </a:p>
          <a:p>
            <a:pPr algn="ctr">
              <a:lnSpc>
                <a:spcPts val="11227"/>
              </a:lnSpc>
            </a:pPr>
            <a:r>
              <a:rPr lang="en-US" sz="8019">
                <a:solidFill>
                  <a:srgbClr val="000000"/>
                </a:solidFill>
                <a:cs typeface="Mero Thai Bold"/>
              </a:rPr>
              <a:t>เชื่อฟังพระเจ้า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302287" y="7662470"/>
            <a:ext cx="3285944" cy="94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6"/>
              </a:lnSpc>
            </a:pPr>
            <a:r>
              <a:rPr lang="en-US" sz="4890">
                <a:solidFill>
                  <a:srgbClr val="000000"/>
                </a:solidFill>
                <a:latin typeface="Mero Thai Bold"/>
                <a:cs typeface="Mero Thai Bold"/>
              </a:rPr>
              <a:t>อิสยาห์ 1:19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24100" y="1780928"/>
            <a:ext cx="5848636" cy="6935042"/>
            <a:chOff x="0" y="0"/>
            <a:chExt cx="7798181" cy="9246722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1674" t="128" r="59830" b="39804"/>
            <a:stretch>
              <a:fillRect/>
            </a:stretch>
          </p:blipFill>
          <p:spPr>
            <a:xfrm flipH="false" flipV="false">
              <a:off x="0" y="0"/>
              <a:ext cx="7798181" cy="9246722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681748" y="5404008"/>
            <a:ext cx="3994231" cy="3938303"/>
            <a:chOff x="0" y="0"/>
            <a:chExt cx="5325641" cy="5251070"/>
          </a:xfrm>
        </p:grpSpPr>
        <p:sp>
          <p:nvSpPr>
            <p:cNvPr name="AutoShape 8" id="8"/>
            <p:cNvSpPr/>
            <p:nvPr/>
          </p:nvSpPr>
          <p:spPr>
            <a:xfrm rot="-10800000">
              <a:off x="74571" y="517650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rot="5400000">
              <a:off x="-2588250" y="258825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3760689" y="1110163"/>
            <a:ext cx="3994231" cy="3938303"/>
            <a:chOff x="0" y="0"/>
            <a:chExt cx="5325641" cy="5251070"/>
          </a:xfrm>
        </p:grpSpPr>
        <p:sp>
          <p:nvSpPr>
            <p:cNvPr name="AutoShape 11" id="11"/>
            <p:cNvSpPr/>
            <p:nvPr/>
          </p:nvSpPr>
          <p:spPr>
            <a:xfrm rot="0">
              <a:off x="0" y="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rot="-5400000">
              <a:off x="2662821" y="2588250"/>
              <a:ext cx="5251070" cy="0"/>
            </a:xfrm>
            <a:prstGeom prst="line">
              <a:avLst/>
            </a:prstGeom>
            <a:ln cap="flat" w="74571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43464" y="7649837"/>
            <a:ext cx="4401073" cy="1262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69"/>
              </a:lnSpc>
            </a:pPr>
            <a:r>
              <a:rPr lang="en-US" sz="6549">
                <a:solidFill>
                  <a:srgbClr val="000000"/>
                </a:solidFill>
                <a:latin typeface="Mero Thai Bold"/>
                <a:cs typeface="Mero Thai Bold"/>
              </a:rPr>
              <a:t>อิสยาห์ 1:19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494499" y="2553399"/>
            <a:ext cx="11353871" cy="4406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cs typeface="Mero Thai Bold"/>
              </a:rPr>
              <a:t>หากเจ้าเต็มใจและเชื่อฟัง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cs typeface="Mero Thai Bold"/>
              </a:rPr>
              <a:t>เจ้าจะได้กินผลดีที่สุด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cs typeface="Mero Thai Bold"/>
              </a:rPr>
              <a:t>จากผืนแผ่นดิน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666038"/>
            <a:ext cx="725324" cy="72532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35133" y="666038"/>
            <a:ext cx="725324" cy="72532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893906" y="666038"/>
            <a:ext cx="725324" cy="7253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F547E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4244694" y="1052512"/>
            <a:ext cx="19453174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914400"/>
            <a:ext cx="1905521" cy="231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07"/>
              </a:lnSpc>
            </a:pPr>
            <a:r>
              <a:rPr lang="en-US" sz="11862">
                <a:solidFill>
                  <a:srgbClr val="000000"/>
                </a:solidFill>
                <a:latin typeface="Mero Thai Bold"/>
              </a:rPr>
              <a:t>1.2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3350691"/>
            <a:ext cx="8788990" cy="5038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71"/>
              </a:lnSpc>
            </a:pPr>
            <a:r>
              <a:rPr lang="en-US" sz="5622">
                <a:solidFill>
                  <a:srgbClr val="000000"/>
                </a:solidFill>
                <a:cs typeface="Mero Thai Bold"/>
              </a:rPr>
              <a:t>การเชื่อฟังพระเจ้า</a:t>
            </a:r>
          </a:p>
          <a:p>
            <a:pPr algn="l">
              <a:lnSpc>
                <a:spcPts val="7871"/>
              </a:lnSpc>
            </a:pPr>
            <a:r>
              <a:rPr lang="en-US" sz="5622">
                <a:solidFill>
                  <a:srgbClr val="000000"/>
                </a:solidFill>
                <a:cs typeface="Mero Thai Bold"/>
              </a:rPr>
              <a:t>หมายถึง การเต็มใจที่จะ</a:t>
            </a:r>
          </a:p>
          <a:p>
            <a:pPr algn="l">
              <a:lnSpc>
                <a:spcPts val="7871"/>
              </a:lnSpc>
            </a:pPr>
            <a:r>
              <a:rPr lang="en-US" sz="5622">
                <a:solidFill>
                  <a:srgbClr val="000000"/>
                </a:solidFill>
                <a:cs typeface="Mero Thai Bold"/>
              </a:rPr>
              <a:t>เลือกที่จะดำเนินชีวิต</a:t>
            </a:r>
          </a:p>
          <a:p>
            <a:pPr algn="l">
              <a:lnSpc>
                <a:spcPts val="7871"/>
              </a:lnSpc>
            </a:pPr>
            <a:r>
              <a:rPr lang="en-US" sz="5622">
                <a:solidFill>
                  <a:srgbClr val="000000"/>
                </a:solidFill>
                <a:cs typeface="Mero Thai Bold"/>
              </a:rPr>
              <a:t>ตามพระวจนะของพระเจ้า</a:t>
            </a:r>
          </a:p>
          <a:p>
            <a:pPr algn="l">
              <a:lnSpc>
                <a:spcPts val="7871"/>
              </a:lnSpc>
            </a:pPr>
            <a:r>
              <a:rPr lang="en-US" sz="5622">
                <a:solidFill>
                  <a:srgbClr val="000000"/>
                </a:solidFill>
                <a:cs typeface="Mero Thai Bold"/>
              </a:rPr>
              <a:t>ในทุกๆด้านของชีวิต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15336" y="1742885"/>
            <a:ext cx="6801257" cy="6801230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69429" t="-51110" r="-5737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080187" y="7047026"/>
            <a:ext cx="1836406" cy="1836406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497A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57965" y="1742885"/>
            <a:ext cx="1836406" cy="1836406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CDD4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33003" y="-8680773"/>
            <a:ext cx="1821869" cy="18288000"/>
            <a:chOff x="0" y="0"/>
            <a:chExt cx="270933" cy="27196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19641"/>
            </a:xfrm>
            <a:custGeom>
              <a:avLst/>
              <a:gdLst/>
              <a:ahLst/>
              <a:cxnLst/>
              <a:rect r="r" b="b" t="t" l="l"/>
              <a:pathLst>
                <a:path h="2719641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19641"/>
                  </a:lnTo>
                  <a:lnTo>
                    <a:pt x="0" y="2719641"/>
                  </a:lnTo>
                  <a:close/>
                </a:path>
              </a:pathLst>
            </a:custGeom>
            <a:solidFill>
              <a:srgbClr val="7497A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70933" cy="27672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966583" y="244152"/>
            <a:ext cx="7903148" cy="4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6"/>
              </a:lnSpc>
            </a:pPr>
            <a:r>
              <a:rPr lang="en-US" sz="2490">
                <a:solidFill>
                  <a:srgbClr val="FEFEFE"/>
                </a:solidFill>
                <a:cs typeface="Mero Thai Bold"/>
              </a:rPr>
              <a:t>ชีวิตที่ได้รับพระพร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5031" y="234627"/>
            <a:ext cx="6397181" cy="470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485">
                <a:solidFill>
                  <a:srgbClr val="FEFEFE"/>
                </a:solidFill>
                <a:cs typeface="Mero Thai Bold"/>
              </a:rPr>
              <a:t>สามคุณลักษณะที่นำไปสู่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072330" y="2090383"/>
            <a:ext cx="4799882" cy="7167917"/>
            <a:chOff x="0" y="0"/>
            <a:chExt cx="3810139" cy="56898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0139" cy="5689882"/>
            </a:xfrm>
            <a:custGeom>
              <a:avLst/>
              <a:gdLst/>
              <a:ahLst/>
              <a:cxnLst/>
              <a:rect r="r" b="b" t="t" l="l"/>
              <a:pathLst>
                <a:path h="5689882" w="3810139">
                  <a:moveTo>
                    <a:pt x="0" y="0"/>
                  </a:moveTo>
                  <a:lnTo>
                    <a:pt x="3810139" y="0"/>
                  </a:lnTo>
                  <a:lnTo>
                    <a:pt x="3810139" y="5689882"/>
                  </a:lnTo>
                  <a:lnTo>
                    <a:pt x="0" y="5689882"/>
                  </a:lnTo>
                  <a:close/>
                </a:path>
              </a:pathLst>
            </a:custGeom>
            <a:solidFill>
              <a:srgbClr val="AB8C7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3810139" cy="5689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78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28272" y="695325"/>
            <a:ext cx="8351783" cy="487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544" spc="86">
                <a:solidFill>
                  <a:srgbClr val="FFFFFF"/>
                </a:solidFill>
                <a:latin typeface="Mero Thai Bold"/>
              </a:rPr>
              <a:t>Three Characteristics that Lead to Blessed Life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17432" y="3142675"/>
            <a:ext cx="5370036" cy="6449179"/>
          </a:xfrm>
          <a:custGeom>
            <a:avLst/>
            <a:gdLst/>
            <a:ahLst/>
            <a:cxnLst/>
            <a:rect r="r" b="b" t="t" l="l"/>
            <a:pathLst>
              <a:path h="6449179" w="5370036">
                <a:moveTo>
                  <a:pt x="0" y="0"/>
                </a:moveTo>
                <a:lnTo>
                  <a:pt x="5370036" y="0"/>
                </a:lnTo>
                <a:lnTo>
                  <a:pt x="5370036" y="6449179"/>
                </a:lnTo>
                <a:lnTo>
                  <a:pt x="0" y="64491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898" t="0" r="-2357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918156" y="1143084"/>
            <a:ext cx="2117041" cy="391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00"/>
              </a:lnSpc>
            </a:pPr>
            <a:r>
              <a:rPr lang="en-US" sz="20143">
                <a:solidFill>
                  <a:srgbClr val="000000"/>
                </a:solidFill>
                <a:latin typeface="Mero Thai Bold"/>
              </a:rPr>
              <a:t>2.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18156" y="4491365"/>
            <a:ext cx="5529523" cy="3208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11"/>
              </a:lnSpc>
            </a:pPr>
            <a:r>
              <a:rPr lang="en-US" sz="8650">
                <a:solidFill>
                  <a:srgbClr val="000000"/>
                </a:solidFill>
                <a:cs typeface="Mero Thai Bold"/>
              </a:rPr>
              <a:t>อับราฮัม</a:t>
            </a:r>
          </a:p>
          <a:p>
            <a:pPr algn="l">
              <a:lnSpc>
                <a:spcPts val="12111"/>
              </a:lnSpc>
            </a:pPr>
            <a:r>
              <a:rPr lang="en-US" sz="8650">
                <a:solidFill>
                  <a:srgbClr val="000000"/>
                </a:solidFill>
                <a:cs typeface="Mero Thai Bold"/>
              </a:rPr>
              <a:t>เชื่อพระเจ้า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918156" y="8309839"/>
            <a:ext cx="4466855" cy="940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4893">
                <a:solidFill>
                  <a:srgbClr val="000000"/>
                </a:solidFill>
                <a:latin typeface="Mero Thai Bold"/>
                <a:cs typeface="Mero Thai Bold"/>
              </a:rPr>
              <a:t>ปฐมกาล 22:5,8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DAGHWh_jnNk</dc:identifier>
  <dcterms:modified xsi:type="dcterms:W3CDTF">2011-08-01T06:04:30Z</dcterms:modified>
  <cp:revision>1</cp:revision>
  <dc:title>สามคุณลักษณะที่นำไปสู่ชีวิตที่ได้รับพระพร</dc:title>
</cp:coreProperties>
</file>