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nantason Bold" panose="020B0604020202020204" charset="-34"/>
      <p:regular r:id="rId25"/>
    </p:embeddedFont>
    <p:embeddedFont>
      <p:font typeface="Anantason Bold Italics" panose="020B0604020202020204" charset="-34"/>
      <p:regular r:id="rId26"/>
    </p:embeddedFont>
    <p:embeddedFont>
      <p:font typeface="Anantason SemiExpanded Bold Italics" panose="020B0604020202020204" charset="-34"/>
      <p:regular r:id="rId27"/>
    </p:embeddedFont>
    <p:embeddedFont>
      <p:font typeface="Leelawadee Bold" panose="020B0802040204020203" pitchFamily="34" charset="-34"/>
      <p:regular r:id="rId28"/>
      <p:bold r:id="rId29"/>
    </p:embeddedFont>
    <p:embeddedFont>
      <p:font typeface="Montserrat" panose="00000500000000000000" pitchFamily="50" charset="0"/>
      <p:regular r:id="rId30"/>
      <p:bold r:id="rId31"/>
    </p:embeddedFont>
    <p:embeddedFont>
      <p:font typeface="Prompt" panose="00000500000000000000" pitchFamily="2" charset="-34"/>
      <p:regular r:id="rId32"/>
      <p:bold r:id="rId33"/>
      <p:italic r:id="rId34"/>
    </p:embeddedFont>
    <p:embeddedFont>
      <p:font typeface="Prompt Bold" panose="00000800000000000000" pitchFamily="2" charset="-34"/>
      <p:regular r:id="rId35"/>
      <p:boldItalic r:id="rId36"/>
    </p:embeddedFont>
    <p:embeddedFont>
      <p:font typeface="Prompt Ultra-Bold" panose="020B0604020202020204" charset="-34"/>
      <p:regular r:id="rId37"/>
    </p:embeddedFont>
    <p:embeddedFont>
      <p:font typeface="ฟ้อนต์ Bold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624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28575" y="0"/>
            <a:ext cx="8124911" cy="10287000"/>
          </a:xfrm>
          <a:custGeom>
            <a:avLst/>
            <a:gdLst/>
            <a:ahLst/>
            <a:cxnLst/>
            <a:rect l="l" t="t" r="r" b="b"/>
            <a:pathLst>
              <a:path w="8124911" h="10287000">
                <a:moveTo>
                  <a:pt x="0" y="0"/>
                </a:moveTo>
                <a:lnTo>
                  <a:pt x="8124911" y="0"/>
                </a:lnTo>
                <a:lnTo>
                  <a:pt x="8124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1" t="-61086" b="-61086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-28575" y="0"/>
            <a:ext cx="1477199" cy="10287000"/>
            <a:chOff x="0" y="0"/>
            <a:chExt cx="38905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057" cy="2709333"/>
            </a:xfrm>
            <a:custGeom>
              <a:avLst/>
              <a:gdLst/>
              <a:ahLst/>
              <a:cxnLst/>
              <a:rect l="l" t="t" r="r" b="b"/>
              <a:pathLst>
                <a:path w="389057" h="2709333">
                  <a:moveTo>
                    <a:pt x="0" y="0"/>
                  </a:moveTo>
                  <a:lnTo>
                    <a:pt x="389057" y="0"/>
                  </a:lnTo>
                  <a:lnTo>
                    <a:pt x="3890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90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8624" y="-193868"/>
            <a:ext cx="16839376" cy="10552799"/>
            <a:chOff x="0" y="0"/>
            <a:chExt cx="3204172" cy="20079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04172" cy="2007971"/>
            </a:xfrm>
            <a:custGeom>
              <a:avLst/>
              <a:gdLst/>
              <a:ahLst/>
              <a:cxnLst/>
              <a:rect l="l" t="t" r="r" b="b"/>
              <a:pathLst>
                <a:path w="3204172" h="2007971">
                  <a:moveTo>
                    <a:pt x="0" y="0"/>
                  </a:moveTo>
                  <a:lnTo>
                    <a:pt x="3204172" y="0"/>
                  </a:lnTo>
                  <a:lnTo>
                    <a:pt x="3204172" y="2007971"/>
                  </a:lnTo>
                  <a:lnTo>
                    <a:pt x="0" y="2007971"/>
                  </a:lnTo>
                  <a:close/>
                </a:path>
              </a:pathLst>
            </a:custGeom>
            <a:solidFill>
              <a:srgbClr val="00278D">
                <a:alpha val="49804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122821" y="5209584"/>
            <a:ext cx="4469804" cy="284950"/>
          </a:xfrm>
          <a:custGeom>
            <a:avLst/>
            <a:gdLst/>
            <a:ahLst/>
            <a:cxnLst/>
            <a:rect l="l" t="t" r="r" b="b"/>
            <a:pathLst>
              <a:path w="4469804" h="284950">
                <a:moveTo>
                  <a:pt x="0" y="0"/>
                </a:moveTo>
                <a:lnTo>
                  <a:pt x="4469803" y="0"/>
                </a:lnTo>
                <a:lnTo>
                  <a:pt x="4469803" y="284950"/>
                </a:lnTo>
                <a:lnTo>
                  <a:pt x="0" y="28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560372">
            <a:off x="11708532" y="4447859"/>
            <a:ext cx="11264517" cy="7512025"/>
          </a:xfrm>
          <a:custGeom>
            <a:avLst/>
            <a:gdLst/>
            <a:ahLst/>
            <a:cxnLst/>
            <a:rect l="l" t="t" r="r" b="b"/>
            <a:pathLst>
              <a:path w="11264517" h="7512025">
                <a:moveTo>
                  <a:pt x="0" y="0"/>
                </a:moveTo>
                <a:lnTo>
                  <a:pt x="11264517" y="0"/>
                </a:lnTo>
                <a:lnTo>
                  <a:pt x="11264517" y="7512024"/>
                </a:lnTo>
                <a:lnTo>
                  <a:pt x="0" y="7512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 rot="-5400000">
            <a:off x="-3659771" y="5010788"/>
            <a:ext cx="8691965" cy="39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2346" spc="696">
                <a:solidFill>
                  <a:srgbClr val="00278D"/>
                </a:solidFill>
                <a:latin typeface="Montserrat"/>
              </a:rPr>
              <a:t>ARISSE AND BUILD SERIES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25087" y="3882357"/>
            <a:ext cx="10153539" cy="118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en-US" sz="6931">
                <a:solidFill>
                  <a:srgbClr val="FFFFFF"/>
                </a:solidFill>
                <a:latin typeface="Prompt"/>
                <a:cs typeface="Prompt"/>
              </a:rPr>
              <a:t>ตอนที่ 4 : การดูแลผู้เชื่อใหม่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25087" y="2266171"/>
            <a:ext cx="8567537" cy="17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05"/>
              </a:lnSpc>
            </a:pPr>
            <a:r>
              <a:rPr lang="en-US" sz="13919">
                <a:solidFill>
                  <a:srgbClr val="FFFFFF"/>
                </a:solidFill>
                <a:cs typeface="Prompt Bold"/>
              </a:rPr>
              <a:t>ลุกขึ้นสร้าง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8658" y="8412256"/>
            <a:ext cx="9707246" cy="58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9"/>
              </a:lnSpc>
            </a:pPr>
            <a:r>
              <a:rPr lang="en-US" sz="3392" spc="1007">
                <a:solidFill>
                  <a:srgbClr val="FFFFFF"/>
                </a:solidFill>
                <a:latin typeface="Montserrat"/>
              </a:rPr>
              <a:t>CARING FOR NEW BELIEVERS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2834468"/>
            <a:ext cx="15843404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Prompt"/>
                <a:cs typeface="Prompt"/>
              </a:rPr>
              <a:t> จงทำตามอย่างข้าพเจ้า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เหมือนที่ข้าพเจ้าทำตามแบบอย่าง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ของพระคริสต์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8511401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1 โครินธ์ 11:1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584783"/>
            <a:ext cx="15843404" cy="704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Prompt"/>
                <a:cs typeface="Prompt"/>
              </a:rPr>
              <a:t> เพราะเห็นแก่พวกเขา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ข้าพระองค์จึงชำระตนให้บริสุทธิ์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เพื่อว่าพวกเขา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จะได้รับการชำระให้บริสุทธิ์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อย่างแท้จริงด้วย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8511401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ยอห์น 17:19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68459" cy="10287000"/>
            <a:chOff x="0" y="0"/>
            <a:chExt cx="374555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555" cy="1957395"/>
            </a:xfrm>
            <a:custGeom>
              <a:avLst/>
              <a:gdLst/>
              <a:ahLst/>
              <a:cxnLst/>
              <a:rect l="l" t="t" r="r" b="b"/>
              <a:pathLst>
                <a:path w="374555" h="195739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939498" y="0"/>
            <a:ext cx="16319541" cy="6225934"/>
            <a:chOff x="0" y="0"/>
            <a:chExt cx="6688692" cy="2551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88692" cy="2551748"/>
            </a:xfrm>
            <a:custGeom>
              <a:avLst/>
              <a:gdLst/>
              <a:ahLst/>
              <a:cxnLst/>
              <a:rect l="l" t="t" r="r" b="b"/>
              <a:pathLst>
                <a:path w="6688692" h="2551748">
                  <a:moveTo>
                    <a:pt x="0" y="0"/>
                  </a:moveTo>
                  <a:lnTo>
                    <a:pt x="6688692" y="0"/>
                  </a:lnTo>
                  <a:lnTo>
                    <a:pt x="6688692" y="2551748"/>
                  </a:lnTo>
                  <a:lnTo>
                    <a:pt x="0" y="2551748"/>
                  </a:lnTo>
                  <a:close/>
                </a:path>
              </a:pathLst>
            </a:custGeom>
            <a:blipFill>
              <a:blip r:embed="rId2"/>
              <a:stretch>
                <a:fillRect t="-22871" b="-5176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35158" y="6803249"/>
            <a:ext cx="14924142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>
                <a:solidFill>
                  <a:srgbClr val="00278D"/>
                </a:solidFill>
                <a:latin typeface="Prompt Ultra-Bold"/>
                <a:cs typeface="Prompt Ultra-Bold"/>
              </a:rPr>
              <a:t>เพราะเหตุใดการติดตามผู้เชื่อใหม่ในทันทีจึงสำคัญ?</a:t>
            </a:r>
          </a:p>
        </p:txBody>
      </p:sp>
      <p:sp>
        <p:nvSpPr>
          <p:cNvPr id="7" name="Freeform 7"/>
          <p:cNvSpPr/>
          <p:nvPr/>
        </p:nvSpPr>
        <p:spPr>
          <a:xfrm rot="121538">
            <a:off x="7840052" y="7904821"/>
            <a:ext cx="4300038" cy="274127"/>
          </a:xfrm>
          <a:custGeom>
            <a:avLst/>
            <a:gdLst/>
            <a:ahLst/>
            <a:cxnLst/>
            <a:rect l="l" t="t" r="r" b="b"/>
            <a:pathLst>
              <a:path w="4300038" h="274127">
                <a:moveTo>
                  <a:pt x="0" y="0"/>
                </a:moveTo>
                <a:lnTo>
                  <a:pt x="4300038" y="0"/>
                </a:lnTo>
                <a:lnTo>
                  <a:pt x="4300038" y="274127"/>
                </a:lnTo>
                <a:lnTo>
                  <a:pt x="0" y="2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126827" y="7229581"/>
            <a:ext cx="594002" cy="81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Ultra-Bold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>
            <a:off x="16778432" y="8041884"/>
            <a:ext cx="961736" cy="1824626"/>
          </a:xfrm>
          <a:custGeom>
            <a:avLst/>
            <a:gdLst/>
            <a:ahLst/>
            <a:cxnLst/>
            <a:rect l="l" t="t" r="r" b="b"/>
            <a:pathLst>
              <a:path w="961736" h="1824626">
                <a:moveTo>
                  <a:pt x="0" y="0"/>
                </a:moveTo>
                <a:lnTo>
                  <a:pt x="961736" y="0"/>
                </a:lnTo>
                <a:lnTo>
                  <a:pt x="961736" y="1824627"/>
                </a:lnTo>
                <a:lnTo>
                  <a:pt x="0" y="1824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30574"/>
            <a:ext cx="17268825" cy="10256426"/>
          </a:xfrm>
          <a:custGeom>
            <a:avLst/>
            <a:gdLst/>
            <a:ahLst/>
            <a:cxnLst/>
            <a:rect l="l" t="t" r="r" b="b"/>
            <a:pathLst>
              <a:path w="17268825" h="10256426">
                <a:moveTo>
                  <a:pt x="0" y="0"/>
                </a:moveTo>
                <a:lnTo>
                  <a:pt x="17268825" y="0"/>
                </a:lnTo>
                <a:lnTo>
                  <a:pt x="17268825" y="10256426"/>
                </a:lnTo>
                <a:lnTo>
                  <a:pt x="0" y="10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088" b="-6088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0" y="4683816"/>
            <a:ext cx="17259300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ช่วงไม่กี่วันแรกในชีวิตของผู้เชื่อใหม่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มีความสำคัญที่สุด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675444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2.1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30574"/>
            <a:ext cx="17268825" cy="10256426"/>
          </a:xfrm>
          <a:custGeom>
            <a:avLst/>
            <a:gdLst/>
            <a:ahLst/>
            <a:cxnLst/>
            <a:rect l="l" t="t" r="r" b="b"/>
            <a:pathLst>
              <a:path w="17268825" h="10256426">
                <a:moveTo>
                  <a:pt x="0" y="0"/>
                </a:moveTo>
                <a:lnTo>
                  <a:pt x="17268825" y="0"/>
                </a:lnTo>
                <a:lnTo>
                  <a:pt x="17268825" y="10256426"/>
                </a:lnTo>
                <a:lnTo>
                  <a:pt x="0" y="10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088" b="-6088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0" y="4697433"/>
            <a:ext cx="1725930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ศัตรูจะโจมตีผู้เชื่อใหม่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เพื่อพยายามทำให้พวกเขา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ปฏิเสธความเชื่อใหม่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675444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2.2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1049"/>
            <a:ext cx="17268825" cy="10256426"/>
          </a:xfrm>
          <a:custGeom>
            <a:avLst/>
            <a:gdLst/>
            <a:ahLst/>
            <a:cxnLst/>
            <a:rect l="l" t="t" r="r" b="b"/>
            <a:pathLst>
              <a:path w="17268825" h="10256426">
                <a:moveTo>
                  <a:pt x="0" y="0"/>
                </a:moveTo>
                <a:lnTo>
                  <a:pt x="17268825" y="0"/>
                </a:lnTo>
                <a:lnTo>
                  <a:pt x="17268825" y="10256426"/>
                </a:lnTo>
                <a:lnTo>
                  <a:pt x="0" y="10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193" b="-619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4233282"/>
            <a:ext cx="1725930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ผู้เชื่อใหม่ต้องได้รับการเยี่ยมเยียน 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การหนุนใจ และสอนเกี่ยวกับชีวิตใหม่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ในพระคริสต์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642735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2.3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30574"/>
            <a:ext cx="17268825" cy="10256426"/>
          </a:xfrm>
          <a:custGeom>
            <a:avLst/>
            <a:gdLst/>
            <a:ahLst/>
            <a:cxnLst/>
            <a:rect l="l" t="t" r="r" b="b"/>
            <a:pathLst>
              <a:path w="17268825" h="10256426">
                <a:moveTo>
                  <a:pt x="0" y="0"/>
                </a:moveTo>
                <a:lnTo>
                  <a:pt x="17268825" y="0"/>
                </a:lnTo>
                <a:lnTo>
                  <a:pt x="17268825" y="10256426"/>
                </a:lnTo>
                <a:lnTo>
                  <a:pt x="0" y="10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4404" b="-440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3426287"/>
            <a:ext cx="17259300" cy="48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เยี่ยมเยียนผู้เชื่อใหม่ที่ทำงาน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ที่ร้านกาแฟ ที่บ้านของพวกเขา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หรือเชิญพวกเขามาที่บ้านของคุณ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เพื่อติดตามผล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026027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2.4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15287"/>
            <a:ext cx="17268825" cy="10256426"/>
          </a:xfrm>
          <a:custGeom>
            <a:avLst/>
            <a:gdLst/>
            <a:ahLst/>
            <a:cxnLst/>
            <a:rect l="l" t="t" r="r" b="b"/>
            <a:pathLst>
              <a:path w="17268825" h="10256426">
                <a:moveTo>
                  <a:pt x="0" y="0"/>
                </a:moveTo>
                <a:lnTo>
                  <a:pt x="17268825" y="0"/>
                </a:lnTo>
                <a:lnTo>
                  <a:pt x="17268825" y="10256426"/>
                </a:lnTo>
                <a:lnTo>
                  <a:pt x="0" y="10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123" b="-612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4919238"/>
            <a:ext cx="17259300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พาพวกเขาไปกลุ่มแคร์ของคุณ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โบสถ์ และชั้นเรียนก้าวแรกกับพระเยซู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231500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2.5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5757" y="0"/>
            <a:ext cx="1968459" cy="10287000"/>
            <a:chOff x="0" y="0"/>
            <a:chExt cx="374555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555" cy="1957395"/>
            </a:xfrm>
            <a:custGeom>
              <a:avLst/>
              <a:gdLst/>
              <a:ahLst/>
              <a:cxnLst/>
              <a:rect l="l" t="t" r="r" b="b"/>
              <a:pathLst>
                <a:path w="374555" h="195739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958548" y="0"/>
            <a:ext cx="16329452" cy="6225934"/>
            <a:chOff x="0" y="0"/>
            <a:chExt cx="6692754" cy="2551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92754" cy="2551748"/>
            </a:xfrm>
            <a:custGeom>
              <a:avLst/>
              <a:gdLst/>
              <a:ahLst/>
              <a:cxnLst/>
              <a:rect l="l" t="t" r="r" b="b"/>
              <a:pathLst>
                <a:path w="6692754" h="2551748">
                  <a:moveTo>
                    <a:pt x="0" y="0"/>
                  </a:moveTo>
                  <a:lnTo>
                    <a:pt x="6692754" y="0"/>
                  </a:lnTo>
                  <a:lnTo>
                    <a:pt x="6692754" y="2551748"/>
                  </a:lnTo>
                  <a:lnTo>
                    <a:pt x="0" y="2551748"/>
                  </a:lnTo>
                  <a:close/>
                </a:path>
              </a:pathLst>
            </a:custGeom>
            <a:blipFill>
              <a:blip r:embed="rId2"/>
              <a:stretch>
                <a:fillRect t="-9179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3300" y="6555040"/>
            <a:ext cx="15456000" cy="34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3"/>
              </a:lnSpc>
            </a:pPr>
            <a:r>
              <a:rPr lang="en-US" sz="7536">
                <a:solidFill>
                  <a:srgbClr val="00278D"/>
                </a:solidFill>
                <a:cs typeface="Prompt Ultra-Bold"/>
              </a:rPr>
              <a:t>คุณมีสิ่งที่ผู้เชื่อใหม่ต้องการ</a:t>
            </a:r>
          </a:p>
          <a:p>
            <a:pPr algn="l">
              <a:lnSpc>
                <a:spcPts val="9193"/>
              </a:lnSpc>
            </a:pPr>
            <a:r>
              <a:rPr lang="en-US" sz="7536">
                <a:solidFill>
                  <a:srgbClr val="00278D"/>
                </a:solidFill>
                <a:cs typeface="Prompt Ultra-Bold"/>
              </a:rPr>
              <a:t>ในการดำเนินชีวิตในพระเยซูและเติบโต</a:t>
            </a:r>
          </a:p>
          <a:p>
            <a:pPr algn="l">
              <a:lnSpc>
                <a:spcPts val="9193"/>
              </a:lnSpc>
            </a:pPr>
            <a:r>
              <a:rPr lang="en-US" sz="7536">
                <a:solidFill>
                  <a:srgbClr val="00278D"/>
                </a:solidFill>
                <a:cs typeface="Prompt Ultra-Bold"/>
              </a:rPr>
              <a:t>ฝ่ายวิญญาณ  </a:t>
            </a:r>
            <a:r>
              <a:rPr lang="en-US" sz="7536">
                <a:solidFill>
                  <a:srgbClr val="00278D"/>
                </a:solidFill>
                <a:latin typeface="Prompt Ultra-Bold"/>
                <a:cs typeface="Prompt Ultra-Bold"/>
              </a:rPr>
              <a:t>- ยอห์น 7:38-39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931700"/>
            <a:ext cx="594002" cy="81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Ultra-Bold"/>
              </a:rPr>
              <a:t>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22702" y="0"/>
            <a:ext cx="16319541" cy="6225934"/>
            <a:chOff x="0" y="0"/>
            <a:chExt cx="8228930" cy="31393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28930" cy="3139352"/>
            </a:xfrm>
            <a:custGeom>
              <a:avLst/>
              <a:gdLst/>
              <a:ahLst/>
              <a:cxnLst/>
              <a:rect l="l" t="t" r="r" b="b"/>
              <a:pathLst>
                <a:path w="8228930" h="3139352">
                  <a:moveTo>
                    <a:pt x="0" y="0"/>
                  </a:moveTo>
                  <a:lnTo>
                    <a:pt x="8228930" y="0"/>
                  </a:lnTo>
                  <a:lnTo>
                    <a:pt x="8228930" y="3139352"/>
                  </a:lnTo>
                  <a:lnTo>
                    <a:pt x="0" y="3139352"/>
                  </a:lnTo>
                  <a:close/>
                </a:path>
              </a:pathLst>
            </a:custGeom>
            <a:blipFill>
              <a:blip r:embed="rId3"/>
              <a:stretch>
                <a:fillRect t="-37319" b="-37319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2903100"/>
            <a:ext cx="15843404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ดังที่พระคัมภีร์เขียนไว้ ผู้ใดก็ตาม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ที่เชื่อในเรา สายธารซึ่งมีน้ำที่ให้ชีวิต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จะไหลออกมาจากภายในผู้นั้น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7895158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ยอห์น 7:38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68459" cy="10287000"/>
            <a:chOff x="0" y="0"/>
            <a:chExt cx="374555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555" cy="1957395"/>
            </a:xfrm>
            <a:custGeom>
              <a:avLst/>
              <a:gdLst/>
              <a:ahLst/>
              <a:cxnLst/>
              <a:rect l="l" t="t" r="r" b="b"/>
              <a:pathLst>
                <a:path w="374555" h="1957395">
                  <a:moveTo>
                    <a:pt x="0" y="0"/>
                  </a:moveTo>
                  <a:lnTo>
                    <a:pt x="374555" y="0"/>
                  </a:lnTo>
                  <a:lnTo>
                    <a:pt x="374555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939498" y="0"/>
            <a:ext cx="16319541" cy="6225934"/>
            <a:chOff x="0" y="0"/>
            <a:chExt cx="6688692" cy="2551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88692" cy="2551748"/>
            </a:xfrm>
            <a:custGeom>
              <a:avLst/>
              <a:gdLst/>
              <a:ahLst/>
              <a:cxnLst/>
              <a:rect l="l" t="t" r="r" b="b"/>
              <a:pathLst>
                <a:path w="6688692" h="2551748">
                  <a:moveTo>
                    <a:pt x="0" y="0"/>
                  </a:moveTo>
                  <a:lnTo>
                    <a:pt x="6688692" y="0"/>
                  </a:lnTo>
                  <a:lnTo>
                    <a:pt x="6688692" y="2551748"/>
                  </a:lnTo>
                  <a:lnTo>
                    <a:pt x="0" y="2551748"/>
                  </a:lnTo>
                  <a:close/>
                </a:path>
              </a:pathLst>
            </a:custGeom>
            <a:blipFill>
              <a:blip r:embed="rId2"/>
              <a:stretch>
                <a:fillRect t="-36644" b="-3013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59724" y="6882300"/>
            <a:ext cx="16641373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คริสเตียนที่บังเกิดใหม่ต้องการ</a:t>
            </a:r>
          </a:p>
          <a:p>
            <a:pPr algn="l">
              <a:lnSpc>
                <a:spcPts val="10400"/>
              </a:lnSpc>
            </a:pPr>
            <a:r>
              <a:rPr lang="en-US" sz="8000">
                <a:solidFill>
                  <a:srgbClr val="00278D"/>
                </a:solidFill>
                <a:latin typeface="Prompt Ultra-Bold"/>
                <a:cs typeface="Prompt Ultra-Bold"/>
              </a:rPr>
              <a:t>อะไรบ้าง?</a:t>
            </a:r>
          </a:p>
        </p:txBody>
      </p:sp>
      <p:sp>
        <p:nvSpPr>
          <p:cNvPr id="7" name="Freeform 7"/>
          <p:cNvSpPr/>
          <p:nvPr/>
        </p:nvSpPr>
        <p:spPr>
          <a:xfrm rot="121538">
            <a:off x="7496605" y="7872112"/>
            <a:ext cx="4300038" cy="274127"/>
          </a:xfrm>
          <a:custGeom>
            <a:avLst/>
            <a:gdLst/>
            <a:ahLst/>
            <a:cxnLst/>
            <a:rect l="l" t="t" r="r" b="b"/>
            <a:pathLst>
              <a:path w="4300038" h="274127">
                <a:moveTo>
                  <a:pt x="0" y="0"/>
                </a:moveTo>
                <a:lnTo>
                  <a:pt x="4300038" y="0"/>
                </a:lnTo>
                <a:lnTo>
                  <a:pt x="4300038" y="274127"/>
                </a:lnTo>
                <a:lnTo>
                  <a:pt x="0" y="2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8"/>
          <p:cNvSpPr txBox="1"/>
          <p:nvPr/>
        </p:nvSpPr>
        <p:spPr>
          <a:xfrm>
            <a:off x="1126827" y="7229581"/>
            <a:ext cx="594002" cy="81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6503">
                <a:solidFill>
                  <a:srgbClr val="FFFFFF"/>
                </a:solidFill>
                <a:latin typeface="Prompt Ultra-Bold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>
            <a:off x="16297564" y="7828910"/>
            <a:ext cx="961736" cy="1824626"/>
          </a:xfrm>
          <a:custGeom>
            <a:avLst/>
            <a:gdLst/>
            <a:ahLst/>
            <a:cxnLst/>
            <a:rect l="l" t="t" r="r" b="b"/>
            <a:pathLst>
              <a:path w="961736" h="1824626">
                <a:moveTo>
                  <a:pt x="0" y="0"/>
                </a:moveTo>
                <a:lnTo>
                  <a:pt x="961736" y="0"/>
                </a:lnTo>
                <a:lnTo>
                  <a:pt x="961736" y="1824626"/>
                </a:lnTo>
                <a:lnTo>
                  <a:pt x="0" y="182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753252"/>
            <a:ext cx="15843404" cy="704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ที่ตรัสดังนี้พระองค์ทรงหมายถึง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พระวิญญาณ ซึ่งผู้ที่เชื่อในพระองค์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จะได้รับในภายหลัง เวลานั้นยังไม่ได้ประทานพระวิญญาณให้ เนื่องจาก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พระเยซูยังไม่ได้รับพระเกียรติสิริ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8625883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ยอห์น 7:39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81590" y="-188482"/>
            <a:ext cx="19051181" cy="2113516"/>
          </a:xfrm>
          <a:prstGeom prst="rect">
            <a:avLst/>
          </a:prstGeom>
          <a:solidFill>
            <a:srgbClr val="3962AF"/>
          </a:solid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0" y="3844430"/>
            <a:ext cx="18288000" cy="3413524"/>
          </a:xfrm>
          <a:custGeom>
            <a:avLst/>
            <a:gdLst/>
            <a:ahLst/>
            <a:cxnLst/>
            <a:rect l="l" t="t" r="r" b="b"/>
            <a:pathLst>
              <a:path w="18288000" h="3413524">
                <a:moveTo>
                  <a:pt x="0" y="0"/>
                </a:moveTo>
                <a:lnTo>
                  <a:pt x="18288000" y="0"/>
                </a:lnTo>
                <a:lnTo>
                  <a:pt x="18288000" y="3413524"/>
                </a:lnTo>
                <a:lnTo>
                  <a:pt x="0" y="3413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0" y="3892055"/>
            <a:ext cx="1735872" cy="1011837"/>
            <a:chOff x="0" y="0"/>
            <a:chExt cx="457185" cy="2664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7185" cy="266492"/>
            </a:xfrm>
            <a:custGeom>
              <a:avLst/>
              <a:gdLst/>
              <a:ahLst/>
              <a:cxnLst/>
              <a:rect l="l" t="t" r="r" b="b"/>
              <a:pathLst>
                <a:path w="457185" h="266492">
                  <a:moveTo>
                    <a:pt x="0" y="0"/>
                  </a:moveTo>
                  <a:lnTo>
                    <a:pt x="457185" y="0"/>
                  </a:lnTo>
                  <a:lnTo>
                    <a:pt x="457185" y="266492"/>
                  </a:lnTo>
                  <a:lnTo>
                    <a:pt x="0" y="266492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7185" cy="314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92087" y="339321"/>
            <a:ext cx="12903827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cs typeface="ฟ้อนต์ Bold"/>
              </a:rPr>
              <a:t>แผนง่ายๆ เพื่อการลุกขึ้นสร้างฝ่ายวิญญาณ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28" y="4000500"/>
            <a:ext cx="1735872" cy="101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700" u="sng" dirty="0" err="1">
                <a:solidFill>
                  <a:srgbClr val="FFFFFF"/>
                </a:solidFill>
                <a:latin typeface="Leelawadee Bold"/>
                <a:cs typeface="Leelawadee Bold"/>
              </a:rPr>
              <a:t>นำ</a:t>
            </a:r>
            <a:r>
              <a:rPr lang="en-US" sz="3700" u="sng" dirty="0">
                <a:solidFill>
                  <a:srgbClr val="FFFFFF"/>
                </a:solidFill>
                <a:latin typeface="Leelawadee Bold"/>
                <a:cs typeface="Leelawadee Bold"/>
              </a:rPr>
              <a:t> 1 </a:t>
            </a:r>
            <a:r>
              <a:rPr lang="en-US" sz="3700" u="sng" dirty="0" err="1">
                <a:solidFill>
                  <a:srgbClr val="FFFFFF"/>
                </a:solidFill>
                <a:latin typeface="Leelawadee Bold"/>
                <a:cs typeface="Leelawadee Bold"/>
              </a:rPr>
              <a:t>คน</a:t>
            </a:r>
            <a:endParaRPr lang="en-US" sz="3700" u="sng" dirty="0">
              <a:solidFill>
                <a:srgbClr val="FFFFFF"/>
              </a:solidFill>
              <a:latin typeface="Leelawadee Bold"/>
              <a:cs typeface="Leelawadee Bold"/>
            </a:endParaRPr>
          </a:p>
          <a:p>
            <a:pPr algn="ctr">
              <a:lnSpc>
                <a:spcPts val="3982"/>
              </a:lnSpc>
            </a:pPr>
            <a:r>
              <a:rPr lang="en-US" sz="3700" u="sng" dirty="0" err="1">
                <a:solidFill>
                  <a:srgbClr val="FFFFFF"/>
                </a:solidFill>
                <a:cs typeface="Leelawadee Bold"/>
              </a:rPr>
              <a:t>ต่อปี</a:t>
            </a:r>
            <a:endParaRPr lang="en-US" sz="3700" u="sng" dirty="0">
              <a:solidFill>
                <a:srgbClr val="FFFFFF"/>
              </a:solidFill>
              <a:cs typeface="Leelawadee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5143500"/>
            <a:ext cx="1735872" cy="894426"/>
            <a:chOff x="0" y="0"/>
            <a:chExt cx="457185" cy="235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185" cy="235569"/>
            </a:xfrm>
            <a:custGeom>
              <a:avLst/>
              <a:gdLst/>
              <a:ahLst/>
              <a:cxnLst/>
              <a:rect l="l" t="t" r="r" b="b"/>
              <a:pathLst>
                <a:path w="457185" h="235569">
                  <a:moveTo>
                    <a:pt x="0" y="0"/>
                  </a:moveTo>
                  <a:lnTo>
                    <a:pt x="457185" y="0"/>
                  </a:lnTo>
                  <a:lnTo>
                    <a:pt x="457185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57185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6276051"/>
            <a:ext cx="1735872" cy="894426"/>
            <a:chOff x="0" y="0"/>
            <a:chExt cx="457185" cy="2355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7185" cy="235569"/>
            </a:xfrm>
            <a:custGeom>
              <a:avLst/>
              <a:gdLst/>
              <a:ahLst/>
              <a:cxnLst/>
              <a:rect l="l" t="t" r="r" b="b"/>
              <a:pathLst>
                <a:path w="457185" h="235569">
                  <a:moveTo>
                    <a:pt x="0" y="0"/>
                  </a:moveTo>
                  <a:lnTo>
                    <a:pt x="457185" y="0"/>
                  </a:lnTo>
                  <a:lnTo>
                    <a:pt x="457185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57185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00526" y="4036102"/>
            <a:ext cx="1422776" cy="894426"/>
            <a:chOff x="0" y="0"/>
            <a:chExt cx="374723" cy="2355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6675" y="6418926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700" u="sng" dirty="0">
                <a:solidFill>
                  <a:srgbClr val="FFFFFF"/>
                </a:solidFill>
                <a:latin typeface="Leelawadee Bold"/>
                <a:cs typeface="Leelawadee Bold"/>
              </a:rPr>
              <a:t>100 </a:t>
            </a:r>
            <a:r>
              <a:rPr lang="en-US" sz="3700" u="sng" dirty="0" err="1">
                <a:solidFill>
                  <a:srgbClr val="FFFFFF"/>
                </a:solidFill>
                <a:latin typeface="Leelawadee Bold"/>
                <a:cs typeface="Leelawadee Bold"/>
              </a:rPr>
              <a:t>คน</a:t>
            </a:r>
            <a:endParaRPr lang="en-US" sz="3700" u="sng" dirty="0">
              <a:solidFill>
                <a:srgbClr val="FFFFFF"/>
              </a:solidFill>
              <a:latin typeface="Leelawadee Bold"/>
              <a:cs typeface="Leelawade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0" y="5354888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700" u="sng" dirty="0">
                <a:solidFill>
                  <a:srgbClr val="FFFFFF"/>
                </a:solidFill>
                <a:latin typeface="Leelawadee Bold"/>
                <a:cs typeface="Leelawadee Bold"/>
              </a:rPr>
              <a:t>50 </a:t>
            </a:r>
            <a:r>
              <a:rPr lang="en-US" sz="3700" u="sng" dirty="0" err="1">
                <a:solidFill>
                  <a:srgbClr val="FFFFFF"/>
                </a:solidFill>
                <a:latin typeface="Leelawadee Bold"/>
                <a:cs typeface="Leelawadee Bold"/>
              </a:rPr>
              <a:t>คน</a:t>
            </a:r>
            <a:endParaRPr lang="en-US" sz="3700" u="sng" dirty="0">
              <a:solidFill>
                <a:srgbClr val="FFFFFF"/>
              </a:solidFill>
              <a:latin typeface="Leelawadee Bold"/>
              <a:cs typeface="Leelawadee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3721839" y="4036102"/>
            <a:ext cx="1422776" cy="894426"/>
            <a:chOff x="0" y="0"/>
            <a:chExt cx="374723" cy="2355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301163" y="4036102"/>
            <a:ext cx="1422776" cy="894426"/>
            <a:chOff x="0" y="0"/>
            <a:chExt cx="374723" cy="2355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990640" y="3964079"/>
            <a:ext cx="1422776" cy="894426"/>
            <a:chOff x="0" y="0"/>
            <a:chExt cx="374723" cy="2355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565816" y="3950761"/>
            <a:ext cx="1422776" cy="894426"/>
            <a:chOff x="0" y="0"/>
            <a:chExt cx="374723" cy="23556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55292" y="4009466"/>
            <a:ext cx="1422776" cy="894426"/>
            <a:chOff x="0" y="0"/>
            <a:chExt cx="374723" cy="23556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830469" y="4009466"/>
            <a:ext cx="1422776" cy="894426"/>
            <a:chOff x="0" y="0"/>
            <a:chExt cx="374723" cy="23556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434220" y="4036102"/>
            <a:ext cx="1422776" cy="894426"/>
            <a:chOff x="0" y="0"/>
            <a:chExt cx="374723" cy="23556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5152271" y="4036102"/>
            <a:ext cx="1422776" cy="894426"/>
            <a:chOff x="0" y="0"/>
            <a:chExt cx="374723" cy="23556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756022" y="4009466"/>
            <a:ext cx="1422776" cy="894426"/>
            <a:chOff x="0" y="0"/>
            <a:chExt cx="374723" cy="23556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4571C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858536" y="4162890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565291" y="4162890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073792" y="4162890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3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776942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4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413416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049890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686365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322839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8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959313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9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595788" y="4149572"/>
            <a:ext cx="1735872" cy="51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3524" u="sng">
                <a:solidFill>
                  <a:srgbClr val="FFFFFF"/>
                </a:solidFill>
                <a:latin typeface="Leelawadee Bold"/>
              </a:rPr>
              <a:t>10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2015084" y="5103979"/>
            <a:ext cx="1422776" cy="894426"/>
            <a:chOff x="0" y="0"/>
            <a:chExt cx="374723" cy="23556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3651016" y="5103979"/>
            <a:ext cx="1422776" cy="894426"/>
            <a:chOff x="0" y="0"/>
            <a:chExt cx="374723" cy="23556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5321334" y="5143500"/>
            <a:ext cx="1422776" cy="894426"/>
            <a:chOff x="0" y="0"/>
            <a:chExt cx="374723" cy="235569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6953660" y="5143500"/>
            <a:ext cx="1422776" cy="894426"/>
            <a:chOff x="0" y="0"/>
            <a:chExt cx="374723" cy="235569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624086" y="5156077"/>
            <a:ext cx="1422776" cy="894426"/>
            <a:chOff x="0" y="0"/>
            <a:chExt cx="374723" cy="23556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06438" y="5156077"/>
            <a:ext cx="1422776" cy="894426"/>
            <a:chOff x="0" y="0"/>
            <a:chExt cx="374723" cy="235569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842913" y="5143500"/>
            <a:ext cx="1422776" cy="894426"/>
            <a:chOff x="0" y="0"/>
            <a:chExt cx="374723" cy="235569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3536537" y="5156077"/>
            <a:ext cx="1422776" cy="894426"/>
            <a:chOff x="0" y="0"/>
            <a:chExt cx="374723" cy="235569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5099208" y="5156077"/>
            <a:ext cx="1422776" cy="894426"/>
            <a:chOff x="0" y="0"/>
            <a:chExt cx="374723" cy="235569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6798209" y="5156077"/>
            <a:ext cx="1422776" cy="894426"/>
            <a:chOff x="0" y="0"/>
            <a:chExt cx="374723" cy="235569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2123306" y="5459869"/>
            <a:ext cx="16128164" cy="415308"/>
            <a:chOff x="0" y="19050"/>
            <a:chExt cx="21504220" cy="553744"/>
          </a:xfrm>
        </p:grpSpPr>
        <p:sp>
          <p:nvSpPr>
            <p:cNvPr id="88" name="TextBox 88"/>
            <p:cNvSpPr txBox="1"/>
            <p:nvPr/>
          </p:nvSpPr>
          <p:spPr>
            <a:xfrm>
              <a:off x="0" y="19050"/>
              <a:ext cx="1460409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100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2286140" y="19050"/>
              <a:ext cx="1460409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200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4421262" y="19050"/>
              <a:ext cx="1460409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400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6606491" y="19050"/>
              <a:ext cx="1460409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800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8748335" y="19050"/>
              <a:ext cx="1687805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1,600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10907642" y="19050"/>
              <a:ext cx="1658285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3,200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13108539" y="19050"/>
              <a:ext cx="1631849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6,400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15045812" y="19050"/>
              <a:ext cx="2060331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12,800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17221376" y="19050"/>
              <a:ext cx="2082087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25,600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9395697" y="19051"/>
              <a:ext cx="2108523" cy="55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3500" u="sng" dirty="0">
                  <a:solidFill>
                    <a:srgbClr val="000000"/>
                  </a:solidFill>
                  <a:latin typeface="Leelawadee Bold"/>
                </a:rPr>
                <a:t>51,200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2082099" y="6221953"/>
            <a:ext cx="1422776" cy="894426"/>
            <a:chOff x="0" y="0"/>
            <a:chExt cx="374723" cy="235569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3718031" y="6221953"/>
            <a:ext cx="1422776" cy="894426"/>
            <a:chOff x="0" y="0"/>
            <a:chExt cx="374723" cy="235569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5388348" y="6261474"/>
            <a:ext cx="1422776" cy="894426"/>
            <a:chOff x="0" y="0"/>
            <a:chExt cx="374723" cy="235569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7020675" y="6261474"/>
            <a:ext cx="1422776" cy="894426"/>
            <a:chOff x="0" y="0"/>
            <a:chExt cx="374723" cy="235569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8691101" y="6274051"/>
            <a:ext cx="1422776" cy="894426"/>
            <a:chOff x="0" y="0"/>
            <a:chExt cx="374723" cy="235569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10273453" y="6274051"/>
            <a:ext cx="1422776" cy="894426"/>
            <a:chOff x="0" y="0"/>
            <a:chExt cx="374723" cy="235569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1909928" y="6261474"/>
            <a:ext cx="1422776" cy="894426"/>
            <a:chOff x="0" y="0"/>
            <a:chExt cx="374723" cy="235569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13594027" y="6274051"/>
            <a:ext cx="1422776" cy="894426"/>
            <a:chOff x="0" y="0"/>
            <a:chExt cx="374723" cy="235569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5166222" y="6274051"/>
            <a:ext cx="1422776" cy="894426"/>
            <a:chOff x="0" y="0"/>
            <a:chExt cx="374723" cy="235569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16865224" y="6274051"/>
            <a:ext cx="1422776" cy="894426"/>
            <a:chOff x="0" y="0"/>
            <a:chExt cx="374723" cy="235569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374723" cy="235569"/>
            </a:xfrm>
            <a:custGeom>
              <a:avLst/>
              <a:gdLst/>
              <a:ahLst/>
              <a:cxnLst/>
              <a:rect l="l" t="t" r="r" b="b"/>
              <a:pathLst>
                <a:path w="374723" h="235569">
                  <a:moveTo>
                    <a:pt x="0" y="0"/>
                  </a:moveTo>
                  <a:lnTo>
                    <a:pt x="374723" y="0"/>
                  </a:lnTo>
                  <a:lnTo>
                    <a:pt x="374723" y="235569"/>
                  </a:lnTo>
                  <a:lnTo>
                    <a:pt x="0" y="235569"/>
                  </a:lnTo>
                  <a:close/>
                </a:path>
              </a:pathLst>
            </a:custGeom>
            <a:solidFill>
              <a:srgbClr val="B3C5E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-47625"/>
              <a:ext cx="374723" cy="28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128" name="TextBox 128"/>
          <p:cNvSpPr txBox="1"/>
          <p:nvPr/>
        </p:nvSpPr>
        <p:spPr>
          <a:xfrm>
            <a:off x="2123306" y="6515157"/>
            <a:ext cx="1095307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200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3837911" y="6515157"/>
            <a:ext cx="1095307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400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5439252" y="6515157"/>
            <a:ext cx="1095307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800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6934200" y="6515157"/>
            <a:ext cx="1345060" cy="415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1,600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8684557" y="6515157"/>
            <a:ext cx="1265855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3,200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0304037" y="6515157"/>
            <a:ext cx="1243714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6,400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1809074" y="6515157"/>
            <a:ext cx="1508727" cy="415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12,800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13407665" y="6515157"/>
            <a:ext cx="1545249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25,600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5039338" y="6515157"/>
            <a:ext cx="1561566" cy="41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51,200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6603404" y="6515157"/>
            <a:ext cx="1684596" cy="415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00" u="sng" dirty="0">
                <a:solidFill>
                  <a:srgbClr val="000000"/>
                </a:solidFill>
                <a:latin typeface="Leelawadee Bold"/>
              </a:rPr>
              <a:t>102,400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244"/>
            <a:ext cx="17740657" cy="10130756"/>
          </a:xfrm>
          <a:custGeom>
            <a:avLst/>
            <a:gdLst/>
            <a:ahLst/>
            <a:cxnLst/>
            <a:rect l="l" t="t" r="r" b="b"/>
            <a:pathLst>
              <a:path w="17740657" h="10130756">
                <a:moveTo>
                  <a:pt x="0" y="0"/>
                </a:moveTo>
                <a:lnTo>
                  <a:pt x="17740657" y="0"/>
                </a:lnTo>
                <a:lnTo>
                  <a:pt x="17740657" y="10130756"/>
                </a:lnTo>
                <a:lnTo>
                  <a:pt x="0" y="10130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9689615" y="2599824"/>
            <a:ext cx="695863" cy="6149010"/>
            <a:chOff x="0" y="0"/>
            <a:chExt cx="183273" cy="1619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273" cy="1619492"/>
            </a:xfrm>
            <a:custGeom>
              <a:avLst/>
              <a:gdLst/>
              <a:ahLst/>
              <a:cxnLst/>
              <a:rect l="l" t="t" r="r" b="b"/>
              <a:pathLst>
                <a:path w="183273" h="1619492">
                  <a:moveTo>
                    <a:pt x="0" y="0"/>
                  </a:moveTo>
                  <a:lnTo>
                    <a:pt x="183273" y="0"/>
                  </a:lnTo>
                  <a:lnTo>
                    <a:pt x="183273" y="1619492"/>
                  </a:lnTo>
                  <a:lnTo>
                    <a:pt x="0" y="1619492"/>
                  </a:lnTo>
                  <a:close/>
                </a:path>
              </a:pathLst>
            </a:custGeom>
            <a:solidFill>
              <a:srgbClr val="53535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3273" cy="1667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26245" y="4766388"/>
            <a:ext cx="11679198" cy="455234"/>
            <a:chOff x="0" y="0"/>
            <a:chExt cx="3076003" cy="119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003" cy="119897"/>
            </a:xfrm>
            <a:custGeom>
              <a:avLst/>
              <a:gdLst/>
              <a:ahLst/>
              <a:cxnLst/>
              <a:rect l="l" t="t" r="r" b="b"/>
              <a:pathLst>
                <a:path w="3076003" h="119897">
                  <a:moveTo>
                    <a:pt x="0" y="0"/>
                  </a:moveTo>
                  <a:lnTo>
                    <a:pt x="3076003" y="0"/>
                  </a:lnTo>
                  <a:lnTo>
                    <a:pt x="3076003" y="119897"/>
                  </a:lnTo>
                  <a:lnTo>
                    <a:pt x="0" y="1198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076003" cy="167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452800">
            <a:off x="3133853" y="3456174"/>
            <a:ext cx="1832424" cy="827417"/>
            <a:chOff x="0" y="0"/>
            <a:chExt cx="619334" cy="2796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9334" cy="279656"/>
            </a:xfrm>
            <a:custGeom>
              <a:avLst/>
              <a:gdLst/>
              <a:ahLst/>
              <a:cxnLst/>
              <a:rect l="l" t="t" r="r" b="b"/>
              <a:pathLst>
                <a:path w="619334" h="279656">
                  <a:moveTo>
                    <a:pt x="0" y="0"/>
                  </a:moveTo>
                  <a:lnTo>
                    <a:pt x="619334" y="0"/>
                  </a:lnTo>
                  <a:lnTo>
                    <a:pt x="619334" y="279656"/>
                  </a:lnTo>
                  <a:lnTo>
                    <a:pt x="0" y="279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19334" cy="327281"/>
            </a:xfrm>
            <a:prstGeom prst="rect">
              <a:avLst/>
            </a:prstGeom>
          </p:spPr>
          <p:txBody>
            <a:bodyPr lIns="39586" tIns="39586" rIns="39586" bIns="39586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1424345">
            <a:off x="3511896" y="3361440"/>
            <a:ext cx="1416310" cy="82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5"/>
              </a:lnSpc>
            </a:pPr>
            <a:r>
              <a:rPr lang="en-US" sz="4889">
                <a:solidFill>
                  <a:srgbClr val="000000"/>
                </a:solidFill>
                <a:cs typeface="Anantason Bold Italics"/>
              </a:rPr>
              <a:t>ผู้เชื่อ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78714" y="4300346"/>
            <a:ext cx="1934594" cy="1721914"/>
            <a:chOff x="0" y="0"/>
            <a:chExt cx="361869" cy="32208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869" cy="322087"/>
            </a:xfrm>
            <a:custGeom>
              <a:avLst/>
              <a:gdLst/>
              <a:ahLst/>
              <a:cxnLst/>
              <a:rect l="l" t="t" r="r" b="b"/>
              <a:pathLst>
                <a:path w="361869" h="322087">
                  <a:moveTo>
                    <a:pt x="0" y="0"/>
                  </a:moveTo>
                  <a:lnTo>
                    <a:pt x="361869" y="0"/>
                  </a:lnTo>
                  <a:lnTo>
                    <a:pt x="361869" y="322087"/>
                  </a:lnTo>
                  <a:lnTo>
                    <a:pt x="0" y="322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61869" cy="369712"/>
            </a:xfrm>
            <a:prstGeom prst="rect">
              <a:avLst/>
            </a:prstGeom>
          </p:spPr>
          <p:txBody>
            <a:bodyPr lIns="71528" tIns="71528" rIns="71528" bIns="71528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61984" y="3968202"/>
            <a:ext cx="10082750" cy="664289"/>
            <a:chOff x="0" y="0"/>
            <a:chExt cx="2655539" cy="1749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5539" cy="174957"/>
            </a:xfrm>
            <a:custGeom>
              <a:avLst/>
              <a:gdLst/>
              <a:ahLst/>
              <a:cxnLst/>
              <a:rect l="l" t="t" r="r" b="b"/>
              <a:pathLst>
                <a:path w="2655539" h="174957">
                  <a:moveTo>
                    <a:pt x="0" y="0"/>
                  </a:moveTo>
                  <a:lnTo>
                    <a:pt x="2655539" y="0"/>
                  </a:lnTo>
                  <a:lnTo>
                    <a:pt x="2655539" y="174957"/>
                  </a:lnTo>
                  <a:lnTo>
                    <a:pt x="0" y="174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655539" cy="222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61984" y="3226394"/>
            <a:ext cx="9313493" cy="741808"/>
            <a:chOff x="0" y="0"/>
            <a:chExt cx="2452937" cy="1953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52937" cy="195373"/>
            </a:xfrm>
            <a:custGeom>
              <a:avLst/>
              <a:gdLst/>
              <a:ahLst/>
              <a:cxnLst/>
              <a:rect l="l" t="t" r="r" b="b"/>
              <a:pathLst>
                <a:path w="2452937" h="195373">
                  <a:moveTo>
                    <a:pt x="203200" y="0"/>
                  </a:moveTo>
                  <a:lnTo>
                    <a:pt x="2452937" y="0"/>
                  </a:lnTo>
                  <a:lnTo>
                    <a:pt x="2249737" y="195373"/>
                  </a:lnTo>
                  <a:lnTo>
                    <a:pt x="0" y="19537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D1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47625"/>
              <a:ext cx="2249737" cy="242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157356" y="6512447"/>
            <a:ext cx="10272181" cy="727628"/>
            <a:chOff x="0" y="0"/>
            <a:chExt cx="2705430" cy="1916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05430" cy="191639"/>
            </a:xfrm>
            <a:custGeom>
              <a:avLst/>
              <a:gdLst/>
              <a:ahLst/>
              <a:cxnLst/>
              <a:rect l="l" t="t" r="r" b="b"/>
              <a:pathLst>
                <a:path w="2705430" h="191639">
                  <a:moveTo>
                    <a:pt x="203200" y="0"/>
                  </a:moveTo>
                  <a:lnTo>
                    <a:pt x="2705430" y="0"/>
                  </a:lnTo>
                  <a:lnTo>
                    <a:pt x="2502230" y="191639"/>
                  </a:lnTo>
                  <a:lnTo>
                    <a:pt x="0" y="1916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D1A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-47625"/>
              <a:ext cx="2502230" cy="23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885641" y="156244"/>
            <a:ext cx="5849654" cy="945470"/>
            <a:chOff x="0" y="0"/>
            <a:chExt cx="1540650" cy="2490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40650" cy="249013"/>
            </a:xfrm>
            <a:custGeom>
              <a:avLst/>
              <a:gdLst/>
              <a:ahLst/>
              <a:cxnLst/>
              <a:rect l="l" t="t" r="r" b="b"/>
              <a:pathLst>
                <a:path w="1540650" h="249013">
                  <a:moveTo>
                    <a:pt x="203200" y="0"/>
                  </a:moveTo>
                  <a:lnTo>
                    <a:pt x="1540650" y="0"/>
                  </a:lnTo>
                  <a:lnTo>
                    <a:pt x="1337450" y="249013"/>
                  </a:lnTo>
                  <a:lnTo>
                    <a:pt x="0" y="2490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57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47625"/>
              <a:ext cx="1337450" cy="296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117004" y="0"/>
            <a:ext cx="7885949" cy="1115159"/>
            <a:chOff x="0" y="0"/>
            <a:chExt cx="2076958" cy="29370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76958" cy="293704"/>
            </a:xfrm>
            <a:custGeom>
              <a:avLst/>
              <a:gdLst/>
              <a:ahLst/>
              <a:cxnLst/>
              <a:rect l="l" t="t" r="r" b="b"/>
              <a:pathLst>
                <a:path w="2076958" h="293704">
                  <a:moveTo>
                    <a:pt x="203200" y="0"/>
                  </a:moveTo>
                  <a:lnTo>
                    <a:pt x="2076958" y="0"/>
                  </a:lnTo>
                  <a:lnTo>
                    <a:pt x="1873758" y="293704"/>
                  </a:lnTo>
                  <a:lnTo>
                    <a:pt x="0" y="2937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47625"/>
              <a:ext cx="1873758" cy="341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2316995">
            <a:off x="16243296" y="6815743"/>
            <a:ext cx="1450706" cy="1366511"/>
            <a:chOff x="0" y="0"/>
            <a:chExt cx="1934274" cy="1822014"/>
          </a:xfrm>
        </p:grpSpPr>
        <p:grpSp>
          <p:nvGrpSpPr>
            <p:cNvPr id="32" name="Group 32"/>
            <p:cNvGrpSpPr/>
            <p:nvPr/>
          </p:nvGrpSpPr>
          <p:grpSpPr>
            <a:xfrm rot="-2251853">
              <a:off x="144767" y="393964"/>
              <a:ext cx="1644741" cy="1034086"/>
              <a:chOff x="0" y="0"/>
              <a:chExt cx="416925" cy="26213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16925" cy="262130"/>
              </a:xfrm>
              <a:custGeom>
                <a:avLst/>
                <a:gdLst/>
                <a:ahLst/>
                <a:cxnLst/>
                <a:rect l="l" t="t" r="r" b="b"/>
                <a:pathLst>
                  <a:path w="416925" h="262130">
                    <a:moveTo>
                      <a:pt x="0" y="0"/>
                    </a:moveTo>
                    <a:lnTo>
                      <a:pt x="416925" y="0"/>
                    </a:lnTo>
                    <a:lnTo>
                      <a:pt x="416925" y="262130"/>
                    </a:lnTo>
                    <a:lnTo>
                      <a:pt x="0" y="2621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416925" cy="309755"/>
              </a:xfrm>
              <a:prstGeom prst="rect">
                <a:avLst/>
              </a:prstGeom>
            </p:spPr>
            <p:txBody>
              <a:bodyPr lIns="39586" tIns="39586" rIns="39586" bIns="39586" rtlCol="0" anchor="ctr"/>
              <a:lstStyle/>
              <a:p>
                <a:pPr algn="ctr">
                  <a:lnSpc>
                    <a:spcPts val="3285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 rot="-2251853">
              <a:off x="198067" y="548446"/>
              <a:ext cx="1543083" cy="872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3"/>
                </a:lnSpc>
              </a:pPr>
              <a:r>
                <a:rPr lang="en-US" sz="3995">
                  <a:solidFill>
                    <a:srgbClr val="000000"/>
                  </a:solidFill>
                  <a:cs typeface="Anantason Bold Italics"/>
                </a:rPr>
                <a:t>ผู้นำ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-1659497">
            <a:off x="4739451" y="1936813"/>
            <a:ext cx="1727401" cy="674734"/>
            <a:chOff x="0" y="0"/>
            <a:chExt cx="598999" cy="23397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98999" cy="233973"/>
            </a:xfrm>
            <a:custGeom>
              <a:avLst/>
              <a:gdLst/>
              <a:ahLst/>
              <a:cxnLst/>
              <a:rect l="l" t="t" r="r" b="b"/>
              <a:pathLst>
                <a:path w="598999" h="233973">
                  <a:moveTo>
                    <a:pt x="0" y="0"/>
                  </a:moveTo>
                  <a:lnTo>
                    <a:pt x="598999" y="0"/>
                  </a:lnTo>
                  <a:lnTo>
                    <a:pt x="598999" y="233973"/>
                  </a:lnTo>
                  <a:lnTo>
                    <a:pt x="0" y="233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598999" cy="281598"/>
            </a:xfrm>
            <a:prstGeom prst="rect">
              <a:avLst/>
            </a:prstGeom>
          </p:spPr>
          <p:txBody>
            <a:bodyPr lIns="38584" tIns="38584" rIns="38584" bIns="38584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1361097">
            <a:off x="6370162" y="1765641"/>
            <a:ext cx="1887683" cy="673363"/>
            <a:chOff x="0" y="0"/>
            <a:chExt cx="677292" cy="2416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77292" cy="241600"/>
            </a:xfrm>
            <a:custGeom>
              <a:avLst/>
              <a:gdLst/>
              <a:ahLst/>
              <a:cxnLst/>
              <a:rect l="l" t="t" r="r" b="b"/>
              <a:pathLst>
                <a:path w="677292" h="241600">
                  <a:moveTo>
                    <a:pt x="0" y="0"/>
                  </a:moveTo>
                  <a:lnTo>
                    <a:pt x="677292" y="0"/>
                  </a:lnTo>
                  <a:lnTo>
                    <a:pt x="677292" y="241600"/>
                  </a:lnTo>
                  <a:lnTo>
                    <a:pt x="0" y="241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677292" cy="289225"/>
            </a:xfrm>
            <a:prstGeom prst="rect">
              <a:avLst/>
            </a:prstGeom>
          </p:spPr>
          <p:txBody>
            <a:bodyPr lIns="37290" tIns="37290" rIns="37290" bIns="3729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 rot="-1272795">
            <a:off x="6374944" y="1788313"/>
            <a:ext cx="1850811" cy="63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3763">
                <a:solidFill>
                  <a:srgbClr val="000000"/>
                </a:solidFill>
                <a:cs typeface="Anantason Bold Italics"/>
              </a:rPr>
              <a:t>กลุ่มแคร์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422874" y="3206694"/>
            <a:ext cx="7671663" cy="8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4859">
                <a:solidFill>
                  <a:srgbClr val="FFFFFF"/>
                </a:solidFill>
                <a:cs typeface="Anantason Bold"/>
              </a:rPr>
              <a:t>โรงเรียนพระคัมภีร์วันอาทิตย์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22874" y="5316872"/>
            <a:ext cx="5541086" cy="87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1"/>
              </a:lnSpc>
            </a:pPr>
            <a:r>
              <a:rPr lang="en-US" sz="5136" u="sng">
                <a:solidFill>
                  <a:srgbClr val="FFFFFF"/>
                </a:solidFill>
                <a:cs typeface="Anantason Bold Italics"/>
              </a:rPr>
              <a:t>วิธีการสร้างผู้นำ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53766" y="4905939"/>
            <a:ext cx="3570535" cy="1999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4959">
                <a:solidFill>
                  <a:srgbClr val="000000"/>
                </a:solidFill>
                <a:cs typeface="Anantason Bold"/>
              </a:rPr>
              <a:t>กระบวน</a:t>
            </a:r>
          </a:p>
          <a:p>
            <a:pPr algn="ctr">
              <a:lnSpc>
                <a:spcPts val="5207"/>
              </a:lnSpc>
            </a:pPr>
            <a:r>
              <a:rPr lang="en-US" sz="4959">
                <a:solidFill>
                  <a:srgbClr val="000000"/>
                </a:solidFill>
                <a:cs typeface="Anantason Bold"/>
              </a:rPr>
              <a:t>การ</a:t>
            </a:r>
          </a:p>
          <a:p>
            <a:pPr algn="ctr">
              <a:lnSpc>
                <a:spcPts val="5207"/>
              </a:lnSpc>
            </a:pPr>
            <a:r>
              <a:rPr lang="en-US" sz="4959">
                <a:solidFill>
                  <a:srgbClr val="000000"/>
                </a:solidFill>
                <a:cs typeface="Anantason Bold"/>
              </a:rPr>
              <a:t>สร้างผู้นำ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979139" y="6453231"/>
            <a:ext cx="8622777" cy="8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4859">
                <a:solidFill>
                  <a:srgbClr val="FFFFFF"/>
                </a:solidFill>
                <a:cs typeface="Anantason Bold"/>
              </a:rPr>
              <a:t>การขยายอาญาจักรของพระเจ้า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-74393" y="186577"/>
            <a:ext cx="4426854" cy="7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3"/>
              </a:lnSpc>
            </a:pPr>
            <a:r>
              <a:rPr lang="en-US" sz="4702">
                <a:solidFill>
                  <a:srgbClr val="FFFFFF"/>
                </a:solidFill>
                <a:cs typeface="Anantason Bold"/>
              </a:rPr>
              <a:t>พันธกิจซึมซับ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238660" y="134742"/>
            <a:ext cx="4399949" cy="7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3"/>
              </a:lnSpc>
            </a:pPr>
            <a:r>
              <a:rPr lang="en-US" sz="4702">
                <a:solidFill>
                  <a:srgbClr val="F68D1A"/>
                </a:solidFill>
                <a:cs typeface="Anantason Bold"/>
              </a:rPr>
              <a:t>กลุ่มแคร์เรมา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5157356" y="4075328"/>
            <a:ext cx="12956765" cy="1095276"/>
            <a:chOff x="0" y="0"/>
            <a:chExt cx="3412481" cy="28846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3412481" cy="288468"/>
            </a:xfrm>
            <a:custGeom>
              <a:avLst/>
              <a:gdLst/>
              <a:ahLst/>
              <a:cxnLst/>
              <a:rect l="l" t="t" r="r" b="b"/>
              <a:pathLst>
                <a:path w="3412481" h="288468">
                  <a:moveTo>
                    <a:pt x="0" y="0"/>
                  </a:moveTo>
                  <a:lnTo>
                    <a:pt x="3412481" y="0"/>
                  </a:lnTo>
                  <a:lnTo>
                    <a:pt x="3412481" y="288468"/>
                  </a:lnTo>
                  <a:lnTo>
                    <a:pt x="0" y="288468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47625"/>
              <a:ext cx="3412481" cy="336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5241962" y="4110494"/>
            <a:ext cx="12808495" cy="110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240" spc="149">
                <a:solidFill>
                  <a:srgbClr val="FFFFFF"/>
                </a:solidFill>
                <a:latin typeface="Anantason SemiExpanded Bold Italics"/>
                <a:cs typeface="Anantason SemiExpanded Bold Italics"/>
              </a:rPr>
              <a:t>ก้าวแรกกับองค์พระเยซูคริสต์ / โรงเรียนพระคัมภีร์สร้างสาวก /</a:t>
            </a:r>
          </a:p>
          <a:p>
            <a:pPr algn="ctr">
              <a:lnSpc>
                <a:spcPts val="4440"/>
              </a:lnSpc>
            </a:pPr>
            <a:r>
              <a:rPr lang="en-US" sz="3240" spc="149">
                <a:solidFill>
                  <a:srgbClr val="FFFFFF"/>
                </a:solidFill>
                <a:latin typeface="Anantason SemiExpanded Bold Italics"/>
                <a:cs typeface="Anantason SemiExpanded Bold Italics"/>
              </a:rPr>
              <a:t> โรงเรียนเตรียมรับใช้  / โรงเรียนการนำฝ่ายวิญญาณ</a:t>
            </a:r>
          </a:p>
        </p:txBody>
      </p:sp>
      <p:grpSp>
        <p:nvGrpSpPr>
          <p:cNvPr id="53" name="Group 53"/>
          <p:cNvGrpSpPr/>
          <p:nvPr/>
        </p:nvGrpSpPr>
        <p:grpSpPr>
          <a:xfrm rot="1418906">
            <a:off x="9475289" y="-405936"/>
            <a:ext cx="3491102" cy="2387544"/>
            <a:chOff x="0" y="0"/>
            <a:chExt cx="4654803" cy="3183392"/>
          </a:xfrm>
        </p:grpSpPr>
        <p:grpSp>
          <p:nvGrpSpPr>
            <p:cNvPr id="54" name="Group 54"/>
            <p:cNvGrpSpPr/>
            <p:nvPr/>
          </p:nvGrpSpPr>
          <p:grpSpPr>
            <a:xfrm rot="-1674183">
              <a:off x="-12953" y="1039580"/>
              <a:ext cx="4699354" cy="1032417"/>
              <a:chOff x="0" y="0"/>
              <a:chExt cx="1402898" cy="308207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402898" cy="308207"/>
              </a:xfrm>
              <a:custGeom>
                <a:avLst/>
                <a:gdLst/>
                <a:ahLst/>
                <a:cxnLst/>
                <a:rect l="l" t="t" r="r" b="b"/>
                <a:pathLst>
                  <a:path w="1402898" h="308207">
                    <a:moveTo>
                      <a:pt x="0" y="0"/>
                    </a:moveTo>
                    <a:lnTo>
                      <a:pt x="1402898" y="0"/>
                    </a:lnTo>
                    <a:lnTo>
                      <a:pt x="1402898" y="308207"/>
                    </a:lnTo>
                    <a:lnTo>
                      <a:pt x="0" y="3082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1402898" cy="355832"/>
              </a:xfrm>
              <a:prstGeom prst="rect">
                <a:avLst/>
              </a:prstGeom>
            </p:spPr>
            <p:txBody>
              <a:bodyPr lIns="31683" tIns="31683" rIns="31683" bIns="31683" rtlCol="0" anchor="ctr"/>
              <a:lstStyle/>
              <a:p>
                <a:pPr algn="ctr">
                  <a:lnSpc>
                    <a:spcPts val="3285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 rot="-1674183">
              <a:off x="-140974" y="1339495"/>
              <a:ext cx="4887835" cy="743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49"/>
                </a:lnSpc>
              </a:pPr>
              <a:r>
                <a:rPr lang="en-US" sz="3392">
                  <a:solidFill>
                    <a:srgbClr val="000000"/>
                  </a:solidFill>
                  <a:cs typeface="Anantason Bold Italics"/>
                </a:rPr>
                <a:t>นำคนรับความรอด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7939438" y="1909975"/>
            <a:ext cx="1839209" cy="647077"/>
            <a:chOff x="0" y="0"/>
            <a:chExt cx="2452279" cy="862770"/>
          </a:xfrm>
        </p:grpSpPr>
        <p:grpSp>
          <p:nvGrpSpPr>
            <p:cNvPr id="59" name="Group 59"/>
            <p:cNvGrpSpPr/>
            <p:nvPr/>
          </p:nvGrpSpPr>
          <p:grpSpPr>
            <a:xfrm rot="-681323">
              <a:off x="23970" y="204260"/>
              <a:ext cx="2119983" cy="454250"/>
              <a:chOff x="0" y="0"/>
              <a:chExt cx="418762" cy="8972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418762" cy="89728"/>
              </a:xfrm>
              <a:custGeom>
                <a:avLst/>
                <a:gdLst/>
                <a:ahLst/>
                <a:cxnLst/>
                <a:rect l="l" t="t" r="r" b="b"/>
                <a:pathLst>
                  <a:path w="418762" h="89728">
                    <a:moveTo>
                      <a:pt x="0" y="0"/>
                    </a:moveTo>
                    <a:lnTo>
                      <a:pt x="418762" y="0"/>
                    </a:lnTo>
                    <a:lnTo>
                      <a:pt x="418762" y="89728"/>
                    </a:lnTo>
                    <a:lnTo>
                      <a:pt x="0" y="8972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47625"/>
                <a:ext cx="418762" cy="1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5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 rot="-681323">
              <a:off x="2131586" y="140962"/>
              <a:ext cx="290913" cy="331425"/>
              <a:chOff x="0" y="0"/>
              <a:chExt cx="57464" cy="6546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57464" cy="65467"/>
              </a:xfrm>
              <a:custGeom>
                <a:avLst/>
                <a:gdLst/>
                <a:ahLst/>
                <a:cxnLst/>
                <a:rect l="l" t="t" r="r" b="b"/>
                <a:pathLst>
                  <a:path w="57464" h="65467">
                    <a:moveTo>
                      <a:pt x="0" y="0"/>
                    </a:moveTo>
                    <a:lnTo>
                      <a:pt x="57464" y="0"/>
                    </a:lnTo>
                    <a:lnTo>
                      <a:pt x="57464" y="65467"/>
                    </a:lnTo>
                    <a:lnTo>
                      <a:pt x="0" y="654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47625"/>
                <a:ext cx="57464" cy="113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5"/>
                  </a:lnSpc>
                </a:pPr>
                <a:endParaRPr/>
              </a:p>
            </p:txBody>
          </p:sp>
        </p:grpSp>
      </p:grpSp>
      <p:sp>
        <p:nvSpPr>
          <p:cNvPr id="65" name="TextBox 65"/>
          <p:cNvSpPr txBox="1"/>
          <p:nvPr/>
        </p:nvSpPr>
        <p:spPr>
          <a:xfrm rot="-1673569">
            <a:off x="4704668" y="1976690"/>
            <a:ext cx="1915034" cy="65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1"/>
              </a:lnSpc>
            </a:pPr>
            <a:r>
              <a:rPr lang="en-US" sz="3894">
                <a:solidFill>
                  <a:srgbClr val="000000"/>
                </a:solidFill>
                <a:cs typeface="Anantason Bold Italics"/>
              </a:rPr>
              <a:t>พี่เลี้ยง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624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28575" y="0"/>
            <a:ext cx="8124911" cy="10287000"/>
          </a:xfrm>
          <a:custGeom>
            <a:avLst/>
            <a:gdLst/>
            <a:ahLst/>
            <a:cxnLst/>
            <a:rect l="l" t="t" r="r" b="b"/>
            <a:pathLst>
              <a:path w="8124911" h="10287000">
                <a:moveTo>
                  <a:pt x="0" y="0"/>
                </a:moveTo>
                <a:lnTo>
                  <a:pt x="8124911" y="0"/>
                </a:lnTo>
                <a:lnTo>
                  <a:pt x="8124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1" t="-61086" b="-61086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-28575" y="0"/>
            <a:ext cx="1477199" cy="10287000"/>
            <a:chOff x="0" y="0"/>
            <a:chExt cx="38905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057" cy="2709333"/>
            </a:xfrm>
            <a:custGeom>
              <a:avLst/>
              <a:gdLst/>
              <a:ahLst/>
              <a:cxnLst/>
              <a:rect l="l" t="t" r="r" b="b"/>
              <a:pathLst>
                <a:path w="389057" h="2709333">
                  <a:moveTo>
                    <a:pt x="0" y="0"/>
                  </a:moveTo>
                  <a:lnTo>
                    <a:pt x="389057" y="0"/>
                  </a:lnTo>
                  <a:lnTo>
                    <a:pt x="3890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90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8624" y="-193868"/>
            <a:ext cx="16839376" cy="10552799"/>
            <a:chOff x="0" y="0"/>
            <a:chExt cx="3204172" cy="20079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04172" cy="2007971"/>
            </a:xfrm>
            <a:custGeom>
              <a:avLst/>
              <a:gdLst/>
              <a:ahLst/>
              <a:cxnLst/>
              <a:rect l="l" t="t" r="r" b="b"/>
              <a:pathLst>
                <a:path w="3204172" h="2007971">
                  <a:moveTo>
                    <a:pt x="0" y="0"/>
                  </a:moveTo>
                  <a:lnTo>
                    <a:pt x="3204172" y="0"/>
                  </a:lnTo>
                  <a:lnTo>
                    <a:pt x="3204172" y="2007971"/>
                  </a:lnTo>
                  <a:lnTo>
                    <a:pt x="0" y="2007971"/>
                  </a:lnTo>
                  <a:close/>
                </a:path>
              </a:pathLst>
            </a:custGeom>
            <a:solidFill>
              <a:srgbClr val="00278D">
                <a:alpha val="49804"/>
              </a:srgbClr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122821" y="5209584"/>
            <a:ext cx="4469804" cy="284950"/>
          </a:xfrm>
          <a:custGeom>
            <a:avLst/>
            <a:gdLst/>
            <a:ahLst/>
            <a:cxnLst/>
            <a:rect l="l" t="t" r="r" b="b"/>
            <a:pathLst>
              <a:path w="4469804" h="284950">
                <a:moveTo>
                  <a:pt x="0" y="0"/>
                </a:moveTo>
                <a:lnTo>
                  <a:pt x="4469803" y="0"/>
                </a:lnTo>
                <a:lnTo>
                  <a:pt x="4469803" y="284950"/>
                </a:lnTo>
                <a:lnTo>
                  <a:pt x="0" y="28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 rot="560372">
            <a:off x="11708532" y="4447859"/>
            <a:ext cx="11264517" cy="7512025"/>
          </a:xfrm>
          <a:custGeom>
            <a:avLst/>
            <a:gdLst/>
            <a:ahLst/>
            <a:cxnLst/>
            <a:rect l="l" t="t" r="r" b="b"/>
            <a:pathLst>
              <a:path w="11264517" h="7512025">
                <a:moveTo>
                  <a:pt x="0" y="0"/>
                </a:moveTo>
                <a:lnTo>
                  <a:pt x="11264517" y="0"/>
                </a:lnTo>
                <a:lnTo>
                  <a:pt x="11264517" y="7512024"/>
                </a:lnTo>
                <a:lnTo>
                  <a:pt x="0" y="7512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 rot="-5400000">
            <a:off x="-3659771" y="5010788"/>
            <a:ext cx="8691965" cy="39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2346" spc="696">
                <a:solidFill>
                  <a:srgbClr val="00278D"/>
                </a:solidFill>
                <a:latin typeface="Montserrat"/>
              </a:rPr>
              <a:t>ARISSE AND BUILD SERIES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25087" y="3882357"/>
            <a:ext cx="10153539" cy="118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en-US" sz="6931">
                <a:solidFill>
                  <a:srgbClr val="FFFFFF"/>
                </a:solidFill>
                <a:latin typeface="Prompt"/>
                <a:cs typeface="Prompt"/>
              </a:rPr>
              <a:t>ตอนที่ 4 : การดูแลผู้เชื่อใหม่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25087" y="2266171"/>
            <a:ext cx="8567537" cy="17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05"/>
              </a:lnSpc>
            </a:pPr>
            <a:r>
              <a:rPr lang="en-US" sz="13919">
                <a:solidFill>
                  <a:srgbClr val="FFFFFF"/>
                </a:solidFill>
                <a:cs typeface="Prompt Bold"/>
              </a:rPr>
              <a:t>ลุกขึ้นสร้าง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8658" y="8412256"/>
            <a:ext cx="9707246" cy="58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9"/>
              </a:lnSpc>
            </a:pPr>
            <a:r>
              <a:rPr lang="en-US" sz="3392" spc="1007">
                <a:solidFill>
                  <a:srgbClr val="FFFFFF"/>
                </a:solidFill>
                <a:latin typeface="Montserrat"/>
              </a:rPr>
              <a:t>CARING FOR NEW BELIEVERS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7010856" y="50094"/>
            <a:ext cx="3237589" cy="17259300"/>
            <a:chOff x="0" y="0"/>
            <a:chExt cx="318175" cy="16961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8175" cy="1696162"/>
            </a:xfrm>
            <a:custGeom>
              <a:avLst/>
              <a:gdLst/>
              <a:ahLst/>
              <a:cxnLst/>
              <a:rect l="l" t="t" r="r" b="b"/>
              <a:pathLst>
                <a:path w="318175" h="1696162">
                  <a:moveTo>
                    <a:pt x="0" y="0"/>
                  </a:moveTo>
                  <a:lnTo>
                    <a:pt x="318175" y="0"/>
                  </a:lnTo>
                  <a:lnTo>
                    <a:pt x="318175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574"/>
            <a:ext cx="17268825" cy="7030376"/>
          </a:xfrm>
          <a:custGeom>
            <a:avLst/>
            <a:gdLst/>
            <a:ahLst/>
            <a:cxnLst/>
            <a:rect l="l" t="t" r="r" b="b"/>
            <a:pathLst>
              <a:path w="17268825" h="7030376">
                <a:moveTo>
                  <a:pt x="0" y="0"/>
                </a:moveTo>
                <a:lnTo>
                  <a:pt x="17268825" y="0"/>
                </a:lnTo>
                <a:lnTo>
                  <a:pt x="17268825" y="7030376"/>
                </a:lnTo>
                <a:lnTo>
                  <a:pt x="0" y="7030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40251" b="-2350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TextBox 7"/>
          <p:cNvSpPr txBox="1"/>
          <p:nvPr/>
        </p:nvSpPr>
        <p:spPr>
          <a:xfrm>
            <a:off x="0" y="3072280"/>
            <a:ext cx="17259300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พวกเขาต้องการใครสักคน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ที่จะให้อาหารพวกเขา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25" y="1579687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1.1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8272" y="8189207"/>
            <a:ext cx="1380275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278D"/>
                </a:solidFill>
                <a:latin typeface="Prompt"/>
                <a:cs typeface="Prompt"/>
              </a:rPr>
              <a:t>1 เปโตร 2:2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98250" y="8679744"/>
            <a:ext cx="3724147" cy="1373279"/>
          </a:xfrm>
          <a:custGeom>
            <a:avLst/>
            <a:gdLst/>
            <a:ahLst/>
            <a:cxnLst/>
            <a:rect l="l" t="t" r="r" b="b"/>
            <a:pathLst>
              <a:path w="3724147" h="1373279">
                <a:moveTo>
                  <a:pt x="0" y="0"/>
                </a:moveTo>
                <a:lnTo>
                  <a:pt x="3724147" y="0"/>
                </a:lnTo>
                <a:lnTo>
                  <a:pt x="3724147" y="1373279"/>
                </a:lnTo>
                <a:lnTo>
                  <a:pt x="0" y="13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1747258"/>
            <a:ext cx="15843404" cy="562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จงกระหายหาน้ำนมฝ่ายวิญญาณ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อันบริสุทธิ์เหมือนทารกแรกเกิด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เพื่อสิ่งนี้จะช่วยท่านให้เติบโตขึ้น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ในความรอดของท่าน </a:t>
            </a:r>
          </a:p>
        </p:txBody>
      </p:sp>
      <p:sp>
        <p:nvSpPr>
          <p:cNvPr id="5" name="Freeform 5"/>
          <p:cNvSpPr/>
          <p:nvPr/>
        </p:nvSpPr>
        <p:spPr>
          <a:xfrm>
            <a:off x="1961152" y="3024717"/>
            <a:ext cx="4085891" cy="260476"/>
          </a:xfrm>
          <a:custGeom>
            <a:avLst/>
            <a:gdLst/>
            <a:ahLst/>
            <a:cxnLst/>
            <a:rect l="l" t="t" r="r" b="b"/>
            <a:pathLst>
              <a:path w="4085891" h="260476">
                <a:moveTo>
                  <a:pt x="0" y="0"/>
                </a:moveTo>
                <a:lnTo>
                  <a:pt x="4085891" y="0"/>
                </a:lnTo>
                <a:lnTo>
                  <a:pt x="4085891" y="260475"/>
                </a:lnTo>
                <a:lnTo>
                  <a:pt x="0" y="260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TextBox 6"/>
          <p:cNvSpPr txBox="1"/>
          <p:nvPr/>
        </p:nvSpPr>
        <p:spPr>
          <a:xfrm>
            <a:off x="6270552" y="8511401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1 เปโตร 2:2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7268825" cy="7060950"/>
          </a:xfrm>
          <a:custGeom>
            <a:avLst/>
            <a:gdLst/>
            <a:ahLst/>
            <a:cxnLst/>
            <a:rect l="l" t="t" r="r" b="b"/>
            <a:pathLst>
              <a:path w="17268825" h="7060950">
                <a:moveTo>
                  <a:pt x="0" y="0"/>
                </a:moveTo>
                <a:lnTo>
                  <a:pt x="17268825" y="0"/>
                </a:lnTo>
                <a:lnTo>
                  <a:pt x="17268825" y="7060950"/>
                </a:lnTo>
                <a:lnTo>
                  <a:pt x="0" y="706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939" b="-6645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3776921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พวกเขาต้องการการอธิษฐาน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5" y="1579687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1.2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7796897"/>
            <a:ext cx="1725930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278D"/>
                </a:solidFill>
                <a:latin typeface="Prompt"/>
                <a:cs typeface="Prompt"/>
              </a:rPr>
              <a:t>กาลาเทีย 4:19 (คำอธิษฐานในเอเฟซัส</a:t>
            </a:r>
          </a:p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278D"/>
                </a:solidFill>
                <a:latin typeface="Prompt"/>
                <a:cs typeface="Prompt"/>
              </a:rPr>
              <a:t>บทที่ 1 และ 3)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2528655"/>
            <a:ext cx="15843404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Prompt"/>
                <a:cs typeface="Prompt"/>
              </a:rPr>
              <a:t> ลูกที่รักเอ๋ย ข้าพเจ้ายังต้องเจ็บปวดราวกับคลอดบุตรเพื่อท่านอีกจนกว่าพระคริสต์จะทรงก่อร่างขึ้นในท่าน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8511401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กาลาเทีย 4:19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7268825" cy="7060950"/>
          </a:xfrm>
          <a:custGeom>
            <a:avLst/>
            <a:gdLst/>
            <a:ahLst/>
            <a:cxnLst/>
            <a:rect l="l" t="t" r="r" b="b"/>
            <a:pathLst>
              <a:path w="17268825" h="7060950">
                <a:moveTo>
                  <a:pt x="0" y="0"/>
                </a:moveTo>
                <a:lnTo>
                  <a:pt x="17268825" y="0"/>
                </a:lnTo>
                <a:lnTo>
                  <a:pt x="17268825" y="7060950"/>
                </a:lnTo>
                <a:lnTo>
                  <a:pt x="0" y="706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1349" b="-5159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3776921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พวกเขาต้องการการชุมนุม สังคม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5" y="1579687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1.3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8277225"/>
            <a:ext cx="172593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278D"/>
                </a:solidFill>
                <a:latin typeface="Prompt"/>
                <a:cs typeface="Prompt"/>
              </a:rPr>
              <a:t>กิจการ 2:42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79814" cy="1957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14" cy="1957395"/>
            </a:xfrm>
            <a:custGeom>
              <a:avLst/>
              <a:gdLst/>
              <a:ahLst/>
              <a:cxnLst/>
              <a:rect l="l" t="t" r="r" b="b"/>
              <a:pathLst>
                <a:path w="3479814" h="1957395">
                  <a:moveTo>
                    <a:pt x="0" y="0"/>
                  </a:moveTo>
                  <a:lnTo>
                    <a:pt x="3479814" y="0"/>
                  </a:lnTo>
                  <a:lnTo>
                    <a:pt x="3479814" y="1957395"/>
                  </a:lnTo>
                  <a:lnTo>
                    <a:pt x="0" y="1957395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298" y="1501940"/>
            <a:ext cx="15843404" cy="562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Prompt"/>
                <a:cs typeface="Prompt"/>
              </a:rPr>
              <a:t> ทุกคนเปี่ยมด้วยพระวิญญาณบริสุทธิ์และเริ่มพูดภาษาต่างๆ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ตามที่พระวิญญาณทรงโปรดให้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cs typeface="Prompt"/>
              </a:rPr>
              <a:t>พวกเขาสามารถพูดได้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0552" y="8511401"/>
            <a:ext cx="5746896" cy="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6003" u="sng">
                <a:solidFill>
                  <a:srgbClr val="FFFFFF"/>
                </a:solidFill>
                <a:latin typeface="Prompt"/>
                <a:cs typeface="Prompt"/>
              </a:rPr>
              <a:t>กิจการ 2:42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30574"/>
            <a:ext cx="1028700" cy="10267964"/>
            <a:chOff x="0" y="0"/>
            <a:chExt cx="169931" cy="16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931" cy="1696162"/>
            </a:xfrm>
            <a:custGeom>
              <a:avLst/>
              <a:gdLst/>
              <a:ahLst/>
              <a:cxnLst/>
              <a:rect l="l" t="t" r="r" b="b"/>
              <a:pathLst>
                <a:path w="169931" h="1696162">
                  <a:moveTo>
                    <a:pt x="0" y="0"/>
                  </a:moveTo>
                  <a:lnTo>
                    <a:pt x="169931" y="0"/>
                  </a:lnTo>
                  <a:lnTo>
                    <a:pt x="169931" y="1696162"/>
                  </a:lnTo>
                  <a:lnTo>
                    <a:pt x="0" y="1696162"/>
                  </a:lnTo>
                  <a:close/>
                </a:path>
              </a:pathLst>
            </a:custGeom>
            <a:solidFill>
              <a:srgbClr val="00278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7268825" cy="7060950"/>
          </a:xfrm>
          <a:custGeom>
            <a:avLst/>
            <a:gdLst/>
            <a:ahLst/>
            <a:cxnLst/>
            <a:rect l="l" t="t" r="r" b="b"/>
            <a:pathLst>
              <a:path w="17268825" h="7060950">
                <a:moveTo>
                  <a:pt x="0" y="0"/>
                </a:moveTo>
                <a:lnTo>
                  <a:pt x="17268825" y="0"/>
                </a:lnTo>
                <a:lnTo>
                  <a:pt x="17268825" y="7060950"/>
                </a:lnTo>
                <a:lnTo>
                  <a:pt x="0" y="706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44595" b="-1865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9525" y="3776921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cs typeface="Prompt Ultra-Bold"/>
              </a:rPr>
              <a:t>พวกเขาต้องการตัวอย่างในทางพระเจ้า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5" y="1579687"/>
            <a:ext cx="172593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278D"/>
                </a:solidFill>
                <a:latin typeface="Prompt Bold"/>
              </a:rPr>
              <a:t>1.4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8277225"/>
            <a:ext cx="172593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00278D"/>
                </a:solidFill>
                <a:latin typeface="Prompt"/>
                <a:cs typeface="Prompt"/>
              </a:rPr>
              <a:t>1 โครินธ์ 11:1, ยอห์น 17:19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556</Words>
  <Application>Microsoft Office PowerPoint</Application>
  <PresentationFormat>Custom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Montserrat</vt:lpstr>
      <vt:lpstr>Leelawadee Bold</vt:lpstr>
      <vt:lpstr>Prompt</vt:lpstr>
      <vt:lpstr>ฟ้อนต์ Bold</vt:lpstr>
      <vt:lpstr>Anantason Bold Italics</vt:lpstr>
      <vt:lpstr>Anantason Bold</vt:lpstr>
      <vt:lpstr>Prompt Ultra-Bold</vt:lpstr>
      <vt:lpstr>Calibri</vt:lpstr>
      <vt:lpstr>Arial</vt:lpstr>
      <vt:lpstr>Anantason SemiExpanded Bold Italics</vt:lpstr>
      <vt:lpstr>Prompt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ลุกขึ้นสร้าง ตอนที่ 4</dc:title>
  <cp:lastModifiedBy>Sansern Tangjitsansern (Gave)</cp:lastModifiedBy>
  <cp:revision>2</cp:revision>
  <dcterms:created xsi:type="dcterms:W3CDTF">2006-08-16T00:00:00Z</dcterms:created>
  <dcterms:modified xsi:type="dcterms:W3CDTF">2024-06-05T04:21:34Z</dcterms:modified>
  <dc:identifier>DAGGtLkslDM</dc:identifier>
</cp:coreProperties>
</file>