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316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19" r:id="rId50"/>
    <p:sldId id="318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</p:sldIdLst>
  <p:sldSz cx="18288000" cy="10287000"/>
  <p:notesSz cx="6858000" cy="9144000"/>
  <p:embeddedFontLst>
    <p:embeddedFont>
      <p:font typeface="Kodchasan Bold" panose="020B0604020202020204" charset="-34"/>
      <p:regular r:id="rId65"/>
    </p:embeddedFont>
    <p:embeddedFont>
      <p:font typeface="Prompt" panose="00000500000000000000" pitchFamily="2" charset="-34"/>
      <p:regular r:id="rId66"/>
      <p:bold r:id="rId67"/>
      <p:italic r:id="rId68"/>
      <p:boldItalic r:id="rId69"/>
    </p:embeddedFont>
    <p:embeddedFont>
      <p:font typeface="Prompt Bold" panose="00000800000000000000" charset="-34"/>
      <p:regular r:id="rId70"/>
    </p:embeddedFont>
    <p:embeddedFont>
      <p:font typeface="PT Sans Bold" panose="020B0604020202020204" charset="0"/>
      <p:regular r:id="rId7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7E6102-173C-4A24-BD06-AB3535E4DA8C}" v="4" dt="2024-04-28T04:45:13.8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78" y="11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2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5.fntdata"/><Relationship Id="rId7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6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CD" userId="4e2f1262-f10b-4578-a4b0-92bbee04be7e" providerId="ADAL" clId="{267E6102-173C-4A24-BD06-AB3535E4DA8C}"/>
    <pc:docChg chg="undo custSel addSld delSld modSld sldOrd">
      <pc:chgData name="LCD" userId="4e2f1262-f10b-4578-a4b0-92bbee04be7e" providerId="ADAL" clId="{267E6102-173C-4A24-BD06-AB3535E4DA8C}" dt="2024-04-28T04:57:09.993" v="60" actId="13926"/>
      <pc:docMkLst>
        <pc:docMk/>
      </pc:docMkLst>
      <pc:sldChg chg="modSp mod">
        <pc:chgData name="LCD" userId="4e2f1262-f10b-4578-a4b0-92bbee04be7e" providerId="ADAL" clId="{267E6102-173C-4A24-BD06-AB3535E4DA8C}" dt="2024-04-28T04:15:40.674" v="0" actId="1076"/>
        <pc:sldMkLst>
          <pc:docMk/>
          <pc:sldMk cId="0" sldId="257"/>
        </pc:sldMkLst>
        <pc:spChg chg="mod">
          <ac:chgData name="LCD" userId="4e2f1262-f10b-4578-a4b0-92bbee04be7e" providerId="ADAL" clId="{267E6102-173C-4A24-BD06-AB3535E4DA8C}" dt="2024-04-28T04:15:40.674" v="0" actId="1076"/>
          <ac:spMkLst>
            <pc:docMk/>
            <pc:sldMk cId="0" sldId="257"/>
            <ac:spMk id="12" creationId="{00000000-0000-0000-0000-000000000000}"/>
          </ac:spMkLst>
        </pc:spChg>
      </pc:sldChg>
      <pc:sldChg chg="modSp mod">
        <pc:chgData name="LCD" userId="4e2f1262-f10b-4578-a4b0-92bbee04be7e" providerId="ADAL" clId="{267E6102-173C-4A24-BD06-AB3535E4DA8C}" dt="2024-04-28T04:57:09.993" v="60" actId="13926"/>
        <pc:sldMkLst>
          <pc:docMk/>
          <pc:sldMk cId="0" sldId="259"/>
        </pc:sldMkLst>
        <pc:spChg chg="mod">
          <ac:chgData name="LCD" userId="4e2f1262-f10b-4578-a4b0-92bbee04be7e" providerId="ADAL" clId="{267E6102-173C-4A24-BD06-AB3535E4DA8C}" dt="2024-04-28T04:57:09.993" v="60" actId="13926"/>
          <ac:spMkLst>
            <pc:docMk/>
            <pc:sldMk cId="0" sldId="259"/>
            <ac:spMk id="8" creationId="{00000000-0000-0000-0000-000000000000}"/>
          </ac:spMkLst>
        </pc:spChg>
      </pc:sldChg>
      <pc:sldChg chg="modSp mod">
        <pc:chgData name="LCD" userId="4e2f1262-f10b-4578-a4b0-92bbee04be7e" providerId="ADAL" clId="{267E6102-173C-4A24-BD06-AB3535E4DA8C}" dt="2024-04-28T04:37:06.102" v="20" actId="1076"/>
        <pc:sldMkLst>
          <pc:docMk/>
          <pc:sldMk cId="0" sldId="292"/>
        </pc:sldMkLst>
        <pc:spChg chg="mod">
          <ac:chgData name="LCD" userId="4e2f1262-f10b-4578-a4b0-92bbee04be7e" providerId="ADAL" clId="{267E6102-173C-4A24-BD06-AB3535E4DA8C}" dt="2024-04-28T04:37:06.102" v="20" actId="1076"/>
          <ac:spMkLst>
            <pc:docMk/>
            <pc:sldMk cId="0" sldId="292"/>
            <ac:spMk id="16" creationId="{00000000-0000-0000-0000-000000000000}"/>
          </ac:spMkLst>
        </pc:spChg>
      </pc:sldChg>
      <pc:sldChg chg="modSp mod">
        <pc:chgData name="LCD" userId="4e2f1262-f10b-4578-a4b0-92bbee04be7e" providerId="ADAL" clId="{267E6102-173C-4A24-BD06-AB3535E4DA8C}" dt="2024-04-28T04:37:19.276" v="21" actId="1076"/>
        <pc:sldMkLst>
          <pc:docMk/>
          <pc:sldMk cId="0" sldId="303"/>
        </pc:sldMkLst>
        <pc:spChg chg="mod">
          <ac:chgData name="LCD" userId="4e2f1262-f10b-4578-a4b0-92bbee04be7e" providerId="ADAL" clId="{267E6102-173C-4A24-BD06-AB3535E4DA8C}" dt="2024-04-28T04:37:19.276" v="21" actId="1076"/>
          <ac:spMkLst>
            <pc:docMk/>
            <pc:sldMk cId="0" sldId="303"/>
            <ac:spMk id="17" creationId="{00000000-0000-0000-0000-000000000000}"/>
          </ac:spMkLst>
        </pc:spChg>
      </pc:sldChg>
      <pc:sldChg chg="modSp mod">
        <pc:chgData name="LCD" userId="4e2f1262-f10b-4578-a4b0-92bbee04be7e" providerId="ADAL" clId="{267E6102-173C-4A24-BD06-AB3535E4DA8C}" dt="2024-04-28T04:53:44.651" v="58" actId="13926"/>
        <pc:sldMkLst>
          <pc:docMk/>
          <pc:sldMk cId="0" sldId="308"/>
        </pc:sldMkLst>
        <pc:spChg chg="mod">
          <ac:chgData name="LCD" userId="4e2f1262-f10b-4578-a4b0-92bbee04be7e" providerId="ADAL" clId="{267E6102-173C-4A24-BD06-AB3535E4DA8C}" dt="2024-04-28T04:53:44.651" v="58" actId="13926"/>
          <ac:spMkLst>
            <pc:docMk/>
            <pc:sldMk cId="0" sldId="308"/>
            <ac:spMk id="8" creationId="{00000000-0000-0000-0000-000000000000}"/>
          </ac:spMkLst>
        </pc:spChg>
      </pc:sldChg>
      <pc:sldChg chg="modSp mod">
        <pc:chgData name="LCD" userId="4e2f1262-f10b-4578-a4b0-92bbee04be7e" providerId="ADAL" clId="{267E6102-173C-4A24-BD06-AB3535E4DA8C}" dt="2024-04-28T04:52:36.830" v="51" actId="1076"/>
        <pc:sldMkLst>
          <pc:docMk/>
          <pc:sldMk cId="0" sldId="310"/>
        </pc:sldMkLst>
        <pc:spChg chg="mod">
          <ac:chgData name="LCD" userId="4e2f1262-f10b-4578-a4b0-92bbee04be7e" providerId="ADAL" clId="{267E6102-173C-4A24-BD06-AB3535E4DA8C}" dt="2024-04-28T04:52:36.830" v="51" actId="1076"/>
          <ac:spMkLst>
            <pc:docMk/>
            <pc:sldMk cId="0" sldId="310"/>
            <ac:spMk id="16" creationId="{00000000-0000-0000-0000-000000000000}"/>
          </ac:spMkLst>
        </pc:spChg>
      </pc:sldChg>
      <pc:sldChg chg="modSp mod">
        <pc:chgData name="LCD" userId="4e2f1262-f10b-4578-a4b0-92bbee04be7e" providerId="ADAL" clId="{267E6102-173C-4A24-BD06-AB3535E4DA8C}" dt="2024-04-28T04:53:23.304" v="57" actId="13926"/>
        <pc:sldMkLst>
          <pc:docMk/>
          <pc:sldMk cId="0" sldId="311"/>
        </pc:sldMkLst>
        <pc:spChg chg="mod">
          <ac:chgData name="LCD" userId="4e2f1262-f10b-4578-a4b0-92bbee04be7e" providerId="ADAL" clId="{267E6102-173C-4A24-BD06-AB3535E4DA8C}" dt="2024-04-28T04:53:23.304" v="57" actId="13926"/>
          <ac:spMkLst>
            <pc:docMk/>
            <pc:sldMk cId="0" sldId="311"/>
            <ac:spMk id="8" creationId="{00000000-0000-0000-0000-000000000000}"/>
          </ac:spMkLst>
        </pc:spChg>
      </pc:sldChg>
      <pc:sldChg chg="modSp mod">
        <pc:chgData name="LCD" userId="4e2f1262-f10b-4578-a4b0-92bbee04be7e" providerId="ADAL" clId="{267E6102-173C-4A24-BD06-AB3535E4DA8C}" dt="2024-04-28T04:55:14.154" v="59" actId="13926"/>
        <pc:sldMkLst>
          <pc:docMk/>
          <pc:sldMk cId="0" sldId="313"/>
        </pc:sldMkLst>
        <pc:spChg chg="mod">
          <ac:chgData name="LCD" userId="4e2f1262-f10b-4578-a4b0-92bbee04be7e" providerId="ADAL" clId="{267E6102-173C-4A24-BD06-AB3535E4DA8C}" dt="2024-04-28T04:55:14.154" v="59" actId="13926"/>
          <ac:spMkLst>
            <pc:docMk/>
            <pc:sldMk cId="0" sldId="313"/>
            <ac:spMk id="8" creationId="{00000000-0000-0000-0000-000000000000}"/>
          </ac:spMkLst>
        </pc:spChg>
      </pc:sldChg>
      <pc:sldChg chg="modSp add mod">
        <pc:chgData name="LCD" userId="4e2f1262-f10b-4578-a4b0-92bbee04be7e" providerId="ADAL" clId="{267E6102-173C-4A24-BD06-AB3535E4DA8C}" dt="2024-04-28T04:32:18.043" v="19" actId="1076"/>
        <pc:sldMkLst>
          <pc:docMk/>
          <pc:sldMk cId="2756331600" sldId="316"/>
        </pc:sldMkLst>
        <pc:spChg chg="mod">
          <ac:chgData name="LCD" userId="4e2f1262-f10b-4578-a4b0-92bbee04be7e" providerId="ADAL" clId="{267E6102-173C-4A24-BD06-AB3535E4DA8C}" dt="2024-04-28T04:32:18.043" v="19" actId="1076"/>
          <ac:spMkLst>
            <pc:docMk/>
            <pc:sldMk cId="2756331600" sldId="316"/>
            <ac:spMk id="12" creationId="{00000000-0000-0000-0000-000000000000}"/>
          </ac:spMkLst>
        </pc:spChg>
      </pc:sldChg>
      <pc:sldChg chg="add del setBg">
        <pc:chgData name="LCD" userId="4e2f1262-f10b-4578-a4b0-92bbee04be7e" providerId="ADAL" clId="{267E6102-173C-4A24-BD06-AB3535E4DA8C}" dt="2024-04-28T04:45:10.661" v="24" actId="47"/>
        <pc:sldMkLst>
          <pc:docMk/>
          <pc:sldMk cId="4083441" sldId="317"/>
        </pc:sldMkLst>
      </pc:sldChg>
      <pc:sldChg chg="modSp add mod">
        <pc:chgData name="LCD" userId="4e2f1262-f10b-4578-a4b0-92bbee04be7e" providerId="ADAL" clId="{267E6102-173C-4A24-BD06-AB3535E4DA8C}" dt="2024-04-28T04:46:38.761" v="36" actId="20577"/>
        <pc:sldMkLst>
          <pc:docMk/>
          <pc:sldMk cId="2281752825" sldId="318"/>
        </pc:sldMkLst>
        <pc:spChg chg="mod">
          <ac:chgData name="LCD" userId="4e2f1262-f10b-4578-a4b0-92bbee04be7e" providerId="ADAL" clId="{267E6102-173C-4A24-BD06-AB3535E4DA8C}" dt="2024-04-28T04:46:38.761" v="36" actId="20577"/>
          <ac:spMkLst>
            <pc:docMk/>
            <pc:sldMk cId="2281752825" sldId="318"/>
            <ac:spMk id="12" creationId="{00000000-0000-0000-0000-000000000000}"/>
          </ac:spMkLst>
        </pc:spChg>
      </pc:sldChg>
      <pc:sldChg chg="modSp add mod ord">
        <pc:chgData name="LCD" userId="4e2f1262-f10b-4578-a4b0-92bbee04be7e" providerId="ADAL" clId="{267E6102-173C-4A24-BD06-AB3535E4DA8C}" dt="2024-04-28T04:48:13.543" v="49"/>
        <pc:sldMkLst>
          <pc:docMk/>
          <pc:sldMk cId="349965010" sldId="319"/>
        </pc:sldMkLst>
        <pc:spChg chg="mod">
          <ac:chgData name="LCD" userId="4e2f1262-f10b-4578-a4b0-92bbee04be7e" providerId="ADAL" clId="{267E6102-173C-4A24-BD06-AB3535E4DA8C}" dt="2024-04-28T04:48:08.718" v="47" actId="1076"/>
          <ac:spMkLst>
            <pc:docMk/>
            <pc:sldMk cId="349965010" sldId="319"/>
            <ac:spMk id="1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42906" y="-542906"/>
            <a:ext cx="7326262" cy="11372811"/>
            <a:chOff x="0" y="0"/>
            <a:chExt cx="1929551" cy="29953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9550" cy="2995308"/>
            </a:xfrm>
            <a:custGeom>
              <a:avLst/>
              <a:gdLst/>
              <a:ahLst/>
              <a:cxnLst/>
              <a:rect l="l" t="t" r="r" b="b"/>
              <a:pathLst>
                <a:path w="1929550" h="2995308">
                  <a:moveTo>
                    <a:pt x="0" y="0"/>
                  </a:moveTo>
                  <a:lnTo>
                    <a:pt x="1929550" y="0"/>
                  </a:lnTo>
                  <a:lnTo>
                    <a:pt x="1929550" y="2995308"/>
                  </a:lnTo>
                  <a:lnTo>
                    <a:pt x="0" y="2995308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29551" cy="3033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635449" y="3898522"/>
            <a:ext cx="11844329" cy="2171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796"/>
              </a:lnSpc>
              <a:spcBef>
                <a:spcPct val="0"/>
              </a:spcBef>
            </a:pPr>
            <a:r>
              <a:rPr lang="en-US" sz="12711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12711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03424" y="6207364"/>
            <a:ext cx="9747433" cy="868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92"/>
              </a:lnSpc>
              <a:spcBef>
                <a:spcPct val="0"/>
              </a:spcBef>
            </a:pPr>
            <a:r>
              <a:rPr lang="en-US" sz="5066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5066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-47625"/>
            <a:ext cx="2841575" cy="9680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099"/>
              </a:lnSpc>
              <a:spcBef>
                <a:spcPct val="0"/>
              </a:spcBef>
            </a:pPr>
            <a:r>
              <a:rPr lang="en-US" sz="56499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60161" y="3374946"/>
            <a:ext cx="2839233" cy="9683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037"/>
              </a:lnSpc>
              <a:spcBef>
                <a:spcPct val="0"/>
              </a:spcBef>
            </a:pPr>
            <a:r>
              <a:rPr lang="en-US" sz="56455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Freeform 12"/>
          <p:cNvSpPr/>
          <p:nvPr/>
        </p:nvSpPr>
        <p:spPr>
          <a:xfrm>
            <a:off x="12550857" y="0"/>
            <a:ext cx="7183975" cy="6955697"/>
          </a:xfrm>
          <a:custGeom>
            <a:avLst/>
            <a:gdLst/>
            <a:ahLst/>
            <a:cxnLst/>
            <a:rect l="l" t="t" r="r" b="b"/>
            <a:pathLst>
              <a:path w="7183975" h="6955697">
                <a:moveTo>
                  <a:pt x="0" y="0"/>
                </a:moveTo>
                <a:lnTo>
                  <a:pt x="7183976" y="0"/>
                </a:lnTo>
                <a:lnTo>
                  <a:pt x="7183976" y="6955697"/>
                </a:lnTo>
                <a:lnTo>
                  <a:pt x="0" y="69556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0924" t="-20499"/>
            </a:stretch>
          </a:blipFill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7172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846530" y="2419350"/>
            <a:ext cx="14412770" cy="529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1B1B1B"/>
                </a:solidFill>
                <a:latin typeface="Prompt Bold"/>
                <a:cs typeface="Prompt Bold"/>
              </a:rPr>
              <a:t>สุภาษิต 18:21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1B1B1B"/>
                </a:solidFill>
                <a:cs typeface="Prompt"/>
              </a:rPr>
              <a:t>ลิ้นมีอำนาจชี้เป็นชี้ตาย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1B1B1B"/>
                </a:solidFill>
                <a:cs typeface="Prompt"/>
              </a:rPr>
              <a:t>คนที่รักการพูด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1B1B1B"/>
                </a:solidFill>
                <a:cs typeface="Prompt"/>
              </a:rPr>
              <a:t>จะได้กินผลของมัน</a:t>
            </a:r>
          </a:p>
        </p:txBody>
      </p:sp>
      <p:sp>
        <p:nvSpPr>
          <p:cNvPr id="9" name="Freeform 9"/>
          <p:cNvSpPr/>
          <p:nvPr/>
        </p:nvSpPr>
        <p:spPr>
          <a:xfrm>
            <a:off x="13715094" y="6935841"/>
            <a:ext cx="2985405" cy="2851062"/>
          </a:xfrm>
          <a:custGeom>
            <a:avLst/>
            <a:gdLst/>
            <a:ahLst/>
            <a:cxnLst/>
            <a:rect l="l" t="t" r="r" b="b"/>
            <a:pathLst>
              <a:path w="2985405" h="2851062">
                <a:moveTo>
                  <a:pt x="0" y="0"/>
                </a:moveTo>
                <a:lnTo>
                  <a:pt x="2985405" y="0"/>
                </a:lnTo>
                <a:lnTo>
                  <a:pt x="2985405" y="2851062"/>
                </a:lnTo>
                <a:lnTo>
                  <a:pt x="0" y="2851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0" name="TextBox 10"/>
          <p:cNvSpPr txBox="1"/>
          <p:nvPr/>
        </p:nvSpPr>
        <p:spPr>
          <a:xfrm>
            <a:off x="594034" y="9248461"/>
            <a:ext cx="7753984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2482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100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728120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2777889">
            <a:off x="4104410" y="2988431"/>
            <a:ext cx="2828515" cy="14849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62579" y="8549499"/>
            <a:ext cx="4926125" cy="2171825"/>
            <a:chOff x="0" y="0"/>
            <a:chExt cx="1297416" cy="5720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572003"/>
            </a:xfrm>
            <a:custGeom>
              <a:avLst/>
              <a:gdLst/>
              <a:ahLst/>
              <a:cxnLst/>
              <a:rect l="l" t="t" r="r" b="b"/>
              <a:pathLst>
                <a:path w="1297416" h="572003">
                  <a:moveTo>
                    <a:pt x="0" y="0"/>
                  </a:moveTo>
                  <a:lnTo>
                    <a:pt x="1297416" y="0"/>
                  </a:lnTo>
                  <a:lnTo>
                    <a:pt x="1297416" y="572003"/>
                  </a:lnTo>
                  <a:lnTo>
                    <a:pt x="0" y="572003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610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489640" y="8647455"/>
            <a:ext cx="13643381" cy="100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5999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648848" y="8549499"/>
            <a:ext cx="9639152" cy="2171825"/>
            <a:chOff x="0" y="0"/>
            <a:chExt cx="2538707" cy="57200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38707" cy="572003"/>
            </a:xfrm>
            <a:custGeom>
              <a:avLst/>
              <a:gdLst/>
              <a:ahLst/>
              <a:cxnLst/>
              <a:rect l="l" t="t" r="r" b="b"/>
              <a:pathLst>
                <a:path w="2538707" h="572003">
                  <a:moveTo>
                    <a:pt x="0" y="0"/>
                  </a:moveTo>
                  <a:lnTo>
                    <a:pt x="2538707" y="0"/>
                  </a:lnTo>
                  <a:lnTo>
                    <a:pt x="2538707" y="572003"/>
                  </a:lnTo>
                  <a:lnTo>
                    <a:pt x="0" y="572003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538707" cy="610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101831" y="2122488"/>
            <a:ext cx="13325497" cy="4206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>
                <a:solidFill>
                  <a:srgbClr val="391D19"/>
                </a:solidFill>
                <a:cs typeface="Prompt Bold"/>
              </a:rPr>
              <a:t>ผู้คนในพระคัมภีร์ที่ได้รับพระพร</a:t>
            </a:r>
          </a:p>
          <a:p>
            <a:pPr>
              <a:lnSpc>
                <a:spcPts val="11200"/>
              </a:lnSpc>
            </a:pPr>
            <a:r>
              <a:rPr lang="en-US" sz="8000">
                <a:solidFill>
                  <a:srgbClr val="391D19"/>
                </a:solidFill>
                <a:cs typeface="Prompt Bold"/>
              </a:rPr>
              <a:t>หรือ ประสบกับความพินาศเพราะคำพูดของเขา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321915" y="6188960"/>
            <a:ext cx="4666498" cy="874968"/>
          </a:xfrm>
          <a:prstGeom prst="rect">
            <a:avLst/>
          </a:prstGeom>
        </p:spPr>
      </p:pic>
      <p:sp>
        <p:nvSpPr>
          <p:cNvPr id="14" name="Freeform 14"/>
          <p:cNvSpPr/>
          <p:nvPr/>
        </p:nvSpPr>
        <p:spPr>
          <a:xfrm>
            <a:off x="14114994" y="4793495"/>
            <a:ext cx="3312334" cy="3405999"/>
          </a:xfrm>
          <a:custGeom>
            <a:avLst/>
            <a:gdLst/>
            <a:ahLst/>
            <a:cxnLst/>
            <a:rect l="l" t="t" r="r" b="b"/>
            <a:pathLst>
              <a:path w="3312334" h="3405999">
                <a:moveTo>
                  <a:pt x="0" y="0"/>
                </a:moveTo>
                <a:lnTo>
                  <a:pt x="3312334" y="0"/>
                </a:lnTo>
                <a:lnTo>
                  <a:pt x="3312334" y="3405999"/>
                </a:lnTo>
                <a:lnTo>
                  <a:pt x="0" y="34059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5" name="TextBox 15"/>
          <p:cNvSpPr txBox="1"/>
          <p:nvPr/>
        </p:nvSpPr>
        <p:spPr>
          <a:xfrm>
            <a:off x="2569048" y="9733039"/>
            <a:ext cx="4607963" cy="408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  <a:spcBef>
                <a:spcPct val="0"/>
              </a:spcBef>
            </a:pPr>
            <a:r>
              <a:rPr lang="en-US" sz="2395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2395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29262" y="8062778"/>
            <a:ext cx="860378" cy="2928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48"/>
              </a:lnSpc>
              <a:spcBef>
                <a:spcPct val="0"/>
              </a:spcBef>
            </a:pPr>
            <a:r>
              <a:rPr lang="en-US" sz="1710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626480" y="8718296"/>
            <a:ext cx="860378" cy="2928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948"/>
              </a:lnSpc>
              <a:spcBef>
                <a:spcPct val="0"/>
              </a:spcBef>
            </a:pPr>
            <a:r>
              <a:rPr lang="en-US" sz="1710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60672" y="209550"/>
            <a:ext cx="2729888" cy="7366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199"/>
              </a:lnSpc>
            </a:pPr>
            <a:r>
              <a:rPr lang="en-US" sz="42999">
                <a:solidFill>
                  <a:srgbClr val="FFFFFF">
                    <a:alpha val="80000"/>
                  </a:srgbClr>
                </a:solidFill>
                <a:latin typeface="Prompt Bold"/>
              </a:rPr>
              <a:t>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62579" y="-76570"/>
            <a:ext cx="4926125" cy="1794777"/>
            <a:chOff x="0" y="0"/>
            <a:chExt cx="1297416" cy="4726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2698"/>
            </a:xfrm>
            <a:custGeom>
              <a:avLst/>
              <a:gdLst/>
              <a:ahLst/>
              <a:cxnLst/>
              <a:rect l="l" t="t" r="r" b="b"/>
              <a:pathLst>
                <a:path w="1297416" h="472698">
                  <a:moveTo>
                    <a:pt x="0" y="0"/>
                  </a:moveTo>
                  <a:lnTo>
                    <a:pt x="1297416" y="0"/>
                  </a:lnTo>
                  <a:lnTo>
                    <a:pt x="1297416" y="472698"/>
                  </a:lnTo>
                  <a:lnTo>
                    <a:pt x="0" y="472698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510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489640" y="21386"/>
            <a:ext cx="11616534" cy="100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5999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69048" y="1106969"/>
            <a:ext cx="4607963" cy="408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  <a:spcBef>
                <a:spcPct val="0"/>
              </a:spcBef>
            </a:pPr>
            <a:r>
              <a:rPr lang="en-US" sz="2395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2395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29262" y="-563292"/>
            <a:ext cx="860378" cy="2928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48"/>
              </a:lnSpc>
              <a:spcBef>
                <a:spcPct val="0"/>
              </a:spcBef>
            </a:pPr>
            <a:r>
              <a:rPr lang="en-US" sz="1710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26480" y="92227"/>
            <a:ext cx="860378" cy="2928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948"/>
              </a:lnSpc>
              <a:spcBef>
                <a:spcPct val="0"/>
              </a:spcBef>
            </a:pPr>
            <a:r>
              <a:rPr lang="en-US" sz="1710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648848" y="-76570"/>
            <a:ext cx="9639152" cy="1794777"/>
            <a:chOff x="0" y="0"/>
            <a:chExt cx="2538707" cy="47269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38707" cy="472698"/>
            </a:xfrm>
            <a:custGeom>
              <a:avLst/>
              <a:gdLst/>
              <a:ahLst/>
              <a:cxnLst/>
              <a:rect l="l" t="t" r="r" b="b"/>
              <a:pathLst>
                <a:path w="2538707" h="472698">
                  <a:moveTo>
                    <a:pt x="0" y="0"/>
                  </a:moveTo>
                  <a:lnTo>
                    <a:pt x="2538707" y="0"/>
                  </a:lnTo>
                  <a:lnTo>
                    <a:pt x="2538707" y="472698"/>
                  </a:lnTo>
                  <a:lnTo>
                    <a:pt x="0" y="472698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538707" cy="510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655469" y="3642328"/>
            <a:ext cx="11839414" cy="457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99"/>
              </a:lnSpc>
            </a:pPr>
            <a:r>
              <a:rPr lang="en-US" sz="9999">
                <a:solidFill>
                  <a:srgbClr val="391D19"/>
                </a:solidFill>
                <a:latin typeface="Prompt Bold"/>
                <a:cs typeface="Prompt Bold"/>
              </a:rPr>
              <a:t>ผู้สอดแนม 10 คน</a:t>
            </a:r>
          </a:p>
          <a:p>
            <a:pPr>
              <a:lnSpc>
                <a:spcPts val="11200"/>
              </a:lnSpc>
            </a:pPr>
            <a:r>
              <a:rPr lang="en-US" sz="8000">
                <a:solidFill>
                  <a:srgbClr val="391D19"/>
                </a:solidFill>
                <a:latin typeface="Prompt"/>
                <a:cs typeface="Prompt"/>
              </a:rPr>
              <a:t>– กันดารวิถี 13:1-3, 25-33,</a:t>
            </a:r>
          </a:p>
          <a:p>
            <a:pPr>
              <a:lnSpc>
                <a:spcPts val="11200"/>
              </a:lnSpc>
            </a:pPr>
            <a:r>
              <a:rPr lang="en-US" sz="8000">
                <a:solidFill>
                  <a:srgbClr val="391D19"/>
                </a:solidFill>
                <a:latin typeface="Prompt"/>
              </a:rPr>
              <a:t>   14:1-3, 28-31, 36-37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18809" y="2960062"/>
            <a:ext cx="3321685" cy="3764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867"/>
              </a:lnSpc>
            </a:pPr>
            <a:r>
              <a:rPr lang="en-US" sz="22048">
                <a:solidFill>
                  <a:srgbClr val="FFFFFF">
                    <a:alpha val="80000"/>
                  </a:srgbClr>
                </a:solidFill>
                <a:latin typeface="Prompt Bold"/>
              </a:rPr>
              <a:t>2.1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13336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F2BD9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23146" y="9248461"/>
            <a:ext cx="6288139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1594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8212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7232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1752600"/>
            <a:ext cx="14412770" cy="6629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 Bold"/>
                <a:cs typeface="Prompt Bold"/>
              </a:rPr>
              <a:t>กันดารวิถี 13:1-2</a:t>
            </a:r>
          </a:p>
          <a:p>
            <a:pPr algn="just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1 องค์พระผู้เป็นเจ้า ตรัสกับโมเสสว่า</a:t>
            </a:r>
          </a:p>
          <a:p>
            <a:pPr algn="just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2 “จงส่งหัวหน้าจากแต่ละเผ่า</a:t>
            </a:r>
          </a:p>
          <a:p>
            <a:pPr algn="just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cs typeface="Prompt"/>
              </a:rPr>
              <a:t>เข้าไปสำรวจดินแดนคานาอัน</a:t>
            </a:r>
          </a:p>
          <a:p>
            <a:pPr algn="just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ที่เราจะยกให้ชนอิสราเอล”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13336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F2BD9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23146" y="9248461"/>
            <a:ext cx="5636652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1594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8212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7232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419100"/>
            <a:ext cx="13331979" cy="929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 Bold"/>
                <a:cs typeface="Prompt Bold"/>
              </a:rPr>
              <a:t>กันดารวิถี 13:3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cs typeface="Prompt"/>
              </a:rPr>
              <a:t>ดังนั้นโมเสสจึงส่งพวกเขาออกไป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cs typeface="Prompt"/>
              </a:rPr>
              <a:t>จากถิ่นกันดารปาราน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cs typeface="Prompt"/>
              </a:rPr>
              <a:t>ตามพระดำรัสสั่งของ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cs typeface="Prompt"/>
              </a:rPr>
              <a:t>องค์พระผู้เป็นเจ้า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cs typeface="Prompt"/>
              </a:rPr>
              <a:t>พวกเขาทั้งหมดเป็นผู้นำ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CD4AE"/>
                </a:solidFill>
                <a:cs typeface="Prompt"/>
              </a:rPr>
              <a:t>ของชนอิสราเอล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13336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F2BD9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23146" y="9248461"/>
            <a:ext cx="6776754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1594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8212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7232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3913" y="419100"/>
            <a:ext cx="14747217" cy="929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 Bold"/>
                <a:cs typeface="Prompt Bold"/>
              </a:rPr>
              <a:t>กันดารวิถี 13:25-26</a:t>
            </a:r>
          </a:p>
          <a:p>
            <a:pPr algn="just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25 หลังจากนั้นสี่สิบวัน</a:t>
            </a:r>
          </a:p>
          <a:p>
            <a:pPr algn="just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cs typeface="Prompt"/>
              </a:rPr>
              <a:t>พวกเขาก็กลับมาจากการสำรวจ</a:t>
            </a:r>
          </a:p>
          <a:p>
            <a:pPr algn="just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26พวกเขากลับมาและรายงานโมเสส อาโรนและชุมนุมประชากรอิสราเอลทั้งปวงที่คาเดชในถิ่นกันดารปาราน</a:t>
            </a:r>
          </a:p>
          <a:p>
            <a:pPr algn="just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CD4AE"/>
                </a:solidFill>
                <a:cs typeface="Prompt"/>
              </a:rPr>
              <a:t>และนำผลไม้ที่เก็บมาให้ดูด้วย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13336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F2BD9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23146" y="9248461"/>
            <a:ext cx="6849142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1594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8212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7232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3913" y="1085850"/>
            <a:ext cx="14747217" cy="796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 Bold"/>
                <a:cs typeface="Prompt Bold"/>
              </a:rPr>
              <a:t>กันดารวิถี 13:27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cs typeface="Prompt"/>
              </a:rPr>
              <a:t>พวกเขารายงานโมเสสว่า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“พวกข้าพเจ้าไปถึงดินแดน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cs typeface="Prompt"/>
              </a:rPr>
              <a:t>ที่ท่านใช้ให้ไปดู เป็นดินแดนที่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อุดมด้วยน้ำนมและน้ำผึ้ง!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CD4AE"/>
                </a:solidFill>
                <a:cs typeface="Prompt"/>
              </a:rPr>
              <a:t>ดูผลไม้เหล่านี้สิ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13336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F2BD9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23146" y="9248461"/>
            <a:ext cx="6052880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1594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8212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7232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3913" y="1085850"/>
            <a:ext cx="15119423" cy="796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 Bold"/>
                <a:cs typeface="Prompt Bold"/>
              </a:rPr>
              <a:t>กันดารวิถี 13:28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cs typeface="Prompt"/>
              </a:rPr>
              <a:t>แต่ผู้คนซึ่งอาศัยอยู่ที่นั่นมีกำลัง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cs typeface="Prompt"/>
              </a:rPr>
              <a:t>เข้มแข็งมากเมืองของเขาก็แสนใหญ่โต มีป้อมกำแพงแน่นหนา มิหนำซ้ำพวกข้าพเจ้ายังเห็นวงศ์วานของอานาค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CD4AE"/>
                </a:solidFill>
                <a:cs typeface="Prompt"/>
              </a:rPr>
              <a:t>อยู่ที่นั่นด้วย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13336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F2BD9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23146" y="9248461"/>
            <a:ext cx="5401393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1594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8212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7232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0537" y="1085850"/>
            <a:ext cx="15100592" cy="796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 Bold"/>
                <a:cs typeface="Prompt Bold"/>
              </a:rPr>
              <a:t>กันดารวิถี 13:29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ชาวอามาเลขอาศัยอยู่ในเนเกบ ส่วนชาวฮิตไทต์ ชาวเยบุส และชาวอาโมไรต์อยู่บริเวณเทือกเขาและชาวคานาอันอาศัยอยู่ตามชายฝั่งทะเลและลุ่มแม่น้ำจอร์แดน”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13336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F2BD9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23146" y="9248461"/>
            <a:ext cx="8043534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1594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8212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7232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3913" y="1752600"/>
            <a:ext cx="14747217" cy="6629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 Bold"/>
                <a:cs typeface="Prompt Bold"/>
              </a:rPr>
              <a:t>กันดารวิถี 13:30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แต่คาเลบบอกให้ประชากรเงียบต่อหน้าโมเสสและพูดว่า “เราควรจะขึ้นไปยึดดินแดนนี้เป็นกรรมสิทธิ์ เราสามารถเอาชนะได้แน่”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62579" y="8549499"/>
            <a:ext cx="4926125" cy="2171825"/>
            <a:chOff x="0" y="0"/>
            <a:chExt cx="1297416" cy="5720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572003"/>
            </a:xfrm>
            <a:custGeom>
              <a:avLst/>
              <a:gdLst/>
              <a:ahLst/>
              <a:cxnLst/>
              <a:rect l="l" t="t" r="r" b="b"/>
              <a:pathLst>
                <a:path w="1297416" h="572003">
                  <a:moveTo>
                    <a:pt x="0" y="0"/>
                  </a:moveTo>
                  <a:lnTo>
                    <a:pt x="1297416" y="0"/>
                  </a:lnTo>
                  <a:lnTo>
                    <a:pt x="1297416" y="572003"/>
                  </a:lnTo>
                  <a:lnTo>
                    <a:pt x="0" y="572003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610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489640" y="8647455"/>
            <a:ext cx="15798360" cy="100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5999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648848" y="8549499"/>
            <a:ext cx="9639152" cy="2171825"/>
            <a:chOff x="0" y="0"/>
            <a:chExt cx="2538707" cy="57200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38707" cy="572003"/>
            </a:xfrm>
            <a:custGeom>
              <a:avLst/>
              <a:gdLst/>
              <a:ahLst/>
              <a:cxnLst/>
              <a:rect l="l" t="t" r="r" b="b"/>
              <a:pathLst>
                <a:path w="2538707" h="572003">
                  <a:moveTo>
                    <a:pt x="0" y="0"/>
                  </a:moveTo>
                  <a:lnTo>
                    <a:pt x="2538707" y="0"/>
                  </a:lnTo>
                  <a:lnTo>
                    <a:pt x="2538707" y="572003"/>
                  </a:lnTo>
                  <a:lnTo>
                    <a:pt x="0" y="572003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538707" cy="610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626480" y="2301724"/>
            <a:ext cx="8849916" cy="4206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391D19"/>
                </a:solidFill>
                <a:cs typeface="Prompt Bold"/>
              </a:rPr>
              <a:t>คำพูดของเรา</a:t>
            </a:r>
            <a:endParaRPr lang="en-US" sz="8000" dirty="0">
              <a:solidFill>
                <a:srgbClr val="391D19"/>
              </a:solidFill>
              <a:cs typeface="Prompt Bold"/>
            </a:endParaRPr>
          </a:p>
          <a:p>
            <a:pPr>
              <a:lnSpc>
                <a:spcPts val="112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391D19"/>
                </a:solidFill>
                <a:cs typeface="Prompt Bold"/>
              </a:rPr>
              <a:t>เปี่ยมด้วยฤทธิ์อำนาจ</a:t>
            </a:r>
            <a:endParaRPr lang="en-US" sz="8000" dirty="0">
              <a:solidFill>
                <a:srgbClr val="391D19"/>
              </a:solidFill>
              <a:cs typeface="Prompt Bold"/>
            </a:endParaRPr>
          </a:p>
          <a:p>
            <a:pPr>
              <a:lnSpc>
                <a:spcPts val="112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391D19"/>
                </a:solidFill>
                <a:cs typeface="Prompt Bold"/>
              </a:rPr>
              <a:t>ในการสร้าง</a:t>
            </a:r>
            <a:endParaRPr lang="en-US" sz="8000" dirty="0">
              <a:solidFill>
                <a:srgbClr val="391D19"/>
              </a:solidFill>
              <a:cs typeface="Prompt 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693471" y="2778582"/>
            <a:ext cx="4179559" cy="4022862"/>
            <a:chOff x="30480" y="591820"/>
            <a:chExt cx="12736830" cy="1225931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4"/>
              <a:stretch>
                <a:fillRect l="-19367" r="-19367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569048" y="9733039"/>
            <a:ext cx="4607963" cy="408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  <a:spcBef>
                <a:spcPct val="0"/>
              </a:spcBef>
            </a:pPr>
            <a:r>
              <a:rPr lang="en-US" sz="2395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2395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29262" y="8062778"/>
            <a:ext cx="860378" cy="2928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48"/>
              </a:lnSpc>
              <a:spcBef>
                <a:spcPct val="0"/>
              </a:spcBef>
            </a:pPr>
            <a:r>
              <a:rPr lang="en-US" sz="1710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626480" y="8718296"/>
            <a:ext cx="860378" cy="2928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948"/>
              </a:lnSpc>
              <a:spcBef>
                <a:spcPct val="0"/>
              </a:spcBef>
            </a:pPr>
            <a:r>
              <a:rPr lang="en-US" sz="1710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214596" y="791151"/>
            <a:ext cx="2769520" cy="7375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00"/>
              </a:lnSpc>
            </a:pPr>
            <a:r>
              <a:rPr lang="en-US" sz="43000">
                <a:solidFill>
                  <a:srgbClr val="FFFFFF">
                    <a:alpha val="80000"/>
                  </a:srgbClr>
                </a:solidFill>
                <a:latin typeface="Prompt Bold"/>
              </a:rPr>
              <a:t>1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13336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F2BD9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23146" y="9248461"/>
            <a:ext cx="7084401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1594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8212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7232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3913" y="2117585"/>
            <a:ext cx="14747217" cy="529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 Bold"/>
                <a:cs typeface="Prompt Bold"/>
              </a:rPr>
              <a:t>กันดารวิถี 13:31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cs typeface="Prompt"/>
              </a:rPr>
              <a:t>แต่คนอื่นๆ คัดค้านว่า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“เราสู้พวกเขาไม่ได้หรอก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พวกเขาแข็งแกร่งกว่าเรามากนัก”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13336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F2BD9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23146" y="9248461"/>
            <a:ext cx="7174885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1594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8212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7232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3913" y="1085850"/>
            <a:ext cx="14747217" cy="796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 Bold"/>
                <a:cs typeface="Prompt Bold"/>
              </a:rPr>
              <a:t>กันดารวิถี 13:32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แล้วพวกเขากระจายข่าวในแง่ร้ายในหมู่ชนอิสราเอลเกี่ยวกับดินแดนที่ได้สำรวจมาว่า “ดินแดนที่เราไปสำรวจนั้นกลืนผู้ที่อาศัยอยู่ในนั้น ผู้คนที่เราพบเห็นล้วนแล้วแต่มีรูปร่างสูงใหญ่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13336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F2BD9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23146" y="9248461"/>
            <a:ext cx="7753984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1594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8212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7232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3913" y="1752600"/>
            <a:ext cx="14747217" cy="6629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 Bold"/>
                <a:cs typeface="Prompt Bold"/>
              </a:rPr>
              <a:t>กันดารวิถี 13:33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cs typeface="Prompt"/>
              </a:rPr>
              <a:t>เราเห็นคนเนฟิลที่นั่นด้วย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(วงศ์วานของอานาคมาจากคนเนฟิล) ในสายตาของเรา เราเป็นเหมือนตั๊กแตนและพวกเขาก็เห็นเช่นนั้นด้วย”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13336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F2BD9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23146" y="9248461"/>
            <a:ext cx="6758657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1594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8212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7232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3913" y="876300"/>
            <a:ext cx="14747217" cy="796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 Bold"/>
                <a:cs typeface="Prompt Bold"/>
              </a:rPr>
              <a:t>กันดารวิถี 14:1-2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 1 ในคืนนั้นประชาชนทั้งปวงส่งเสียงร้องไห้กันดังระงม  2 ชุมนุมประชากรทั้งหมดบ่นกับโมเสสและอาโรนว่า 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“เราน่าจะตายตั้งแต่ยังอยู่ที่อียิปต์! หรือไม่ก็ตายในถิ่นกันดารนี้!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13336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F2BD9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23146" y="9248461"/>
            <a:ext cx="7355853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1594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8212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7232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3913" y="1138700"/>
            <a:ext cx="14747217" cy="796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 Bold"/>
                <a:cs typeface="Prompt Bold"/>
              </a:rPr>
              <a:t>กันดารวิถี 14:3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 ทำไมองค์พระผู้เป็นเจ้าจึงพาเรามายังดินแดนนี้ เพียงเพื่อให้ตายด้วย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คมดาบ? ลูกเมียของเราจะต้อง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ตกเป็นเชลย เราออกจากที่นี่กลับไปอียิปต์ไม่ดีกว่าหรือ?”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13336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F2BD9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23146" y="9248461"/>
            <a:ext cx="7283466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1594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8212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7232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3913" y="1450835"/>
            <a:ext cx="14747217" cy="6629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 Bold"/>
                <a:cs typeface="Prompt Bold"/>
              </a:rPr>
              <a:t>กันดารวิถี 14:28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 ดังนั้นจงบอกพวกเขาว่า 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‘องค์พระผู้เป็นเจ้าประกาศดังนี้ว่า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CD4AE"/>
                </a:solidFill>
                <a:cs typeface="Prompt"/>
              </a:rPr>
              <a:t>เรามีชีวิตอยู่แน่ฉันใด เราจะทำกับเจ้าอย่างที่เจ้าได้พูดไว้ฉันนั้น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13336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F2BD9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23146" y="9248461"/>
            <a:ext cx="6686270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1594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8212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7232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3913" y="2117585"/>
            <a:ext cx="14747217" cy="529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 Bold"/>
                <a:cs typeface="Prompt Bold"/>
              </a:rPr>
              <a:t>กันดารวิถี 14:29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 คือพวกเจ้าจะล้มตาย ในถิ่นกันดารนี้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CD4AE"/>
                </a:solidFill>
                <a:cs typeface="Prompt"/>
              </a:rPr>
              <a:t>คือพวกเจ้าทุกคนที่มีอายุยี่สิบปีขึ้นไปตามที่ได้ขึ้นทะเบียนไว้ และได้บ่นว่าเรา 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13336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F2BD9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23146" y="9248461"/>
            <a:ext cx="7247272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1594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8212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7232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3913" y="1752600"/>
            <a:ext cx="14747217" cy="6629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 Bold"/>
                <a:cs typeface="Prompt Bold"/>
              </a:rPr>
              <a:t>กันดารวิถี 14:30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 จะไม่มีสักคนได้เข้าดินแดนที่เราสัญญาว่าจะยกให้เป็นที่อยู่อาศัย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CD4AE"/>
                </a:solidFill>
                <a:cs typeface="Prompt"/>
              </a:rPr>
              <a:t>ของเจ้า ยกเว้นคาเลบบุตรเยฟุนเนห์กับโยชูวาบุตรนูน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13336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F2BD9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23146" y="9248461"/>
            <a:ext cx="7211079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1594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8212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7232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3913" y="2117585"/>
            <a:ext cx="14747217" cy="529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 Bold"/>
                <a:cs typeface="Prompt Bold"/>
              </a:rPr>
              <a:t>กันดารวิถี 14:31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 ส่วนลูกหลานที่เจ้าทั้งหลายพูดว่า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CD4AE"/>
                </a:solidFill>
                <a:cs typeface="Prompt"/>
              </a:rPr>
              <a:t>จะตกเป็นเชลยนั้น เราจะพาเข้าไปชื่นชมดินแดนที่พวกเจ้ามองข้าม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13336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F2BD9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23146" y="9248461"/>
            <a:ext cx="7211079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1594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8212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7232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5248" y="1128545"/>
            <a:ext cx="14747217" cy="799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FCD4AE"/>
                </a:solidFill>
                <a:latin typeface="Prompt Bold"/>
                <a:cs typeface="Prompt Bold"/>
              </a:rPr>
              <a:t>กันดารวิถี</a:t>
            </a:r>
            <a:r>
              <a:rPr lang="en-US" sz="7500" dirty="0">
                <a:solidFill>
                  <a:srgbClr val="FCD4AE"/>
                </a:solidFill>
                <a:latin typeface="Prompt Bold"/>
                <a:cs typeface="Prompt Bold"/>
              </a:rPr>
              <a:t> 14:32-33</a:t>
            </a:r>
          </a:p>
          <a:p>
            <a:pPr algn="ctr">
              <a:lnSpc>
                <a:spcPts val="10500"/>
              </a:lnSpc>
            </a:pPr>
            <a:r>
              <a:rPr lang="th-TH" sz="6600" dirty="0">
                <a:solidFill>
                  <a:srgbClr val="FCD4A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32 ส่วนพวกเจ้าจะล้มตายในถิ่นกันดารนี้</a:t>
            </a:r>
          </a:p>
          <a:p>
            <a:pPr algn="ctr">
              <a:lnSpc>
                <a:spcPts val="10500"/>
              </a:lnSpc>
            </a:pPr>
            <a:r>
              <a:rPr lang="th-TH" sz="6600" dirty="0">
                <a:solidFill>
                  <a:srgbClr val="FCD4A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33 ลูกหลานของเจ้าจะเลี้ยงแกะอยู่ที่นี่เป็นเวลาสี่สิบปี รับความทุกข์ยากเพราะเหตุที่พวกเจ้าไม่ซื่อสัตย์ต่อเรา จวบจนคนสุดท้ายในพวกเจ้าล้มตายลงในถิ่นกันดาร</a:t>
            </a:r>
            <a:endParaRPr lang="en-US" sz="6600" dirty="0">
              <a:solidFill>
                <a:srgbClr val="FCD4AE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6331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62579" y="-76570"/>
            <a:ext cx="4926125" cy="1794777"/>
            <a:chOff x="0" y="0"/>
            <a:chExt cx="1297416" cy="4726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2698"/>
            </a:xfrm>
            <a:custGeom>
              <a:avLst/>
              <a:gdLst/>
              <a:ahLst/>
              <a:cxnLst/>
              <a:rect l="l" t="t" r="r" b="b"/>
              <a:pathLst>
                <a:path w="1297416" h="472698">
                  <a:moveTo>
                    <a:pt x="0" y="0"/>
                  </a:moveTo>
                  <a:lnTo>
                    <a:pt x="1297416" y="0"/>
                  </a:lnTo>
                  <a:lnTo>
                    <a:pt x="1297416" y="472698"/>
                  </a:lnTo>
                  <a:lnTo>
                    <a:pt x="0" y="472698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510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489640" y="21386"/>
            <a:ext cx="15798360" cy="100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5999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69048" y="1106969"/>
            <a:ext cx="4607963" cy="408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  <a:spcBef>
                <a:spcPct val="0"/>
              </a:spcBef>
            </a:pPr>
            <a:r>
              <a:rPr lang="en-US" sz="2395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2395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29262" y="-563292"/>
            <a:ext cx="860378" cy="2928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48"/>
              </a:lnSpc>
              <a:spcBef>
                <a:spcPct val="0"/>
              </a:spcBef>
            </a:pPr>
            <a:r>
              <a:rPr lang="en-US" sz="1710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26480" y="92227"/>
            <a:ext cx="860378" cy="2928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948"/>
              </a:lnSpc>
              <a:spcBef>
                <a:spcPct val="0"/>
              </a:spcBef>
            </a:pPr>
            <a:r>
              <a:rPr lang="en-US" sz="1710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648848" y="-76570"/>
            <a:ext cx="9639152" cy="1794777"/>
            <a:chOff x="0" y="0"/>
            <a:chExt cx="2538707" cy="47269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38707" cy="472698"/>
            </a:xfrm>
            <a:custGeom>
              <a:avLst/>
              <a:gdLst/>
              <a:ahLst/>
              <a:cxnLst/>
              <a:rect l="l" t="t" r="r" b="b"/>
              <a:pathLst>
                <a:path w="2538707" h="472698">
                  <a:moveTo>
                    <a:pt x="0" y="0"/>
                  </a:moveTo>
                  <a:lnTo>
                    <a:pt x="2538707" y="0"/>
                  </a:lnTo>
                  <a:lnTo>
                    <a:pt x="2538707" y="472698"/>
                  </a:lnTo>
                  <a:lnTo>
                    <a:pt x="0" y="472698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538707" cy="510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147351" y="3895096"/>
            <a:ext cx="8849164" cy="4206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>
                <a:solidFill>
                  <a:srgbClr val="391D19"/>
                </a:solidFill>
                <a:cs typeface="Prompt Bold"/>
              </a:rPr>
              <a:t>เราถูกสร้างขึ้น</a:t>
            </a:r>
          </a:p>
          <a:p>
            <a:pPr>
              <a:lnSpc>
                <a:spcPts val="11200"/>
              </a:lnSpc>
            </a:pPr>
            <a:r>
              <a:rPr lang="en-US" sz="8000">
                <a:solidFill>
                  <a:srgbClr val="391D19"/>
                </a:solidFill>
                <a:cs typeface="Prompt Bold"/>
              </a:rPr>
              <a:t>ให้เป็นเหมือนพระเจ้า</a:t>
            </a:r>
          </a:p>
          <a:p>
            <a:pPr>
              <a:lnSpc>
                <a:spcPts val="11200"/>
              </a:lnSpc>
            </a:pPr>
            <a:r>
              <a:rPr lang="en-US" sz="8000">
                <a:solidFill>
                  <a:srgbClr val="391D19"/>
                </a:solidFill>
                <a:latin typeface="Prompt Bold"/>
              </a:rPr>
              <a:t>- </a:t>
            </a:r>
            <a:r>
              <a:rPr lang="en-US" sz="8000">
                <a:solidFill>
                  <a:srgbClr val="391D19"/>
                </a:solidFill>
                <a:latin typeface="Prompt"/>
                <a:cs typeface="Prompt"/>
              </a:rPr>
              <a:t>ปฐมกาล 1:26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291485" y="3367996"/>
            <a:ext cx="3009478" cy="3766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67"/>
              </a:lnSpc>
            </a:pPr>
            <a:r>
              <a:rPr lang="en-US" sz="22048">
                <a:solidFill>
                  <a:srgbClr val="FFFFFF">
                    <a:alpha val="80000"/>
                  </a:srgbClr>
                </a:solidFill>
                <a:latin typeface="Prompt Bold"/>
              </a:rPr>
              <a:t>1.1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13336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F2BD9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23146" y="9248461"/>
            <a:ext cx="6849142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1594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8212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7232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3913" y="1752600"/>
            <a:ext cx="14747217" cy="6629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 Bold"/>
                <a:cs typeface="Prompt Bold"/>
              </a:rPr>
              <a:t>กันดารวิถี 14:36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 ดังนั้นบรรดาผู้ที่โมเสสใช้ไปสำรวจ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CD4AE"/>
                </a:solidFill>
                <a:cs typeface="Prompt"/>
              </a:rPr>
              <a:t>ดินแดนและกลับมารายงานในแง่ร้ายเกี่ยวกับดินแดนนั้น ซึ่งทำให้เหล่าประชากรบ่นว่าโมเสส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13336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F2BD9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23146" y="9248461"/>
            <a:ext cx="7482531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1594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8212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7232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3913" y="2419350"/>
            <a:ext cx="14747217" cy="529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 Bold"/>
                <a:cs typeface="Prompt Bold"/>
              </a:rPr>
              <a:t>กันดารวิถี 14:37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 คนเหล่านั้นซึ่งกระจายข่าวในแง่ร้ายเกี่ยวกับดินแดนนั้นก็ล้มตายลงด้วยโรคภัยต่อหน้าองค์พระผู้เป็นเจ้า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62579" y="-76570"/>
            <a:ext cx="4926125" cy="1794777"/>
            <a:chOff x="0" y="0"/>
            <a:chExt cx="1297416" cy="4726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2698"/>
            </a:xfrm>
            <a:custGeom>
              <a:avLst/>
              <a:gdLst/>
              <a:ahLst/>
              <a:cxnLst/>
              <a:rect l="l" t="t" r="r" b="b"/>
              <a:pathLst>
                <a:path w="1297416" h="472698">
                  <a:moveTo>
                    <a:pt x="0" y="0"/>
                  </a:moveTo>
                  <a:lnTo>
                    <a:pt x="1297416" y="0"/>
                  </a:lnTo>
                  <a:lnTo>
                    <a:pt x="1297416" y="472698"/>
                  </a:lnTo>
                  <a:lnTo>
                    <a:pt x="0" y="472698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510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489640" y="21386"/>
            <a:ext cx="11797502" cy="100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5999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69048" y="1106969"/>
            <a:ext cx="4607963" cy="408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  <a:spcBef>
                <a:spcPct val="0"/>
              </a:spcBef>
            </a:pPr>
            <a:r>
              <a:rPr lang="en-US" sz="2395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2395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29262" y="-563292"/>
            <a:ext cx="860378" cy="2928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48"/>
              </a:lnSpc>
              <a:spcBef>
                <a:spcPct val="0"/>
              </a:spcBef>
            </a:pPr>
            <a:r>
              <a:rPr lang="en-US" sz="1710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26480" y="92227"/>
            <a:ext cx="860378" cy="2928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948"/>
              </a:lnSpc>
              <a:spcBef>
                <a:spcPct val="0"/>
              </a:spcBef>
            </a:pPr>
            <a:r>
              <a:rPr lang="en-US" sz="1710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648848" y="-76570"/>
            <a:ext cx="9639152" cy="1794777"/>
            <a:chOff x="0" y="0"/>
            <a:chExt cx="2538707" cy="47269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38707" cy="472698"/>
            </a:xfrm>
            <a:custGeom>
              <a:avLst/>
              <a:gdLst/>
              <a:ahLst/>
              <a:cxnLst/>
              <a:rect l="l" t="t" r="r" b="b"/>
              <a:pathLst>
                <a:path w="2538707" h="472698">
                  <a:moveTo>
                    <a:pt x="0" y="0"/>
                  </a:moveTo>
                  <a:lnTo>
                    <a:pt x="2538707" y="0"/>
                  </a:lnTo>
                  <a:lnTo>
                    <a:pt x="2538707" y="472698"/>
                  </a:lnTo>
                  <a:lnTo>
                    <a:pt x="0" y="472698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538707" cy="510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360340" y="4352515"/>
            <a:ext cx="12184893" cy="3152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99"/>
              </a:lnSpc>
            </a:pPr>
            <a:r>
              <a:rPr lang="en-US" sz="9999">
                <a:solidFill>
                  <a:srgbClr val="391D19"/>
                </a:solidFill>
                <a:cs typeface="Prompt Bold"/>
              </a:rPr>
              <a:t>โยชูวาและคาเลบ</a:t>
            </a:r>
          </a:p>
          <a:p>
            <a:pPr>
              <a:lnSpc>
                <a:spcPts val="11200"/>
              </a:lnSpc>
            </a:pPr>
            <a:r>
              <a:rPr lang="en-US" sz="8000">
                <a:solidFill>
                  <a:srgbClr val="391D19"/>
                </a:solidFill>
                <a:latin typeface="Prompt"/>
                <a:cs typeface="Prompt"/>
              </a:rPr>
              <a:t>- กันดารวิถี 14:6-9,24,38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23830" y="3669288"/>
            <a:ext cx="3816664" cy="3766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67"/>
              </a:lnSpc>
            </a:pPr>
            <a:r>
              <a:rPr lang="en-US" sz="22048">
                <a:solidFill>
                  <a:srgbClr val="FFFFFF">
                    <a:alpha val="80000"/>
                  </a:srgbClr>
                </a:solidFill>
                <a:latin typeface="Prompt Bold"/>
              </a:rPr>
              <a:t>2.2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13336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F2BD9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23146" y="9248461"/>
            <a:ext cx="6686270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1594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8212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7232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3913" y="419100"/>
            <a:ext cx="14747217" cy="929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 Bold"/>
                <a:cs typeface="Prompt Bold"/>
              </a:rPr>
              <a:t>กันดารวิถี 14:6-7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6 โยชูวาบุตรนูนและคาเลบบุตรเยฟุนเนห์ซึ่งออกไปสำรวจดินแดนด้วยจึงฉีกเสื้อผ้าของตน 7และกล่าวแก่ชุมนุมประชากรอิสราเอลทั้งปวงว่า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“ดินแดนที่เราเข้าไปสำรวจ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CD4AE"/>
                </a:solidFill>
                <a:cs typeface="Prompt"/>
              </a:rPr>
              <a:t>นั้นดีเยี่ยมจริงๆ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13336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F2BD9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23146" y="9248461"/>
            <a:ext cx="6867238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1594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8212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7232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3913" y="1752600"/>
            <a:ext cx="14747217" cy="6629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 Bold"/>
                <a:cs typeface="Prompt Bold"/>
              </a:rPr>
              <a:t>กันดารวิถี 14:8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cs typeface="Prompt"/>
              </a:rPr>
              <a:t>หากองค์พระผู้เป็นเจ้าโปรดปราน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CD4AE"/>
                </a:solidFill>
                <a:cs typeface="Prompt"/>
              </a:rPr>
              <a:t>พวกเรา พระองค์จะทรงนำเราเข้าไปในดินแดนที่อุดมด้วยน้ำนมและน้ำผึ้ง และจะยกดินแดนนั้นให้แก่เรา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13336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F2BD9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23146" y="9248461"/>
            <a:ext cx="7030110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1594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8212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7232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3913" y="419100"/>
            <a:ext cx="14747217" cy="929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 Bold"/>
                <a:cs typeface="Prompt Bold"/>
              </a:rPr>
              <a:t>กันดารวิถี 14:9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cs typeface="Prompt"/>
              </a:rPr>
              <a:t>ขอเพียงแต่เราอย่ากบฏต่อองค์พระผู้เป็นเจ้าเลย ไม่ต้องกลัวผู้คนในดินแดนนั้น เพราะเราจะกลืนกินพวกเขา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cs typeface="Prompt"/>
              </a:rPr>
              <a:t>สิ่งที่พิทักษ์รักษาเขาก็สูญสิ้นไปแล้ว แต่องค์พระผู้เป็นเจ้าสถิตกับเรา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อย่ากลัวพวกเขาเลย”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13336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F2BD9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23146" y="9248461"/>
            <a:ext cx="7211079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1594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8212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7232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3913" y="1062500"/>
            <a:ext cx="14747217" cy="796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 Bold"/>
                <a:cs typeface="Prompt Bold"/>
              </a:rPr>
              <a:t>กันดารวิถี 14:24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cs typeface="Prompt"/>
              </a:rPr>
              <a:t>ส่วนคาเลบผู้รับใช้ของเรามีจิตใจ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CD4AE"/>
                </a:solidFill>
                <a:cs typeface="Prompt"/>
              </a:rPr>
              <a:t>แตกต่างออกไป และติดตามเราอย่างสุดใจ เราจะพาเขาเข้าไปยังดินแดนที่เขาได้สำรวจมา และวงศ์วานของเขาจะได้ครอบครองดินแดนนั้น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13336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F2BD9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23146" y="9248461"/>
            <a:ext cx="6957723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1594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8212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7232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3913" y="2419350"/>
            <a:ext cx="14747217" cy="529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 Bold"/>
                <a:cs typeface="Prompt Bold"/>
              </a:rPr>
              <a:t>กันดารวิถี 14:38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cs typeface="Prompt"/>
              </a:rPr>
              <a:t>ในบรรดาคนที่ไปสำรวจ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cs typeface="Prompt"/>
              </a:rPr>
              <a:t>มีเพียงโยชูวาบุตรนูนกับคาเลบ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CD4AE"/>
                </a:solidFill>
                <a:cs typeface="Prompt"/>
              </a:rPr>
              <a:t>บุตรเยฟุนเนห์เท่านั้นที่รอดชีวิตอยู่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62579" y="-76570"/>
            <a:ext cx="4926125" cy="1794777"/>
            <a:chOff x="0" y="0"/>
            <a:chExt cx="1297416" cy="4726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2698"/>
            </a:xfrm>
            <a:custGeom>
              <a:avLst/>
              <a:gdLst/>
              <a:ahLst/>
              <a:cxnLst/>
              <a:rect l="l" t="t" r="r" b="b"/>
              <a:pathLst>
                <a:path w="1297416" h="472698">
                  <a:moveTo>
                    <a:pt x="0" y="0"/>
                  </a:moveTo>
                  <a:lnTo>
                    <a:pt x="1297416" y="0"/>
                  </a:lnTo>
                  <a:lnTo>
                    <a:pt x="1297416" y="472698"/>
                  </a:lnTo>
                  <a:lnTo>
                    <a:pt x="0" y="472698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510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489640" y="21386"/>
            <a:ext cx="20013473" cy="100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5999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69048" y="1106969"/>
            <a:ext cx="4607963" cy="408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  <a:spcBef>
                <a:spcPct val="0"/>
              </a:spcBef>
            </a:pPr>
            <a:r>
              <a:rPr lang="en-US" sz="2395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2395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29262" y="-563292"/>
            <a:ext cx="860378" cy="2928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48"/>
              </a:lnSpc>
              <a:spcBef>
                <a:spcPct val="0"/>
              </a:spcBef>
            </a:pPr>
            <a:r>
              <a:rPr lang="en-US" sz="1710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26480" y="92227"/>
            <a:ext cx="860378" cy="2928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948"/>
              </a:lnSpc>
              <a:spcBef>
                <a:spcPct val="0"/>
              </a:spcBef>
            </a:pPr>
            <a:r>
              <a:rPr lang="en-US" sz="1710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648848" y="-76570"/>
            <a:ext cx="9639152" cy="1794777"/>
            <a:chOff x="0" y="0"/>
            <a:chExt cx="2538707" cy="47269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38707" cy="472698"/>
            </a:xfrm>
            <a:custGeom>
              <a:avLst/>
              <a:gdLst/>
              <a:ahLst/>
              <a:cxnLst/>
              <a:rect l="l" t="t" r="r" b="b"/>
              <a:pathLst>
                <a:path w="2538707" h="472698">
                  <a:moveTo>
                    <a:pt x="0" y="0"/>
                  </a:moveTo>
                  <a:lnTo>
                    <a:pt x="2538707" y="0"/>
                  </a:lnTo>
                  <a:lnTo>
                    <a:pt x="2538707" y="472698"/>
                  </a:lnTo>
                  <a:lnTo>
                    <a:pt x="0" y="472698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538707" cy="510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108213" y="3749932"/>
            <a:ext cx="8108084" cy="457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99"/>
              </a:lnSpc>
            </a:pPr>
            <a:r>
              <a:rPr lang="en-US" sz="9999">
                <a:solidFill>
                  <a:srgbClr val="391D19"/>
                </a:solidFill>
                <a:cs typeface="Prompt Bold"/>
              </a:rPr>
              <a:t>หญิงชาวชูเนม</a:t>
            </a:r>
          </a:p>
          <a:p>
            <a:pPr>
              <a:lnSpc>
                <a:spcPts val="11200"/>
              </a:lnSpc>
            </a:pPr>
            <a:r>
              <a:rPr lang="en-US" sz="8000">
                <a:solidFill>
                  <a:srgbClr val="391D19"/>
                </a:solidFill>
                <a:latin typeface="Prompt Bold"/>
              </a:rPr>
              <a:t>-</a:t>
            </a:r>
            <a:r>
              <a:rPr lang="en-US" sz="8000">
                <a:solidFill>
                  <a:srgbClr val="391D19"/>
                </a:solidFill>
                <a:latin typeface="Prompt"/>
                <a:cs typeface="Prompt"/>
              </a:rPr>
              <a:t> 2 พงศ์กษัตริย์</a:t>
            </a:r>
          </a:p>
          <a:p>
            <a:pPr>
              <a:lnSpc>
                <a:spcPts val="11200"/>
              </a:lnSpc>
            </a:pPr>
            <a:r>
              <a:rPr lang="en-US" sz="8000">
                <a:solidFill>
                  <a:srgbClr val="391D19"/>
                </a:solidFill>
                <a:latin typeface="Prompt"/>
              </a:rPr>
              <a:t>4:18-26,32-37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71703" y="3260378"/>
            <a:ext cx="3816664" cy="3766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67"/>
              </a:lnSpc>
            </a:pPr>
            <a:r>
              <a:rPr lang="en-US" sz="22048" dirty="0">
                <a:solidFill>
                  <a:srgbClr val="FFFFFF">
                    <a:alpha val="80000"/>
                  </a:srgbClr>
                </a:solidFill>
                <a:latin typeface="Prompt Bold"/>
              </a:rPr>
              <a:t>2.3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13336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F2BD9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23146" y="9248461"/>
            <a:ext cx="7392047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1594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8212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7232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9560" y="1062500"/>
            <a:ext cx="15355921" cy="796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 Bold"/>
                <a:cs typeface="Prompt Bold"/>
              </a:rPr>
              <a:t>2 พงศ์กษัตริย์ </a:t>
            </a:r>
            <a:r>
              <a:rPr lang="en-US" sz="7500">
                <a:solidFill>
                  <a:srgbClr val="FCD4AE"/>
                </a:solidFill>
                <a:latin typeface="Prompt Bold"/>
              </a:rPr>
              <a:t>4:18-19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18เมื่อเด็กนั้นโตขึ้น วันหนึ่งเขาออกไปหาบิดาซึ่งทำงานอยู่กับคนงานเก็บเกี่ยว 19และเขาบอกบิดาว่า “หัวของลูก!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หัวของลูก!” บิดาของเด็กจึง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สั่งคนรับใช้ว่า “อุ้มเขาไปหาแม่สิ”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7172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223204" y="784085"/>
            <a:ext cx="15843225" cy="796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500"/>
              </a:lnSpc>
              <a:spcBef>
                <a:spcPct val="0"/>
              </a:spcBef>
            </a:pPr>
            <a:r>
              <a:rPr lang="en-US" sz="7500" dirty="0" err="1">
                <a:solidFill>
                  <a:srgbClr val="1B1B1B"/>
                </a:solidFill>
                <a:latin typeface="Prompt Bold"/>
                <a:cs typeface="Prompt Bold"/>
              </a:rPr>
              <a:t>ปฐมกาล</a:t>
            </a:r>
            <a:r>
              <a:rPr lang="en-US" sz="7500" dirty="0">
                <a:solidFill>
                  <a:srgbClr val="1B1B1B"/>
                </a:solidFill>
                <a:latin typeface="Prompt Bold"/>
                <a:cs typeface="Prompt Bold"/>
              </a:rPr>
              <a:t> 1:26</a:t>
            </a:r>
          </a:p>
          <a:p>
            <a:pPr algn="just">
              <a:lnSpc>
                <a:spcPts val="10500"/>
              </a:lnSpc>
              <a:spcBef>
                <a:spcPct val="0"/>
              </a:spcBef>
            </a:pPr>
            <a:r>
              <a:rPr lang="en-US" sz="7500" dirty="0" err="1">
                <a:solidFill>
                  <a:srgbClr val="1B1B1B"/>
                </a:solidFill>
                <a:latin typeface="Prompt"/>
                <a:cs typeface="Prompt"/>
              </a:rPr>
              <a:t>แล้วพระเจ้าตรัสว่า</a:t>
            </a:r>
            <a:r>
              <a:rPr lang="en-US" sz="7500" dirty="0">
                <a:solidFill>
                  <a:srgbClr val="1B1B1B"/>
                </a:solidFill>
                <a:latin typeface="Prompt"/>
                <a:cs typeface="Prompt"/>
              </a:rPr>
              <a:t> “</a:t>
            </a:r>
            <a:r>
              <a:rPr lang="en-US" sz="7500" u="sng" dirty="0" err="1">
                <a:solidFill>
                  <a:srgbClr val="1B1B1B"/>
                </a:solidFill>
                <a:highlight>
                  <a:srgbClr val="FFFF00"/>
                </a:highlight>
                <a:latin typeface="Prompt"/>
                <a:cs typeface="Prompt"/>
              </a:rPr>
              <a:t>ให้เราสร้างมนุษย์ขึ้นตามแบบเรา</a:t>
            </a:r>
            <a:r>
              <a:rPr lang="en-US" sz="7500" u="sng" dirty="0">
                <a:solidFill>
                  <a:srgbClr val="1B1B1B"/>
                </a:solidFill>
                <a:highlight>
                  <a:srgbClr val="FFFF00"/>
                </a:highlight>
                <a:latin typeface="Prompt"/>
                <a:cs typeface="Prompt"/>
              </a:rPr>
              <a:t> </a:t>
            </a:r>
            <a:r>
              <a:rPr lang="en-US" sz="7500" u="sng" dirty="0" err="1">
                <a:solidFill>
                  <a:srgbClr val="1B1B1B"/>
                </a:solidFill>
                <a:highlight>
                  <a:srgbClr val="FFFF00"/>
                </a:highlight>
                <a:latin typeface="Prompt"/>
                <a:cs typeface="Prompt"/>
              </a:rPr>
              <a:t>ตามอย่างเรา</a:t>
            </a:r>
            <a:endParaRPr lang="en-US" sz="7500" u="sng" dirty="0">
              <a:solidFill>
                <a:srgbClr val="1B1B1B"/>
              </a:solidFill>
              <a:highlight>
                <a:srgbClr val="FFFF00"/>
              </a:highlight>
              <a:latin typeface="Prompt"/>
              <a:cs typeface="Prompt"/>
            </a:endParaRPr>
          </a:p>
          <a:p>
            <a:pPr algn="just">
              <a:lnSpc>
                <a:spcPts val="10500"/>
              </a:lnSpc>
              <a:spcBef>
                <a:spcPct val="0"/>
              </a:spcBef>
            </a:pPr>
            <a:r>
              <a:rPr lang="en-US" sz="7500" dirty="0" err="1">
                <a:solidFill>
                  <a:srgbClr val="1B1B1B"/>
                </a:solidFill>
                <a:cs typeface="Prompt"/>
              </a:rPr>
              <a:t>เพื่อให้เขาครอบครองปลาในทะเล</a:t>
            </a:r>
            <a:endParaRPr lang="en-US" sz="7500" dirty="0">
              <a:solidFill>
                <a:srgbClr val="1B1B1B"/>
              </a:solidFill>
              <a:cs typeface="Prompt"/>
            </a:endParaRPr>
          </a:p>
          <a:p>
            <a:pPr algn="just">
              <a:lnSpc>
                <a:spcPts val="10500"/>
              </a:lnSpc>
              <a:spcBef>
                <a:spcPct val="0"/>
              </a:spcBef>
            </a:pPr>
            <a:r>
              <a:rPr lang="en-US" sz="7500" dirty="0" err="1">
                <a:solidFill>
                  <a:srgbClr val="1B1B1B"/>
                </a:solidFill>
                <a:latin typeface="Prompt"/>
                <a:cs typeface="Prompt"/>
              </a:rPr>
              <a:t>นกในอากาศ</a:t>
            </a:r>
            <a:r>
              <a:rPr lang="en-US" sz="7500" dirty="0">
                <a:solidFill>
                  <a:srgbClr val="1B1B1B"/>
                </a:solidFill>
                <a:latin typeface="Prompt"/>
                <a:cs typeface="Prompt"/>
              </a:rPr>
              <a:t> </a:t>
            </a:r>
            <a:r>
              <a:rPr lang="en-US" sz="7500" dirty="0" err="1">
                <a:solidFill>
                  <a:srgbClr val="1B1B1B"/>
                </a:solidFill>
                <a:latin typeface="Prompt"/>
                <a:cs typeface="Prompt"/>
              </a:rPr>
              <a:t>สัตว์ใช้งาน</a:t>
            </a:r>
            <a:r>
              <a:rPr lang="en-US" sz="7500" dirty="0">
                <a:solidFill>
                  <a:srgbClr val="1B1B1B"/>
                </a:solidFill>
                <a:latin typeface="Prompt"/>
                <a:cs typeface="Prompt"/>
              </a:rPr>
              <a:t> </a:t>
            </a:r>
            <a:r>
              <a:rPr lang="en-US" sz="7500" dirty="0" err="1">
                <a:solidFill>
                  <a:srgbClr val="1B1B1B"/>
                </a:solidFill>
                <a:latin typeface="Prompt"/>
                <a:cs typeface="Prompt"/>
              </a:rPr>
              <a:t>สัตว์ป่าทั้งปวง</a:t>
            </a:r>
            <a:r>
              <a:rPr lang="en-US" sz="7500" dirty="0">
                <a:solidFill>
                  <a:srgbClr val="1B1B1B"/>
                </a:solidFill>
                <a:latin typeface="Prompt"/>
                <a:cs typeface="Prompt"/>
              </a:rPr>
              <a:t> </a:t>
            </a:r>
            <a:r>
              <a:rPr lang="en-US" sz="7500" dirty="0" err="1">
                <a:solidFill>
                  <a:srgbClr val="1B1B1B"/>
                </a:solidFill>
                <a:latin typeface="Prompt"/>
                <a:cs typeface="Prompt"/>
              </a:rPr>
              <a:t>และสัตว์ที่เลื้อยคลาน</a:t>
            </a:r>
            <a:r>
              <a:rPr lang="en-US" sz="7500" dirty="0">
                <a:solidFill>
                  <a:srgbClr val="1B1B1B"/>
                </a:solidFill>
                <a:latin typeface="Prompt"/>
                <a:cs typeface="Prompt"/>
              </a:rPr>
              <a:t>”</a:t>
            </a:r>
          </a:p>
        </p:txBody>
      </p:sp>
      <p:sp>
        <p:nvSpPr>
          <p:cNvPr id="9" name="Freeform 9"/>
          <p:cNvSpPr/>
          <p:nvPr/>
        </p:nvSpPr>
        <p:spPr>
          <a:xfrm>
            <a:off x="14862689" y="7404381"/>
            <a:ext cx="1010614" cy="2685207"/>
          </a:xfrm>
          <a:custGeom>
            <a:avLst/>
            <a:gdLst/>
            <a:ahLst/>
            <a:cxnLst/>
            <a:rect l="l" t="t" r="r" b="b"/>
            <a:pathLst>
              <a:path w="1010614" h="2685207">
                <a:moveTo>
                  <a:pt x="0" y="0"/>
                </a:moveTo>
                <a:lnTo>
                  <a:pt x="1010614" y="0"/>
                </a:lnTo>
                <a:lnTo>
                  <a:pt x="1010614" y="2685208"/>
                </a:lnTo>
                <a:lnTo>
                  <a:pt x="0" y="26852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0" name="TextBox 10"/>
          <p:cNvSpPr txBox="1"/>
          <p:nvPr/>
        </p:nvSpPr>
        <p:spPr>
          <a:xfrm>
            <a:off x="594034" y="9248461"/>
            <a:ext cx="3863161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2482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100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728120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13336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F2BD9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23146" y="9248461"/>
            <a:ext cx="8079727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1594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8212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7232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3913" y="1062500"/>
            <a:ext cx="14747217" cy="796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 Bold"/>
                <a:cs typeface="Prompt Bold"/>
              </a:rPr>
              <a:t>2 พงศ์กษัตริย์ </a:t>
            </a:r>
            <a:r>
              <a:rPr lang="en-US" sz="7500">
                <a:solidFill>
                  <a:srgbClr val="FCD4AE"/>
                </a:solidFill>
                <a:latin typeface="Prompt Bold"/>
              </a:rPr>
              <a:t>4:20-21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20หลังจากคนรับใช้อุ้มเขาไปหาแม่ เด็กนั้นก็นอนหนุนตักแม่จนเที่ยง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แล้วเขาก็ตาย 21นางอุ้มเขาขึ้นไปนอนบนเตียงของคนของพระเจ้า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CD4AE"/>
                </a:solidFill>
                <a:cs typeface="Prompt"/>
              </a:rPr>
              <a:t>ปิดประตูและออกมา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13336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F2BD9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23146" y="9248461"/>
            <a:ext cx="7265369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1594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8212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7232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3913" y="419100"/>
            <a:ext cx="14747217" cy="929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 Bold"/>
                <a:cs typeface="Prompt Bold"/>
              </a:rPr>
              <a:t>2 พงศ์กษัตริย์ </a:t>
            </a:r>
            <a:r>
              <a:rPr lang="en-US" sz="7500">
                <a:solidFill>
                  <a:srgbClr val="FCD4AE"/>
                </a:solidFill>
                <a:latin typeface="Prompt Bold"/>
              </a:rPr>
              <a:t>4:22-23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22นางบอกสามีว่า “ช่วยส่งคนรับใช้คนหนึ่งกับลามาให้ดิฉัน ดิฉันจะได้รีบไปหาคนของพระเจ้าแล้วจะรีบกลับมา” 23สามีถามว่า “ทำไมต้องไปวันนี้ด้วย ไม่ใช่วันขึ้นหนึ่งค่ำหรือวันสะบาโตเลย”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นางตอบว่า “ไม่เป็นไร”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13336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F2BD9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23146" y="9248461"/>
            <a:ext cx="7247272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1594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8212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7232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3477" y="876300"/>
            <a:ext cx="14747217" cy="796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 Bold"/>
                <a:cs typeface="Prompt Bold"/>
              </a:rPr>
              <a:t>2 พงศ์กษัตริย์ </a:t>
            </a:r>
            <a:r>
              <a:rPr lang="en-US" sz="7500">
                <a:solidFill>
                  <a:srgbClr val="FCD4AE"/>
                </a:solidFill>
                <a:latin typeface="Prompt Bold"/>
              </a:rPr>
              <a:t>4:24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cs typeface="Prompt"/>
              </a:rPr>
              <a:t>นางขึ้นลาและสั่งคนรับใช้ว่า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“นำทางไปเร็วๆ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cs typeface="Prompt"/>
              </a:rPr>
              <a:t>ไม่ต้องเป็นห่วงเราหรอกนะ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cs typeface="Prompt"/>
              </a:rPr>
              <a:t>อย่าลดความเร็ว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นอกจากเราจะบอกเจ้า”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13336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F2BD9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23146" y="9248461"/>
            <a:ext cx="6957723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1594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8212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7232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3913" y="784085"/>
            <a:ext cx="14747217" cy="796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 Bold"/>
                <a:cs typeface="Prompt Bold"/>
              </a:rPr>
              <a:t>2 พงศ์กษัตริย์ </a:t>
            </a:r>
            <a:r>
              <a:rPr lang="en-US" sz="7500">
                <a:solidFill>
                  <a:srgbClr val="FCD4AE"/>
                </a:solidFill>
                <a:latin typeface="Prompt Bold"/>
              </a:rPr>
              <a:t>4:25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cs typeface="Prompt"/>
              </a:rPr>
              <a:t>นางจึงออกเดินทางมาหาคนของพระเจ้าที่ภูเขาคารเมล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เมื่อคนของพระเจ้าเห็นนางแต่ไกลก็พูดกับเกหะซีคนรับใช้ว่า “โน่นแน่ะ! หญิงชาวชูเนมคนนั้นกำลังมา!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13336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F2BD9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23146" y="9248461"/>
            <a:ext cx="7229175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1594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8212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7232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3913" y="784085"/>
            <a:ext cx="14747217" cy="796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 Bold"/>
                <a:cs typeface="Prompt Bold"/>
              </a:rPr>
              <a:t>2 พงศ์กษัตริย์ </a:t>
            </a:r>
            <a:r>
              <a:rPr lang="en-US" sz="7500">
                <a:solidFill>
                  <a:srgbClr val="FCD4AE"/>
                </a:solidFill>
                <a:latin typeface="Prompt Bold"/>
              </a:rPr>
              <a:t>4:26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cs typeface="Prompt"/>
              </a:rPr>
              <a:t>จงวิ่งออกไปรับนาง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และถามดูว่า ‘ท่านสบายดีหรือ?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สามีของท่านสบายดีหรือ?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ลูกของท่านสบายดีหรือเปล่า?’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”นางกล่าวว่า “ทุกอย่างเรียบร้อยดี”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13336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F2BD9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23146" y="9248461"/>
            <a:ext cx="6541495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1594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8212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7232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3913" y="1752600"/>
            <a:ext cx="14747217" cy="6629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 Bold"/>
                <a:cs typeface="Prompt Bold"/>
              </a:rPr>
              <a:t>2 พงศ์กษัตริย์ </a:t>
            </a:r>
            <a:r>
              <a:rPr lang="en-US" sz="7500">
                <a:solidFill>
                  <a:srgbClr val="FCD4AE"/>
                </a:solidFill>
                <a:latin typeface="Prompt Bold"/>
              </a:rPr>
              <a:t>4:32-33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32เมื่อเอลีชามาถึง เด็กนั้นนอนตายอยู่บนเตียงของเอลีชา 33เขาก็เข้าไป ปิดประตูอยู่กับเด็กนั้นตามลำพังและอธิษฐานต่อองค์พระผู้เป็นเจ้า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13336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F2BD9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23146" y="9248461"/>
            <a:ext cx="6595786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1594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8212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7232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3913" y="1285561"/>
            <a:ext cx="14747217" cy="796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 Bold"/>
                <a:cs typeface="Prompt Bold"/>
              </a:rPr>
              <a:t>2 พงศ์กษัตริย์ </a:t>
            </a:r>
            <a:r>
              <a:rPr lang="en-US" sz="7500">
                <a:solidFill>
                  <a:srgbClr val="FCD4AE"/>
                </a:solidFill>
                <a:latin typeface="Prompt Bold"/>
              </a:rPr>
              <a:t>4:34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CD4AE"/>
                </a:solidFill>
                <a:cs typeface="Prompt"/>
              </a:rPr>
              <a:t>จากนั้นเขาขึ้นไปบนเตียงและนอนทาบบนร่างของเด็ก เอาปากทาบบนปาก ตาประกบตา มือประกบมือ ขณะที่เขาเหยียดกายลงบนเด็กนั้น ร่างของเด็กก็เริ่มอบอุ่นขึ้น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13336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F2BD9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23146" y="9248461"/>
            <a:ext cx="6016686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1594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8212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7232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3913" y="1752600"/>
            <a:ext cx="14747217" cy="6629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 Bold"/>
                <a:cs typeface="Prompt Bold"/>
              </a:rPr>
              <a:t>2 พงศ์กษัตริย์ </a:t>
            </a:r>
            <a:r>
              <a:rPr lang="en-US" sz="7500">
                <a:solidFill>
                  <a:srgbClr val="FCD4AE"/>
                </a:solidFill>
                <a:latin typeface="Prompt Bold"/>
              </a:rPr>
              <a:t>4:35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cs typeface="Prompt"/>
              </a:rPr>
              <a:t>เอลีชาลงจากเตียง เดินไปเดินมาอยู่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cs typeface="Prompt"/>
              </a:rPr>
              <a:t>ในห้อง แล้วขึ้นไปบนเตียง เอนร่างทับบนร่างเด็กอีกครั้ง เด็กนั้นก็จาม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CD4AE"/>
                </a:solidFill>
                <a:cs typeface="Prompt"/>
              </a:rPr>
              <a:t>เจ็ดครั้ง แล้วลืมตาขึ้น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13336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F2BD9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23146" y="9248461"/>
            <a:ext cx="6342430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1594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8212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7232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3913" y="419100"/>
            <a:ext cx="14747217" cy="929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 Bold"/>
                <a:cs typeface="Prompt Bold"/>
              </a:rPr>
              <a:t>2 พงศ์กษัตริย์ </a:t>
            </a:r>
            <a:r>
              <a:rPr lang="en-US" sz="7500">
                <a:solidFill>
                  <a:srgbClr val="FCD4AE"/>
                </a:solidFill>
                <a:latin typeface="Prompt Bold"/>
              </a:rPr>
              <a:t>4:36-37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36เอลีชาจึงเรียกเกหะซีมา แล้วสั่งว่า “ไปเรียกหญิงชาวชูเนมมา” เขาก็ไปเรียก เมื่อนางมา เอลีชากล่าวว่า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CD4AE"/>
                </a:solidFill>
                <a:latin typeface="Prompt"/>
                <a:cs typeface="Prompt"/>
              </a:rPr>
              <a:t>“รับลูกของเจ้าไปเถิด” 37นางเข้ามาหมอบลงกับพื้นแทบเท้าของเขา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CD4AE"/>
                </a:solidFill>
                <a:cs typeface="Prompt"/>
              </a:rPr>
              <a:t>แล้วอุ้มลูกเดินออกไป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13336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F2BD9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23146" y="9248461"/>
            <a:ext cx="6342430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1594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8212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7232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3913" y="3147761"/>
            <a:ext cx="14747217" cy="3991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th-TH" sz="7500" dirty="0">
                <a:solidFill>
                  <a:srgbClr val="FCD4AE"/>
                </a:solidFill>
                <a:latin typeface="Prompt Bold"/>
                <a:cs typeface="Prompt Bold"/>
              </a:rPr>
              <a:t>สุภาษิต 21:23</a:t>
            </a:r>
            <a:endParaRPr lang="en-US" sz="7500" dirty="0">
              <a:solidFill>
                <a:srgbClr val="FCD4AE"/>
              </a:solidFill>
              <a:latin typeface="Prompt Bold"/>
              <a:cs typeface="Prompt Bold"/>
            </a:endParaRPr>
          </a:p>
          <a:p>
            <a:pPr algn="ctr">
              <a:lnSpc>
                <a:spcPts val="10500"/>
              </a:lnSpc>
            </a:pPr>
            <a:r>
              <a:rPr lang="th-TH" sz="7500" dirty="0">
                <a:solidFill>
                  <a:srgbClr val="FCD4AE"/>
                </a:solidFill>
                <a:latin typeface="Prompt"/>
                <a:cs typeface="Prompt"/>
              </a:rPr>
              <a:t>ผู้ที่ระวังปากและลิ้นของตน</a:t>
            </a:r>
            <a:br>
              <a:rPr lang="th-TH" sz="7500" dirty="0">
                <a:solidFill>
                  <a:srgbClr val="FCD4AE"/>
                </a:solidFill>
                <a:latin typeface="Prompt"/>
                <a:cs typeface="Prompt"/>
              </a:rPr>
            </a:br>
            <a:r>
              <a:rPr lang="th-TH" sz="7500" dirty="0">
                <a:solidFill>
                  <a:srgbClr val="FCD4AE"/>
                </a:solidFill>
                <a:latin typeface="Prompt"/>
                <a:cs typeface="Prompt"/>
              </a:rPr>
              <a:t>ก็ปกป้องตนให้พ้นจากหายนะ</a:t>
            </a:r>
            <a:endParaRPr lang="en-US" sz="7500" dirty="0">
              <a:solidFill>
                <a:srgbClr val="FCD4AE"/>
              </a:solidFill>
              <a:latin typeface="Prompt"/>
              <a:cs typeface="Prompt"/>
            </a:endParaRPr>
          </a:p>
        </p:txBody>
      </p:sp>
    </p:spTree>
    <p:extLst>
      <p:ext uri="{BB962C8B-B14F-4D97-AF65-F5344CB8AC3E}">
        <p14:creationId xmlns:p14="http://schemas.microsoft.com/office/powerpoint/2010/main" val="349965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62579" y="-76570"/>
            <a:ext cx="4926125" cy="1794777"/>
            <a:chOff x="0" y="0"/>
            <a:chExt cx="1297416" cy="4726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2698"/>
            </a:xfrm>
            <a:custGeom>
              <a:avLst/>
              <a:gdLst/>
              <a:ahLst/>
              <a:cxnLst/>
              <a:rect l="l" t="t" r="r" b="b"/>
              <a:pathLst>
                <a:path w="1297416" h="472698">
                  <a:moveTo>
                    <a:pt x="0" y="0"/>
                  </a:moveTo>
                  <a:lnTo>
                    <a:pt x="1297416" y="0"/>
                  </a:lnTo>
                  <a:lnTo>
                    <a:pt x="1297416" y="472698"/>
                  </a:lnTo>
                  <a:lnTo>
                    <a:pt x="0" y="472698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510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648848" y="-76570"/>
            <a:ext cx="9639152" cy="1794777"/>
            <a:chOff x="0" y="0"/>
            <a:chExt cx="2538707" cy="4726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38707" cy="472698"/>
            </a:xfrm>
            <a:custGeom>
              <a:avLst/>
              <a:gdLst/>
              <a:ahLst/>
              <a:cxnLst/>
              <a:rect l="l" t="t" r="r" b="b"/>
              <a:pathLst>
                <a:path w="2538707" h="472698">
                  <a:moveTo>
                    <a:pt x="0" y="0"/>
                  </a:moveTo>
                  <a:lnTo>
                    <a:pt x="2538707" y="0"/>
                  </a:lnTo>
                  <a:lnTo>
                    <a:pt x="2538707" y="472698"/>
                  </a:lnTo>
                  <a:lnTo>
                    <a:pt x="0" y="472698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538707" cy="510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823822" y="4310059"/>
            <a:ext cx="5634938" cy="42262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908012" y="3486200"/>
            <a:ext cx="12550747" cy="5626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>
                <a:solidFill>
                  <a:srgbClr val="391D19"/>
                </a:solidFill>
                <a:cs typeface="Prompt Bold"/>
              </a:rPr>
              <a:t>คำพูดของเราจึงมีฤทธิ์อำนาจ</a:t>
            </a:r>
          </a:p>
          <a:p>
            <a:pPr>
              <a:lnSpc>
                <a:spcPts val="11200"/>
              </a:lnSpc>
            </a:pPr>
            <a:r>
              <a:rPr lang="en-US" sz="8000">
                <a:solidFill>
                  <a:srgbClr val="391D19"/>
                </a:solidFill>
                <a:cs typeface="Prompt Bold"/>
              </a:rPr>
              <a:t>ในการสร้างขึ้นหรือทำลายลง</a:t>
            </a:r>
          </a:p>
          <a:p>
            <a:pPr>
              <a:lnSpc>
                <a:spcPts val="11200"/>
              </a:lnSpc>
            </a:pPr>
            <a:r>
              <a:rPr lang="en-US" sz="8000">
                <a:solidFill>
                  <a:srgbClr val="391D19"/>
                </a:solidFill>
                <a:latin typeface="Prompt Bold"/>
              </a:rPr>
              <a:t>- </a:t>
            </a:r>
            <a:r>
              <a:rPr lang="en-US" sz="8000">
                <a:solidFill>
                  <a:srgbClr val="391D19"/>
                </a:solidFill>
                <a:latin typeface="Prompt"/>
                <a:cs typeface="Prompt"/>
              </a:rPr>
              <a:t>ปฐมกาล 1:1-3,6,9,11</a:t>
            </a:r>
          </a:p>
          <a:p>
            <a:pPr>
              <a:lnSpc>
                <a:spcPts val="11200"/>
              </a:lnSpc>
            </a:pPr>
            <a:r>
              <a:rPr lang="en-US" sz="8000">
                <a:solidFill>
                  <a:srgbClr val="391D19"/>
                </a:solidFill>
                <a:latin typeface="Prompt"/>
                <a:cs typeface="Prompt"/>
              </a:rPr>
              <a:t>สุภาษิต 18:21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489640" y="21386"/>
            <a:ext cx="14493933" cy="100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5999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69048" y="1106969"/>
            <a:ext cx="4607963" cy="408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  <a:spcBef>
                <a:spcPct val="0"/>
              </a:spcBef>
            </a:pPr>
            <a:r>
              <a:rPr lang="en-US" sz="2395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2395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29262" y="-563292"/>
            <a:ext cx="860378" cy="2928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48"/>
              </a:lnSpc>
              <a:spcBef>
                <a:spcPct val="0"/>
              </a:spcBef>
            </a:pPr>
            <a:r>
              <a:rPr lang="en-US" sz="1710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626480" y="92227"/>
            <a:ext cx="860378" cy="2928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948"/>
              </a:lnSpc>
              <a:spcBef>
                <a:spcPct val="0"/>
              </a:spcBef>
            </a:pPr>
            <a:r>
              <a:rPr lang="en-US" sz="1710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68117" y="2959100"/>
            <a:ext cx="3439895" cy="3766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67"/>
              </a:lnSpc>
            </a:pPr>
            <a:r>
              <a:rPr lang="en-US" sz="22048">
                <a:solidFill>
                  <a:srgbClr val="FFFFFF">
                    <a:alpha val="80000"/>
                  </a:srgbClr>
                </a:solidFill>
                <a:latin typeface="Prompt Bold"/>
              </a:rPr>
              <a:t>1.2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13336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F2BD9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23146" y="9248461"/>
            <a:ext cx="6342430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71594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8212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7232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3913" y="2845996"/>
            <a:ext cx="14747217" cy="3991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th-TH" sz="7500" dirty="0">
                <a:solidFill>
                  <a:srgbClr val="FCD4AE"/>
                </a:solidFill>
                <a:latin typeface="Prompt Bold"/>
                <a:cs typeface="Prompt Bold"/>
              </a:rPr>
              <a:t>สุภาษิต 13:3</a:t>
            </a:r>
            <a:endParaRPr lang="en-US" sz="7500" dirty="0">
              <a:solidFill>
                <a:srgbClr val="FCD4AE"/>
              </a:solidFill>
              <a:latin typeface="Prompt Bold"/>
            </a:endParaRPr>
          </a:p>
          <a:p>
            <a:pPr algn="ctr">
              <a:lnSpc>
                <a:spcPts val="10500"/>
              </a:lnSpc>
            </a:pPr>
            <a:r>
              <a:rPr lang="th-TH" sz="7500" dirty="0">
                <a:solidFill>
                  <a:srgbClr val="FCD4A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ผู้ที่ระวังปากก็สงวนชีวิตของตน</a:t>
            </a:r>
            <a:br>
              <a:rPr lang="th-TH" sz="7500" dirty="0">
                <a:solidFill>
                  <a:srgbClr val="FCD4AE"/>
                </a:solidFill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lang="th-TH" sz="7500" dirty="0">
                <a:solidFill>
                  <a:srgbClr val="FCD4AE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แต่ผู้ที่พูดพล่อยๆ จะถึงแก่หายนะ</a:t>
            </a:r>
            <a:endParaRPr lang="en-US" sz="7500" dirty="0">
              <a:solidFill>
                <a:srgbClr val="FCD4AE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17528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62579" y="8549499"/>
            <a:ext cx="4926125" cy="2171825"/>
            <a:chOff x="0" y="0"/>
            <a:chExt cx="1297416" cy="5720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572003"/>
            </a:xfrm>
            <a:custGeom>
              <a:avLst/>
              <a:gdLst/>
              <a:ahLst/>
              <a:cxnLst/>
              <a:rect l="l" t="t" r="r" b="b"/>
              <a:pathLst>
                <a:path w="1297416" h="572003">
                  <a:moveTo>
                    <a:pt x="0" y="0"/>
                  </a:moveTo>
                  <a:lnTo>
                    <a:pt x="1297416" y="0"/>
                  </a:lnTo>
                  <a:lnTo>
                    <a:pt x="1297416" y="572003"/>
                  </a:lnTo>
                  <a:lnTo>
                    <a:pt x="0" y="572003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610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489640" y="8647455"/>
            <a:ext cx="12937604" cy="100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5999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648848" y="8549499"/>
            <a:ext cx="9639152" cy="2171825"/>
            <a:chOff x="0" y="0"/>
            <a:chExt cx="2538707" cy="57200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38707" cy="572003"/>
            </a:xfrm>
            <a:custGeom>
              <a:avLst/>
              <a:gdLst/>
              <a:ahLst/>
              <a:cxnLst/>
              <a:rect l="l" t="t" r="r" b="b"/>
              <a:pathLst>
                <a:path w="2538707" h="572003">
                  <a:moveTo>
                    <a:pt x="0" y="0"/>
                  </a:moveTo>
                  <a:lnTo>
                    <a:pt x="2538707" y="0"/>
                  </a:lnTo>
                  <a:lnTo>
                    <a:pt x="2538707" y="572003"/>
                  </a:lnTo>
                  <a:lnTo>
                    <a:pt x="0" y="572003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538707" cy="610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0" y="1405812"/>
            <a:ext cx="6583680" cy="8229600"/>
          </a:xfrm>
          <a:custGeom>
            <a:avLst/>
            <a:gdLst/>
            <a:ahLst/>
            <a:cxnLst/>
            <a:rect l="l" t="t" r="r" b="b"/>
            <a:pathLst>
              <a:path w="6583680" h="8229600">
                <a:moveTo>
                  <a:pt x="0" y="0"/>
                </a:moveTo>
                <a:lnTo>
                  <a:pt x="6583680" y="0"/>
                </a:lnTo>
                <a:lnTo>
                  <a:pt x="658368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3" name="TextBox 13"/>
          <p:cNvSpPr txBox="1"/>
          <p:nvPr/>
        </p:nvSpPr>
        <p:spPr>
          <a:xfrm>
            <a:off x="2569048" y="9733039"/>
            <a:ext cx="4607963" cy="408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  <a:spcBef>
                <a:spcPct val="0"/>
              </a:spcBef>
            </a:pPr>
            <a:r>
              <a:rPr lang="en-US" sz="2395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2395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29262" y="8062778"/>
            <a:ext cx="860378" cy="2928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48"/>
              </a:lnSpc>
              <a:spcBef>
                <a:spcPct val="0"/>
              </a:spcBef>
            </a:pPr>
            <a:r>
              <a:rPr lang="en-US" sz="1710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626480" y="8718296"/>
            <a:ext cx="860378" cy="2928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948"/>
              </a:lnSpc>
              <a:spcBef>
                <a:spcPct val="0"/>
              </a:spcBef>
            </a:pPr>
            <a:r>
              <a:rPr lang="en-US" sz="1710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062804" y="2531384"/>
            <a:ext cx="9225196" cy="4206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>
                <a:solidFill>
                  <a:srgbClr val="391D19"/>
                </a:solidFill>
                <a:cs typeface="Prompt Bold"/>
              </a:rPr>
              <a:t>ท่านจะพูดถ้อยคำ</a:t>
            </a:r>
          </a:p>
          <a:p>
            <a:pPr>
              <a:lnSpc>
                <a:spcPts val="11200"/>
              </a:lnSpc>
            </a:pPr>
            <a:r>
              <a:rPr lang="en-US" sz="8000">
                <a:solidFill>
                  <a:srgbClr val="391D19"/>
                </a:solidFill>
                <a:cs typeface="Prompt Bold"/>
              </a:rPr>
              <a:t>ที่สร้างชีวิต</a:t>
            </a:r>
          </a:p>
          <a:p>
            <a:pPr>
              <a:lnSpc>
                <a:spcPts val="11200"/>
              </a:lnSpc>
            </a:pPr>
            <a:r>
              <a:rPr lang="en-US" sz="8000">
                <a:solidFill>
                  <a:srgbClr val="391D19"/>
                </a:solidFill>
                <a:latin typeface="Prompt Bold"/>
                <a:cs typeface="Prompt Bold"/>
              </a:rPr>
              <a:t>ได้อย่างไร?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19371" y="1040457"/>
            <a:ext cx="2729888" cy="7366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199"/>
              </a:lnSpc>
            </a:pPr>
            <a:r>
              <a:rPr lang="en-US" sz="42999" dirty="0">
                <a:solidFill>
                  <a:srgbClr val="FFFFFF">
                    <a:alpha val="80000"/>
                  </a:srgbClr>
                </a:solidFill>
                <a:latin typeface="Prompt Bold"/>
              </a:rPr>
              <a:t>3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62579" y="-76570"/>
            <a:ext cx="4926125" cy="1794777"/>
            <a:chOff x="0" y="0"/>
            <a:chExt cx="1297416" cy="4726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2698"/>
            </a:xfrm>
            <a:custGeom>
              <a:avLst/>
              <a:gdLst/>
              <a:ahLst/>
              <a:cxnLst/>
              <a:rect l="l" t="t" r="r" b="b"/>
              <a:pathLst>
                <a:path w="1297416" h="472698">
                  <a:moveTo>
                    <a:pt x="0" y="0"/>
                  </a:moveTo>
                  <a:lnTo>
                    <a:pt x="1297416" y="0"/>
                  </a:lnTo>
                  <a:lnTo>
                    <a:pt x="1297416" y="472698"/>
                  </a:lnTo>
                  <a:lnTo>
                    <a:pt x="0" y="472698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510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489640" y="21386"/>
            <a:ext cx="11363178" cy="100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5999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648848" y="-76570"/>
            <a:ext cx="9639152" cy="1794777"/>
            <a:chOff x="0" y="0"/>
            <a:chExt cx="2538707" cy="47269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38707" cy="472698"/>
            </a:xfrm>
            <a:custGeom>
              <a:avLst/>
              <a:gdLst/>
              <a:ahLst/>
              <a:cxnLst/>
              <a:rect l="l" t="t" r="r" b="b"/>
              <a:pathLst>
                <a:path w="2538707" h="472698">
                  <a:moveTo>
                    <a:pt x="0" y="0"/>
                  </a:moveTo>
                  <a:lnTo>
                    <a:pt x="2538707" y="0"/>
                  </a:lnTo>
                  <a:lnTo>
                    <a:pt x="2538707" y="472698"/>
                  </a:lnTo>
                  <a:lnTo>
                    <a:pt x="0" y="472698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538707" cy="510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03809" y="6407512"/>
            <a:ext cx="3594835" cy="3594835"/>
            <a:chOff x="0" y="0"/>
            <a:chExt cx="12700000" cy="12700000"/>
          </a:xfrm>
        </p:grpSpPr>
        <p:sp>
          <p:nvSpPr>
            <p:cNvPr id="13" name="Freeform 13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20" y="11470640"/>
                  </a:cubicBezTo>
                  <a:cubicBezTo>
                    <a:pt x="9123680" y="11334750"/>
                    <a:pt x="10237470" y="10519410"/>
                    <a:pt x="11071860" y="9767570"/>
                  </a:cubicBezTo>
                  <a:cubicBezTo>
                    <a:pt x="11625580" y="9268460"/>
                    <a:pt x="11971020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4"/>
              <a:stretch>
                <a:fillRect l="-27896" r="-11416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569048" y="1106969"/>
            <a:ext cx="4607963" cy="408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  <a:spcBef>
                <a:spcPct val="0"/>
              </a:spcBef>
            </a:pPr>
            <a:r>
              <a:rPr lang="en-US" sz="2395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2395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29262" y="-563292"/>
            <a:ext cx="860378" cy="2928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48"/>
              </a:lnSpc>
              <a:spcBef>
                <a:spcPct val="0"/>
              </a:spcBef>
            </a:pPr>
            <a:r>
              <a:rPr lang="en-US" sz="1710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626480" y="92227"/>
            <a:ext cx="860378" cy="2928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948"/>
              </a:lnSpc>
              <a:spcBef>
                <a:spcPct val="0"/>
              </a:spcBef>
            </a:pPr>
            <a:r>
              <a:rPr lang="en-US" sz="1710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729405" y="3998055"/>
            <a:ext cx="12971793" cy="4206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>
                <a:solidFill>
                  <a:srgbClr val="391D19"/>
                </a:solidFill>
                <a:cs typeface="Prompt Bold"/>
              </a:rPr>
              <a:t>ใส่พระวจนะของพระเจ้า</a:t>
            </a:r>
          </a:p>
          <a:p>
            <a:pPr>
              <a:lnSpc>
                <a:spcPts val="11200"/>
              </a:lnSpc>
            </a:pPr>
            <a:r>
              <a:rPr lang="en-US" sz="8000">
                <a:solidFill>
                  <a:srgbClr val="391D19"/>
                </a:solidFill>
                <a:cs typeface="Prompt Bold"/>
              </a:rPr>
              <a:t>ไว้ในใจของท่านอย่างสม่ำเสมอ </a:t>
            </a:r>
            <a:r>
              <a:rPr lang="en-US" sz="8000">
                <a:solidFill>
                  <a:srgbClr val="391D19"/>
                </a:solidFill>
                <a:latin typeface="Prompt"/>
                <a:cs typeface="Prompt"/>
              </a:rPr>
              <a:t>- ลูกา 6:45, สุภาษิต 4:23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92895" y="3277689"/>
            <a:ext cx="3816664" cy="3764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67"/>
              </a:lnSpc>
            </a:pPr>
            <a:r>
              <a:rPr lang="en-US" sz="22048">
                <a:solidFill>
                  <a:srgbClr val="FFFFFF">
                    <a:alpha val="80000"/>
                  </a:srgbClr>
                </a:solidFill>
                <a:latin typeface="Prompt Bold"/>
              </a:rPr>
              <a:t>3.1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7172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846530" y="876300"/>
            <a:ext cx="14412770" cy="796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1B1B1B"/>
                </a:solidFill>
                <a:latin typeface="Prompt Bold"/>
                <a:cs typeface="Prompt Bold"/>
              </a:rPr>
              <a:t>ลูกา 6:45</a:t>
            </a:r>
          </a:p>
          <a:p>
            <a:pPr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1B1B1B"/>
                </a:solidFill>
                <a:cs typeface="Prompt"/>
              </a:rPr>
              <a:t>คนดีย่อมนำสิ่งดีออกจากความดีที่สะสมไว้ในใจของตน ส่วนคนชั่วก็นำสิ่งชั่วออกจากความชั่วที่สะสมไว้ในใจของตน เพราะปากย่อมเอ่ยสิ่งที่เอ่อล้นออกมาจากใจ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4034" y="9248461"/>
            <a:ext cx="12205810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2482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100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28120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7172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572613" y="1752600"/>
            <a:ext cx="14823645" cy="6629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1B1B1B"/>
                </a:solidFill>
                <a:latin typeface="Prompt Bold"/>
                <a:cs typeface="Prompt Bold"/>
              </a:rPr>
              <a:t>สุภาษิต 4:23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1B1B1B"/>
                </a:solidFill>
                <a:cs typeface="Prompt"/>
              </a:rPr>
              <a:t>ที่สำคัญที่สุด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1B1B1B"/>
                </a:solidFill>
                <a:cs typeface="Prompt"/>
              </a:rPr>
              <a:t>จงระแวดระวังใจของเจ้า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1B1B1B"/>
                </a:solidFill>
                <a:cs typeface="Prompt"/>
              </a:rPr>
              <a:t>เพราะทุกสิ่งที่เจ้าทำ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1B1B1B"/>
                </a:solidFill>
                <a:cs typeface="Prompt"/>
              </a:rPr>
              <a:t>ล้วนไหลออกมาจากใจ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4034" y="9248461"/>
            <a:ext cx="11409548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2482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100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28120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62579" y="-76570"/>
            <a:ext cx="4926125" cy="1794777"/>
            <a:chOff x="0" y="0"/>
            <a:chExt cx="1297416" cy="4726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2698"/>
            </a:xfrm>
            <a:custGeom>
              <a:avLst/>
              <a:gdLst/>
              <a:ahLst/>
              <a:cxnLst/>
              <a:rect l="l" t="t" r="r" b="b"/>
              <a:pathLst>
                <a:path w="1297416" h="472698">
                  <a:moveTo>
                    <a:pt x="0" y="0"/>
                  </a:moveTo>
                  <a:lnTo>
                    <a:pt x="1297416" y="0"/>
                  </a:lnTo>
                  <a:lnTo>
                    <a:pt x="1297416" y="472698"/>
                  </a:lnTo>
                  <a:lnTo>
                    <a:pt x="0" y="472698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510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489640" y="21386"/>
            <a:ext cx="12448989" cy="100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5999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648848" y="-76570"/>
            <a:ext cx="9639152" cy="1794777"/>
            <a:chOff x="0" y="0"/>
            <a:chExt cx="2538707" cy="47269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38707" cy="472698"/>
            </a:xfrm>
            <a:custGeom>
              <a:avLst/>
              <a:gdLst/>
              <a:ahLst/>
              <a:cxnLst/>
              <a:rect l="l" t="t" r="r" b="b"/>
              <a:pathLst>
                <a:path w="2538707" h="472698">
                  <a:moveTo>
                    <a:pt x="0" y="0"/>
                  </a:moveTo>
                  <a:lnTo>
                    <a:pt x="2538707" y="0"/>
                  </a:lnTo>
                  <a:lnTo>
                    <a:pt x="2538707" y="472698"/>
                  </a:lnTo>
                  <a:lnTo>
                    <a:pt x="0" y="472698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538707" cy="510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024913" y="6552324"/>
            <a:ext cx="3734676" cy="3734676"/>
            <a:chOff x="0" y="0"/>
            <a:chExt cx="12700000" cy="12700000"/>
          </a:xfrm>
        </p:grpSpPr>
        <p:sp>
          <p:nvSpPr>
            <p:cNvPr id="13" name="Freeform 13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20" y="11470640"/>
                  </a:cubicBezTo>
                  <a:cubicBezTo>
                    <a:pt x="9123680" y="11334750"/>
                    <a:pt x="10237470" y="10519410"/>
                    <a:pt x="11071860" y="9767570"/>
                  </a:cubicBezTo>
                  <a:cubicBezTo>
                    <a:pt x="11625580" y="9268460"/>
                    <a:pt x="11971020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4"/>
              <a:stretch>
                <a:fillRect r="-39312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569048" y="1106969"/>
            <a:ext cx="4607963" cy="408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  <a:spcBef>
                <a:spcPct val="0"/>
              </a:spcBef>
            </a:pPr>
            <a:r>
              <a:rPr lang="en-US" sz="2395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2395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29262" y="-563292"/>
            <a:ext cx="860378" cy="2928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48"/>
              </a:lnSpc>
              <a:spcBef>
                <a:spcPct val="0"/>
              </a:spcBef>
            </a:pPr>
            <a:r>
              <a:rPr lang="en-US" sz="1710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626480" y="92227"/>
            <a:ext cx="860378" cy="2928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948"/>
              </a:lnSpc>
              <a:spcBef>
                <a:spcPct val="0"/>
              </a:spcBef>
            </a:pPr>
            <a:r>
              <a:rPr lang="en-US" sz="1710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90994" y="3998055"/>
            <a:ext cx="11142522" cy="4206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>
                <a:solidFill>
                  <a:srgbClr val="391D19"/>
                </a:solidFill>
                <a:cs typeface="Prompt Bold"/>
              </a:rPr>
              <a:t>เปลี่ยนแปลงความคิดใหม่</a:t>
            </a:r>
          </a:p>
          <a:p>
            <a:pPr>
              <a:lnSpc>
                <a:spcPts val="11200"/>
              </a:lnSpc>
            </a:pPr>
            <a:r>
              <a:rPr lang="en-US" sz="8000">
                <a:solidFill>
                  <a:srgbClr val="391D19"/>
                </a:solidFill>
                <a:cs typeface="Prompt Bold"/>
              </a:rPr>
              <a:t>โดยพระวจนะของพระเจ้า</a:t>
            </a:r>
          </a:p>
          <a:p>
            <a:pPr>
              <a:lnSpc>
                <a:spcPts val="11200"/>
              </a:lnSpc>
            </a:pPr>
            <a:r>
              <a:rPr lang="en-US" sz="8000">
                <a:solidFill>
                  <a:srgbClr val="391D19"/>
                </a:solidFill>
                <a:latin typeface="Prompt Bold"/>
              </a:rPr>
              <a:t>- </a:t>
            </a:r>
            <a:r>
              <a:rPr lang="en-US" sz="8000">
                <a:solidFill>
                  <a:srgbClr val="391D19"/>
                </a:solidFill>
                <a:latin typeface="Prompt"/>
                <a:cs typeface="Prompt"/>
              </a:rPr>
              <a:t>โรม 12:1-2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54484" y="3277689"/>
            <a:ext cx="3816664" cy="3764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67"/>
              </a:lnSpc>
            </a:pPr>
            <a:r>
              <a:rPr lang="en-US" sz="22048">
                <a:solidFill>
                  <a:srgbClr val="FFFFFF">
                    <a:alpha val="80000"/>
                  </a:srgbClr>
                </a:solidFill>
                <a:latin typeface="Prompt Bold"/>
              </a:rPr>
              <a:t>3.2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7172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299404" y="419100"/>
            <a:ext cx="15522948" cy="929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 dirty="0" err="1">
                <a:solidFill>
                  <a:srgbClr val="1B1B1B"/>
                </a:solidFill>
                <a:latin typeface="Prompt Bold"/>
                <a:cs typeface="Prompt Bold"/>
              </a:rPr>
              <a:t>โรม</a:t>
            </a:r>
            <a:r>
              <a:rPr lang="en-US" sz="7500" dirty="0">
                <a:solidFill>
                  <a:srgbClr val="1B1B1B"/>
                </a:solidFill>
                <a:latin typeface="Prompt Bold"/>
                <a:cs typeface="Prompt Bold"/>
              </a:rPr>
              <a:t> 12:1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 dirty="0" err="1">
                <a:solidFill>
                  <a:srgbClr val="1B1B1B"/>
                </a:solidFill>
                <a:cs typeface="Prompt"/>
              </a:rPr>
              <a:t>เหตุฉะนั้นพี่น้องทั้งหลาย</a:t>
            </a:r>
            <a:endParaRPr lang="en-US" sz="7500" dirty="0">
              <a:solidFill>
                <a:srgbClr val="1B1B1B"/>
              </a:solidFill>
              <a:cs typeface="Prompt"/>
            </a:endParaRP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 dirty="0" err="1">
                <a:solidFill>
                  <a:srgbClr val="1B1B1B"/>
                </a:solidFill>
                <a:cs typeface="Prompt"/>
              </a:rPr>
              <a:t>เมื่อพิจารณาถึงพระเมตตาของพระเจ้า</a:t>
            </a:r>
            <a:r>
              <a:rPr lang="en-US" sz="7500" dirty="0">
                <a:solidFill>
                  <a:srgbClr val="1B1B1B"/>
                </a:solidFill>
                <a:cs typeface="Prompt"/>
              </a:rPr>
              <a:t> ข้าพเจ้าจึง</a:t>
            </a:r>
            <a:r>
              <a:rPr lang="en-US" sz="7500" u="sng" dirty="0">
                <a:solidFill>
                  <a:srgbClr val="1B1B1B"/>
                </a:solidFill>
                <a:highlight>
                  <a:srgbClr val="FFFF00"/>
                </a:highlight>
                <a:cs typeface="Prompt"/>
              </a:rPr>
              <a:t>ขอให้ท่านทั้งหลายถวายตัว</a:t>
            </a:r>
            <a:r>
              <a:rPr lang="en-US" sz="7500" dirty="0">
                <a:solidFill>
                  <a:srgbClr val="1B1B1B"/>
                </a:solidFill>
                <a:cs typeface="Prompt"/>
              </a:rPr>
              <a:t>ของท่านแด่พระเจ้าเป็นเครื่องบูชาที่มีชีวิต </a:t>
            </a:r>
            <a:r>
              <a:rPr lang="en-US" sz="7500" dirty="0" err="1">
                <a:solidFill>
                  <a:srgbClr val="1B1B1B"/>
                </a:solidFill>
                <a:cs typeface="Prompt"/>
              </a:rPr>
              <a:t>ที่บริสุทธิ์</a:t>
            </a:r>
            <a:r>
              <a:rPr lang="en-US" sz="7500" dirty="0">
                <a:solidFill>
                  <a:srgbClr val="1B1B1B"/>
                </a:solidFill>
                <a:cs typeface="Prompt"/>
              </a:rPr>
              <a:t> </a:t>
            </a:r>
            <a:r>
              <a:rPr lang="en-US" sz="7500" dirty="0" err="1">
                <a:solidFill>
                  <a:srgbClr val="1B1B1B"/>
                </a:solidFill>
                <a:cs typeface="Prompt"/>
              </a:rPr>
              <a:t>และที่พระเจ้าพอพระทัย</a:t>
            </a:r>
            <a:r>
              <a:rPr lang="en-US" sz="7500" dirty="0">
                <a:solidFill>
                  <a:srgbClr val="1B1B1B"/>
                </a:solidFill>
                <a:cs typeface="Prompt"/>
              </a:rPr>
              <a:t> </a:t>
            </a:r>
            <a:r>
              <a:rPr lang="en-US" sz="7500" dirty="0" err="1">
                <a:solidFill>
                  <a:srgbClr val="1B1B1B"/>
                </a:solidFill>
                <a:cs typeface="Prompt"/>
              </a:rPr>
              <a:t>นี่เป็นการนมัสการที่แท้จริง</a:t>
            </a:r>
            <a:endParaRPr lang="en-US" sz="7500" dirty="0">
              <a:solidFill>
                <a:srgbClr val="1B1B1B"/>
              </a:solidFill>
              <a:cs typeface="Promp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94034" y="9248461"/>
            <a:ext cx="10088478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2482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100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28120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7172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798352" y="117335"/>
            <a:ext cx="16489648" cy="929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1B1B1B"/>
                </a:solidFill>
                <a:latin typeface="Prompt Bold"/>
                <a:cs typeface="Prompt Bold"/>
              </a:rPr>
              <a:t>โรม 12:2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1B1B1B"/>
                </a:solidFill>
                <a:cs typeface="Prompt"/>
              </a:rPr>
              <a:t>อย่าดำเนินชีวิตตามอย่างคนในโลกนี้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1B1B1B"/>
                </a:solidFill>
                <a:cs typeface="Prompt"/>
              </a:rPr>
              <a:t>แต่จงรับการเปลี่ยนแปลงจิตใจของท่านใหม่ แล้วท่านจึงจะสามารถพิสูจน์และยืนยันได้ว่าสิ่งใดคือพระประสงค์ของพระเจ้า คือพระประสงค์อันดีอันเป็นที่พอพระทัยและสมบูรณ์พร้อมของพระองค์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4034" y="9248461"/>
            <a:ext cx="8278793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2482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100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28120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62579" y="-76570"/>
            <a:ext cx="4926125" cy="1794777"/>
            <a:chOff x="0" y="0"/>
            <a:chExt cx="1297416" cy="4726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2698"/>
            </a:xfrm>
            <a:custGeom>
              <a:avLst/>
              <a:gdLst/>
              <a:ahLst/>
              <a:cxnLst/>
              <a:rect l="l" t="t" r="r" b="b"/>
              <a:pathLst>
                <a:path w="1297416" h="472698">
                  <a:moveTo>
                    <a:pt x="0" y="0"/>
                  </a:moveTo>
                  <a:lnTo>
                    <a:pt x="1297416" y="0"/>
                  </a:lnTo>
                  <a:lnTo>
                    <a:pt x="1297416" y="472698"/>
                  </a:lnTo>
                  <a:lnTo>
                    <a:pt x="0" y="472698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510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489640" y="21386"/>
            <a:ext cx="12448989" cy="100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5999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69048" y="1106969"/>
            <a:ext cx="4607963" cy="408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  <a:spcBef>
                <a:spcPct val="0"/>
              </a:spcBef>
            </a:pPr>
            <a:r>
              <a:rPr lang="en-US" sz="2395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2395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29262" y="-563292"/>
            <a:ext cx="860378" cy="2928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48"/>
              </a:lnSpc>
              <a:spcBef>
                <a:spcPct val="0"/>
              </a:spcBef>
            </a:pPr>
            <a:r>
              <a:rPr lang="en-US" sz="1710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26480" y="92227"/>
            <a:ext cx="860378" cy="2928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948"/>
              </a:lnSpc>
              <a:spcBef>
                <a:spcPct val="0"/>
              </a:spcBef>
            </a:pPr>
            <a:r>
              <a:rPr lang="en-US" sz="1710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648848" y="-76570"/>
            <a:ext cx="9639152" cy="1794777"/>
            <a:chOff x="0" y="0"/>
            <a:chExt cx="2538707" cy="47269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38707" cy="472698"/>
            </a:xfrm>
            <a:custGeom>
              <a:avLst/>
              <a:gdLst/>
              <a:ahLst/>
              <a:cxnLst/>
              <a:rect l="l" t="t" r="r" b="b"/>
              <a:pathLst>
                <a:path w="2538707" h="472698">
                  <a:moveTo>
                    <a:pt x="0" y="0"/>
                  </a:moveTo>
                  <a:lnTo>
                    <a:pt x="2538707" y="0"/>
                  </a:lnTo>
                  <a:lnTo>
                    <a:pt x="2538707" y="472698"/>
                  </a:lnTo>
                  <a:lnTo>
                    <a:pt x="0" y="472698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538707" cy="510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277724" y="3998055"/>
            <a:ext cx="6407939" cy="4206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>
                <a:solidFill>
                  <a:srgbClr val="391D19"/>
                </a:solidFill>
                <a:cs typeface="Prompt Bold"/>
              </a:rPr>
              <a:t>หยุดคิดสักนิด</a:t>
            </a:r>
          </a:p>
          <a:p>
            <a:pPr>
              <a:lnSpc>
                <a:spcPts val="11200"/>
              </a:lnSpc>
            </a:pPr>
            <a:r>
              <a:rPr lang="en-US" sz="8000">
                <a:solidFill>
                  <a:srgbClr val="391D19"/>
                </a:solidFill>
                <a:cs typeface="Prompt Bold"/>
              </a:rPr>
              <a:t>ก่อนจะพูด</a:t>
            </a:r>
          </a:p>
          <a:p>
            <a:pPr>
              <a:lnSpc>
                <a:spcPts val="11200"/>
              </a:lnSpc>
            </a:pPr>
            <a:r>
              <a:rPr lang="en-US" sz="8000">
                <a:solidFill>
                  <a:srgbClr val="391D19"/>
                </a:solidFill>
                <a:latin typeface="Prompt"/>
                <a:cs typeface="Prompt"/>
              </a:rPr>
              <a:t>- ยากอบ 1:19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72089" y="3502345"/>
            <a:ext cx="3816664" cy="3764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67"/>
              </a:lnSpc>
            </a:pPr>
            <a:r>
              <a:rPr lang="en-US" sz="22048" dirty="0">
                <a:solidFill>
                  <a:srgbClr val="FFFFFF">
                    <a:alpha val="80000"/>
                  </a:srgbClr>
                </a:solidFill>
                <a:latin typeface="Prompt Bold"/>
              </a:rPr>
              <a:t>3.3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7172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846530" y="1752600"/>
            <a:ext cx="14412770" cy="6629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1B1B1B"/>
                </a:solidFill>
                <a:latin typeface="Prompt Bold"/>
                <a:cs typeface="Prompt Bold"/>
              </a:rPr>
              <a:t>ยากอบ</a:t>
            </a:r>
            <a:r>
              <a:rPr lang="en-US" sz="7500" dirty="0">
                <a:solidFill>
                  <a:srgbClr val="1B1B1B"/>
                </a:solidFill>
                <a:latin typeface="Prompt Bold"/>
                <a:cs typeface="Prompt Bold"/>
              </a:rPr>
              <a:t> 1:19</a:t>
            </a:r>
          </a:p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1B1B1B"/>
                </a:solidFill>
                <a:cs typeface="Prompt"/>
              </a:rPr>
              <a:t>พี่น้องที่รักพึงทราบข้อนี้คือ</a:t>
            </a:r>
            <a:endParaRPr lang="en-US" sz="7500" dirty="0">
              <a:solidFill>
                <a:srgbClr val="1B1B1B"/>
              </a:solidFill>
              <a:cs typeface="Prompt"/>
            </a:endParaRPr>
          </a:p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1B1B1B"/>
                </a:solidFill>
                <a:cs typeface="Prompt"/>
              </a:rPr>
              <a:t>ทุกคน</a:t>
            </a:r>
            <a:r>
              <a:rPr lang="en-US" sz="7500" u="sng" dirty="0" err="1">
                <a:solidFill>
                  <a:srgbClr val="1B1B1B"/>
                </a:solidFill>
                <a:highlight>
                  <a:srgbClr val="FFFF00"/>
                </a:highlight>
                <a:cs typeface="Prompt"/>
              </a:rPr>
              <a:t>ควรไวในการฟัง</a:t>
            </a:r>
            <a:endParaRPr lang="en-US" sz="7500" u="sng" dirty="0">
              <a:solidFill>
                <a:srgbClr val="1B1B1B"/>
              </a:solidFill>
              <a:highlight>
                <a:srgbClr val="FFFF00"/>
              </a:highlight>
              <a:cs typeface="Prompt"/>
            </a:endParaRPr>
          </a:p>
          <a:p>
            <a:pPr algn="ctr">
              <a:lnSpc>
                <a:spcPts val="10500"/>
              </a:lnSpc>
            </a:pPr>
            <a:r>
              <a:rPr lang="en-US" sz="7500" u="sng" dirty="0" err="1">
                <a:solidFill>
                  <a:srgbClr val="1B1B1B"/>
                </a:solidFill>
                <a:highlight>
                  <a:srgbClr val="FFFF00"/>
                </a:highlight>
                <a:cs typeface="Prompt"/>
              </a:rPr>
              <a:t>ช้าในการพูด</a:t>
            </a:r>
            <a:endParaRPr lang="en-US" sz="7500" u="sng" dirty="0">
              <a:solidFill>
                <a:srgbClr val="1B1B1B"/>
              </a:solidFill>
              <a:highlight>
                <a:srgbClr val="FFFF00"/>
              </a:highlight>
              <a:cs typeface="Prompt"/>
            </a:endParaRPr>
          </a:p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1B1B1B"/>
                </a:solidFill>
                <a:cs typeface="Prompt"/>
              </a:rPr>
              <a:t>และ</a:t>
            </a:r>
            <a:r>
              <a:rPr lang="en-US" sz="7500" u="sng" dirty="0" err="1">
                <a:solidFill>
                  <a:srgbClr val="1B1B1B"/>
                </a:solidFill>
                <a:highlight>
                  <a:srgbClr val="FFFF00"/>
                </a:highlight>
                <a:cs typeface="Prompt"/>
              </a:rPr>
              <a:t>ช้าในการโกรธ</a:t>
            </a:r>
            <a:endParaRPr lang="en-US" sz="7500" u="sng" dirty="0">
              <a:solidFill>
                <a:srgbClr val="1B1B1B"/>
              </a:solidFill>
              <a:highlight>
                <a:srgbClr val="FFFF00"/>
              </a:highlight>
              <a:cs typeface="Promp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94034" y="9248461"/>
            <a:ext cx="9346507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2482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100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28120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7172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299404" y="784085"/>
            <a:ext cx="15843225" cy="796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1B1B1B"/>
                </a:solidFill>
                <a:latin typeface="Prompt Bold"/>
                <a:cs typeface="Prompt Bold"/>
              </a:rPr>
              <a:t>ปฐมกาล 1:1-2</a:t>
            </a:r>
          </a:p>
          <a:p>
            <a:pPr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1B1B1B"/>
                </a:solidFill>
                <a:latin typeface="Prompt"/>
                <a:cs typeface="Prompt"/>
              </a:rPr>
              <a:t>1 ในปฐมกาล พระเจ้าทรงสร้างทุกสิ่งในฟ้าสวรรค์และโลก 2 ขณะนั้นโลกยังไม่มีรูปทรงและว่างเปล่า ความมืดปกคลุมอยู่เหนือพื้นผิวของห้วงน้ำ พระวิญญาณของพระเจ้าทรงเคลื่อนไหวอยู่เหนือน้ำนั้น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4034" y="9248461"/>
            <a:ext cx="6650076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2482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100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28120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62579" y="-76570"/>
            <a:ext cx="4926125" cy="1794777"/>
            <a:chOff x="0" y="0"/>
            <a:chExt cx="1297416" cy="4726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2698"/>
            </a:xfrm>
            <a:custGeom>
              <a:avLst/>
              <a:gdLst/>
              <a:ahLst/>
              <a:cxnLst/>
              <a:rect l="l" t="t" r="r" b="b"/>
              <a:pathLst>
                <a:path w="1297416" h="472698">
                  <a:moveTo>
                    <a:pt x="0" y="0"/>
                  </a:moveTo>
                  <a:lnTo>
                    <a:pt x="1297416" y="0"/>
                  </a:lnTo>
                  <a:lnTo>
                    <a:pt x="1297416" y="472698"/>
                  </a:lnTo>
                  <a:lnTo>
                    <a:pt x="0" y="472698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510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489640" y="21386"/>
            <a:ext cx="12829023" cy="100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5999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69048" y="1106969"/>
            <a:ext cx="4607963" cy="408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  <a:spcBef>
                <a:spcPct val="0"/>
              </a:spcBef>
            </a:pPr>
            <a:r>
              <a:rPr lang="en-US" sz="2395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2395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29262" y="-563292"/>
            <a:ext cx="860378" cy="2928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48"/>
              </a:lnSpc>
              <a:spcBef>
                <a:spcPct val="0"/>
              </a:spcBef>
            </a:pPr>
            <a:r>
              <a:rPr lang="en-US" sz="1710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26480" y="92227"/>
            <a:ext cx="860378" cy="2928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948"/>
              </a:lnSpc>
              <a:spcBef>
                <a:spcPct val="0"/>
              </a:spcBef>
            </a:pPr>
            <a:r>
              <a:rPr lang="en-US" sz="1710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648848" y="-76570"/>
            <a:ext cx="9639152" cy="1794777"/>
            <a:chOff x="0" y="0"/>
            <a:chExt cx="2538707" cy="47269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38707" cy="472698"/>
            </a:xfrm>
            <a:custGeom>
              <a:avLst/>
              <a:gdLst/>
              <a:ahLst/>
              <a:cxnLst/>
              <a:rect l="l" t="t" r="r" b="b"/>
              <a:pathLst>
                <a:path w="2538707" h="472698">
                  <a:moveTo>
                    <a:pt x="0" y="0"/>
                  </a:moveTo>
                  <a:lnTo>
                    <a:pt x="2538707" y="0"/>
                  </a:lnTo>
                  <a:lnTo>
                    <a:pt x="2538707" y="472698"/>
                  </a:lnTo>
                  <a:lnTo>
                    <a:pt x="0" y="472698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538707" cy="510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0" y="4321867"/>
            <a:ext cx="18288000" cy="5626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91D19"/>
                </a:solidFill>
                <a:cs typeface="Prompt Bold"/>
              </a:rPr>
              <a:t>แทนที่จะพูดถึงปัญหาหรือสถานการณ์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91D19"/>
                </a:solidFill>
                <a:cs typeface="Prompt Bold"/>
              </a:rPr>
              <a:t>ให้พูดพระวจนะ พูดเหมือนที่พระเจ้าพูด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91D19"/>
                </a:solidFill>
                <a:cs typeface="Prompt Bold"/>
              </a:rPr>
              <a:t>และขอบพระคุณพระเจ้า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91D19"/>
                </a:solidFill>
                <a:latin typeface="Prompt"/>
                <a:cs typeface="Prompt"/>
              </a:rPr>
              <a:t>– ฮีบรู 4:14, 1 เธสะโลนิกา 5:16-17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138824" y="1308632"/>
            <a:ext cx="4010351" cy="3764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67"/>
              </a:lnSpc>
            </a:pPr>
            <a:r>
              <a:rPr lang="en-US" sz="22048">
                <a:solidFill>
                  <a:srgbClr val="FFFFFF">
                    <a:alpha val="80000"/>
                  </a:srgbClr>
                </a:solidFill>
                <a:latin typeface="Prompt Bold"/>
              </a:rPr>
              <a:t>3.4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7172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838117" y="1085850"/>
            <a:ext cx="14421183" cy="796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 dirty="0" err="1">
                <a:solidFill>
                  <a:srgbClr val="1B1B1B"/>
                </a:solidFill>
                <a:latin typeface="Prompt Bold"/>
                <a:cs typeface="Prompt Bold"/>
              </a:rPr>
              <a:t>ฮีบรู</a:t>
            </a:r>
            <a:r>
              <a:rPr lang="en-US" sz="7500" dirty="0">
                <a:solidFill>
                  <a:srgbClr val="1B1B1B"/>
                </a:solidFill>
                <a:latin typeface="Prompt Bold"/>
                <a:cs typeface="Prompt Bold"/>
              </a:rPr>
              <a:t> 4:14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 dirty="0" err="1">
                <a:solidFill>
                  <a:srgbClr val="1B1B1B"/>
                </a:solidFill>
                <a:cs typeface="Prompt"/>
              </a:rPr>
              <a:t>เหตุฉะนั้นในเมื่อเรามี</a:t>
            </a:r>
            <a:endParaRPr lang="en-US" sz="7500" dirty="0">
              <a:solidFill>
                <a:srgbClr val="1B1B1B"/>
              </a:solidFill>
              <a:cs typeface="Prompt"/>
            </a:endParaRP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 dirty="0" err="1">
                <a:solidFill>
                  <a:srgbClr val="1B1B1B"/>
                </a:solidFill>
                <a:cs typeface="Prompt"/>
              </a:rPr>
              <a:t>มหาปุโรหิตผู้ยิ่งใหญ่</a:t>
            </a:r>
            <a:endParaRPr lang="en-US" sz="7500" dirty="0">
              <a:solidFill>
                <a:srgbClr val="1B1B1B"/>
              </a:solidFill>
              <a:cs typeface="Prompt"/>
            </a:endParaRP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 dirty="0" err="1">
                <a:solidFill>
                  <a:srgbClr val="1B1B1B"/>
                </a:solidFill>
                <a:cs typeface="Prompt"/>
              </a:rPr>
              <a:t>ผู้ทรงผ่านฟ้าสวรรค์แล้วคือพระเยซู</a:t>
            </a:r>
            <a:endParaRPr lang="en-US" sz="7500" dirty="0">
              <a:solidFill>
                <a:srgbClr val="1B1B1B"/>
              </a:solidFill>
              <a:cs typeface="Prompt"/>
            </a:endParaRP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 dirty="0" err="1">
                <a:solidFill>
                  <a:srgbClr val="1B1B1B"/>
                </a:solidFill>
                <a:cs typeface="Prompt"/>
              </a:rPr>
              <a:t>พระบุตรของพระเจ้าก็ให้</a:t>
            </a:r>
            <a:r>
              <a:rPr lang="en-US" sz="7500" dirty="0" err="1">
                <a:solidFill>
                  <a:srgbClr val="1B1B1B"/>
                </a:solidFill>
                <a:highlight>
                  <a:srgbClr val="FFFF00"/>
                </a:highlight>
                <a:cs typeface="Prompt"/>
              </a:rPr>
              <a:t>เรายึดมั่น</a:t>
            </a:r>
            <a:endParaRPr lang="en-US" sz="7500" dirty="0">
              <a:solidFill>
                <a:srgbClr val="1B1B1B"/>
              </a:solidFill>
              <a:highlight>
                <a:srgbClr val="FFFF00"/>
              </a:highlight>
              <a:cs typeface="Prompt"/>
            </a:endParaRP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 dirty="0" err="1">
                <a:solidFill>
                  <a:srgbClr val="1B1B1B"/>
                </a:solidFill>
                <a:highlight>
                  <a:srgbClr val="FFFF00"/>
                </a:highlight>
                <a:cs typeface="Prompt"/>
              </a:rPr>
              <a:t>ในความเชื่อที่เราได้ประกาศรับไว้</a:t>
            </a:r>
            <a:endParaRPr lang="en-US" sz="7500" dirty="0">
              <a:solidFill>
                <a:srgbClr val="1B1B1B"/>
              </a:solidFill>
              <a:highlight>
                <a:srgbClr val="FFFF00"/>
              </a:highlight>
              <a:cs typeface="Promp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94034" y="9248461"/>
            <a:ext cx="9617960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2482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100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28120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7172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838117" y="876300"/>
            <a:ext cx="14421183" cy="796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1B1B1B"/>
                </a:solidFill>
                <a:latin typeface="Prompt Bold"/>
                <a:cs typeface="Prompt Bold"/>
              </a:rPr>
              <a:t>1 เธสะโลนิกา 5:16-18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1B1B1B"/>
                </a:solidFill>
                <a:latin typeface="Prompt"/>
                <a:cs typeface="Prompt"/>
              </a:rPr>
              <a:t>16จงชื่นชมยินดีอยู่เสมอ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1B1B1B"/>
                </a:solidFill>
                <a:latin typeface="Prompt"/>
                <a:cs typeface="Prompt"/>
              </a:rPr>
              <a:t>17จงอธิษฐานอยู่เสมอ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1B1B1B"/>
                </a:solidFill>
                <a:latin typeface="Prompt"/>
                <a:cs typeface="Prompt"/>
              </a:rPr>
              <a:t>18จงขอบพระคุณในทุกสถานการณ์เพราะนี่คือพระประสงค์ของพระเจ้าสำหรับท่านทั้งหลายในพระเยซูคริสต์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4034" y="9248461"/>
            <a:ext cx="11481936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2482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100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28120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78340" y="914400"/>
            <a:ext cx="16280960" cy="8346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9"/>
              </a:lnSpc>
            </a:pPr>
            <a:r>
              <a:rPr lang="en-US" sz="5899">
                <a:solidFill>
                  <a:srgbClr val="391D19"/>
                </a:solidFill>
                <a:cs typeface="Prompt"/>
              </a:rPr>
              <a:t>หากท่านไม่พอใจกับชีวิตของท่านในวันนี้ ให้ท่านเปลี่ยนคำพูดของท่านในวันนี้ แล้วอนาคตของท่านจะค่อยๆ เปลี่ยน คำพูดของท่านสามารถเปลี่ยนชีวิตของท่านได้ คำพูดของท่านสร้างชีวิตใหม่ให้แก่ท่านได้ ให้ใส่</a:t>
            </a:r>
          </a:p>
          <a:p>
            <a:pPr algn="ctr">
              <a:lnSpc>
                <a:spcPts val="8259"/>
              </a:lnSpc>
              <a:spcBef>
                <a:spcPct val="0"/>
              </a:spcBef>
            </a:pPr>
            <a:r>
              <a:rPr lang="en-US" sz="5899">
                <a:solidFill>
                  <a:srgbClr val="391D19"/>
                </a:solidFill>
                <a:cs typeface="Prompt"/>
              </a:rPr>
              <a:t>พระวจนะของพระเจ้าไว้ในใจของท่านอย่างสม่ำเสมอ เปลี่ยนแปลงความคิดใหม่โดยพระวจนะของพระเจ้า คิดก่อนจะพูด พูดเหมือนที่พระเจ้าพูดและขอบพระคุณพระเจ้า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7172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299404" y="1450835"/>
            <a:ext cx="15584526" cy="6629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1B1B1B"/>
                </a:solidFill>
                <a:latin typeface="Prompt Bold"/>
                <a:cs typeface="Prompt Bold"/>
              </a:rPr>
              <a:t>ปฐมกาล 1:3,6</a:t>
            </a:r>
          </a:p>
          <a:p>
            <a:pPr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1B1B1B"/>
                </a:solidFill>
                <a:latin typeface="Prompt"/>
                <a:cs typeface="Prompt"/>
              </a:rPr>
              <a:t>3 และพระเจ้าตรัสว่า“จงเกิดความสว่าง”</a:t>
            </a:r>
          </a:p>
          <a:p>
            <a:pPr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1B1B1B"/>
                </a:solidFill>
                <a:cs typeface="Prompt"/>
              </a:rPr>
              <a:t>ความสว่างก็เกิดขึ้น</a:t>
            </a:r>
          </a:p>
          <a:p>
            <a:pPr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1B1B1B"/>
                </a:solidFill>
                <a:latin typeface="Prompt"/>
                <a:cs typeface="Prompt"/>
              </a:rPr>
              <a:t>6 และพระเจ้าตรัสว่า “จงเกิดแผ่นฟ้าในระหว่างน้ำ แยกน้ำออกจากกัน”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4034" y="9248461"/>
            <a:ext cx="9925606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2482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100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28120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7172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196535" y="1450835"/>
            <a:ext cx="14062765" cy="6629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1B1B1B"/>
                </a:solidFill>
                <a:latin typeface="Prompt Bold"/>
                <a:cs typeface="Prompt Bold"/>
              </a:rPr>
              <a:t>ปฐมกาล 1:9</a:t>
            </a:r>
          </a:p>
          <a:p>
            <a:pPr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1B1B1B"/>
                </a:solidFill>
                <a:cs typeface="Prompt"/>
              </a:rPr>
              <a:t>และพระเจ้าตรัสว่า</a:t>
            </a:r>
          </a:p>
          <a:p>
            <a:pPr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1B1B1B"/>
                </a:solidFill>
                <a:latin typeface="Prompt"/>
                <a:cs typeface="Prompt"/>
              </a:rPr>
              <a:t>“ให้น้ำใต้ท้องฟ้ารวมเข้าในที่เดียวกัน</a:t>
            </a:r>
          </a:p>
          <a:p>
            <a:pPr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1B1B1B"/>
                </a:solidFill>
                <a:latin typeface="Prompt"/>
                <a:cs typeface="Prompt"/>
              </a:rPr>
              <a:t>และที่แห้งจงปรากฏขึ้น”</a:t>
            </a:r>
          </a:p>
          <a:p>
            <a:pPr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1B1B1B"/>
                </a:solidFill>
                <a:cs typeface="Prompt"/>
              </a:rPr>
              <a:t>ก็เป็นไปตามนั้น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4034" y="9248461"/>
            <a:ext cx="8134018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2482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100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28120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1" y="0"/>
                  </a:lnTo>
                  <a:lnTo>
                    <a:pt x="14227481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227481" y="0"/>
              <a:ext cx="14227481" cy="14354512"/>
            </a:xfrm>
            <a:custGeom>
              <a:avLst/>
              <a:gdLst/>
              <a:ahLst/>
              <a:cxnLst/>
              <a:rect l="l" t="t" r="r" b="b"/>
              <a:pathLst>
                <a:path w="14227481" h="14354512">
                  <a:moveTo>
                    <a:pt x="0" y="0"/>
                  </a:moveTo>
                  <a:lnTo>
                    <a:pt x="14227480" y="0"/>
                  </a:lnTo>
                  <a:lnTo>
                    <a:pt x="14227480" y="14354512"/>
                  </a:lnTo>
                  <a:lnTo>
                    <a:pt x="0" y="1435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7172" y="-612529"/>
            <a:ext cx="3005524" cy="10908528"/>
            <a:chOff x="0" y="0"/>
            <a:chExt cx="1297416" cy="47089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416" cy="4708960"/>
            </a:xfrm>
            <a:custGeom>
              <a:avLst/>
              <a:gdLst/>
              <a:ahLst/>
              <a:cxnLst/>
              <a:rect l="l" t="t" r="r" b="b"/>
              <a:pathLst>
                <a:path w="1297416" h="4708960">
                  <a:moveTo>
                    <a:pt x="0" y="0"/>
                  </a:moveTo>
                  <a:lnTo>
                    <a:pt x="1297416" y="0"/>
                  </a:lnTo>
                  <a:lnTo>
                    <a:pt x="1297416" y="4708960"/>
                  </a:lnTo>
                  <a:lnTo>
                    <a:pt x="0" y="4708960"/>
                  </a:lnTo>
                  <a:close/>
                </a:path>
              </a:pathLst>
            </a:custGeom>
            <a:solidFill>
              <a:srgbClr val="3C3122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97416" cy="4747060"/>
            </a:xfrm>
            <a:prstGeom prst="rect">
              <a:avLst/>
            </a:prstGeom>
          </p:spPr>
          <p:txBody>
            <a:bodyPr lIns="30994" tIns="30994" rIns="30994" bIns="309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846530" y="876300"/>
            <a:ext cx="14412770" cy="796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1B1B1B"/>
                </a:solidFill>
                <a:latin typeface="Prompt Bold"/>
                <a:cs typeface="Prompt Bold"/>
              </a:rPr>
              <a:t>ปฐมกาล 1:11</a:t>
            </a:r>
          </a:p>
          <a:p>
            <a:pPr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1B1B1B"/>
                </a:solidFill>
                <a:cs typeface="Prompt"/>
              </a:rPr>
              <a:t>แล้วพระเจ้าตรัสว่า</a:t>
            </a:r>
          </a:p>
          <a:p>
            <a:pPr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1B1B1B"/>
                </a:solidFill>
                <a:latin typeface="Prompt"/>
                <a:cs typeface="Prompt"/>
              </a:rPr>
              <a:t>“จงเกิดพืชพันธุ์บนแผ่นดินเช่น</a:t>
            </a:r>
          </a:p>
          <a:p>
            <a:pPr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1B1B1B"/>
                </a:solidFill>
                <a:latin typeface="Prompt"/>
                <a:cs typeface="Prompt"/>
              </a:rPr>
              <a:t>พืชที่ให้เมล็ด และต้นไม้ที่มีเมล็ดในผลของมัน ตามชนิดต่างๆ ของมัน”</a:t>
            </a:r>
          </a:p>
          <a:p>
            <a:pPr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1B1B1B"/>
                </a:solidFill>
                <a:cs typeface="Prompt"/>
              </a:rPr>
              <a:t>ก็เป็นไปตามนั้น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4034" y="9248461"/>
            <a:ext cx="11246677" cy="62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E8CFC1"/>
                </a:solidFill>
                <a:cs typeface="Prompt Bold"/>
              </a:rPr>
              <a:t>คำพูด</a:t>
            </a:r>
            <a:r>
              <a:rPr lang="en-US" sz="3660">
                <a:solidFill>
                  <a:srgbClr val="3C3122"/>
                </a:solidFill>
                <a:cs typeface="Prompt Bold"/>
              </a:rPr>
              <a:t>เปลี่ยนชีวิต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2482" y="9923553"/>
            <a:ext cx="2811408" cy="2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5"/>
              </a:lnSpc>
              <a:spcBef>
                <a:spcPct val="0"/>
              </a:spcBef>
            </a:pPr>
            <a:r>
              <a:rPr lang="en-US" sz="1461">
                <a:solidFill>
                  <a:srgbClr val="E8CFC1"/>
                </a:solidFill>
                <a:latin typeface="Kodchasan Bold"/>
              </a:rPr>
              <a:t>Your Words </a:t>
            </a:r>
            <a:r>
              <a:rPr lang="en-US" sz="1461">
                <a:solidFill>
                  <a:srgbClr val="3C3122"/>
                </a:solidFill>
                <a:latin typeface="Kodchasan Bold"/>
              </a:rPr>
              <a:t>Change Your Life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100" y="8901575"/>
            <a:ext cx="524934" cy="178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11"/>
              </a:lnSpc>
              <a:spcBef>
                <a:spcPct val="0"/>
              </a:spcBef>
            </a:pPr>
            <a:r>
              <a:rPr lang="en-US" sz="10436">
                <a:solidFill>
                  <a:srgbClr val="E8CFC1"/>
                </a:solidFill>
                <a:latin typeface="PT Sans Bold"/>
              </a:rPr>
              <a:t>“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28120" y="9301519"/>
            <a:ext cx="524934" cy="1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11"/>
              </a:lnSpc>
              <a:spcBef>
                <a:spcPct val="0"/>
              </a:spcBef>
            </a:pPr>
            <a:r>
              <a:rPr lang="en-US" sz="10436" u="none" strike="noStrike">
                <a:solidFill>
                  <a:srgbClr val="3C3122"/>
                </a:solidFill>
                <a:latin typeface="PT Sans Bold"/>
              </a:rPr>
              <a:t>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2814</Words>
  <Application>Microsoft Office PowerPoint</Application>
  <PresentationFormat>Custom</PresentationFormat>
  <Paragraphs>477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Prompt</vt:lpstr>
      <vt:lpstr>Calibri</vt:lpstr>
      <vt:lpstr>Arial</vt:lpstr>
      <vt:lpstr>PT Sans Bold</vt:lpstr>
      <vt:lpstr>Prompt Bold</vt:lpstr>
      <vt:lpstr>Kodchasan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Words Change Your Life - คำพูดเปลี่ยนชีวิต</dc:title>
  <cp:lastModifiedBy>LCD</cp:lastModifiedBy>
  <cp:revision>1</cp:revision>
  <dcterms:created xsi:type="dcterms:W3CDTF">2006-08-16T00:00:00Z</dcterms:created>
  <dcterms:modified xsi:type="dcterms:W3CDTF">2024-04-28T04:57:28Z</dcterms:modified>
  <dc:identifier>DAGDZJnQ3jM</dc:identifier>
</cp:coreProperties>
</file>