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6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71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0DB9-2906-0321-6E9F-20455F0E7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E0AC2-529F-1095-D1F1-B68B95E8D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A3B1C-5914-17FD-F453-B6837B4A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411D-3B89-4176-98AC-1BB0FCC74F1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C79E5-8DCE-98AB-9140-9FA38C4BA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CC46-8131-E063-518D-4580B4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2CEB-14EE-42DC-8256-E0C51AEB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0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F4CC6-E892-2BA4-D49D-4A534BDB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F216BE-C3E6-7C63-5CA3-71F0BDFD7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4B54B-187F-D29E-A2D4-0FD9CEF9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411D-3B89-4176-98AC-1BB0FCC74F1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3A2E0-01D6-7010-B026-AEAA26D1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4E69C-19D2-2ABF-27C8-0501C60C4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2CEB-14EE-42DC-8256-E0C51AEB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6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CC6DB-BD9E-2ACB-C539-98A8C9AF3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8980C-B1F2-EC07-5C0F-5EF899960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8DABE-032A-497C-2523-94228555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411D-3B89-4176-98AC-1BB0FCC74F1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BC296-9EF5-7743-AFA2-1478F11B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323B-2C8C-2CEE-04EC-6073926B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2CEB-14EE-42DC-8256-E0C51AEB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7F0AE-5A05-D49C-B5EC-2274DBB6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5709-A7A5-C8DA-9675-28A3BFE2D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46EC0-25C4-2112-B389-D0220F46F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411D-3B89-4176-98AC-1BB0FCC74F1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52149-AC01-6ACA-140C-123F4D6FB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D7EB6-FC47-30C3-F68E-960AFBF5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2CEB-14EE-42DC-8256-E0C51AEB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9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B551-33A0-3D58-F090-B5BF250E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42F2E-4FBB-CFE3-234E-56B70DD59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4EDD1-0F9D-10D2-54DA-88C45BF2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411D-3B89-4176-98AC-1BB0FCC74F1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A02E3-F144-6A79-952C-B5096AF1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A9274-4DCF-BA1F-2B0C-9C84B3AD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2CEB-14EE-42DC-8256-E0C51AEB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1AE9-2FCB-AFDA-537E-4BA3DAB8C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543D-0E33-34CE-AB51-D45AA69B8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63FFB-8857-2A1C-FBC2-2A6E1B123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D77E9-FB71-CC29-3EEA-4C065751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411D-3B89-4176-98AC-1BB0FCC74F1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C6485-01FE-37CD-C842-803E6671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23318-7ADF-8335-0FBB-A334B316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2CEB-14EE-42DC-8256-E0C51AEB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4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C62FB-33AF-1458-12C6-7AFAACDE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E5196-F2DE-E2E2-4456-D41EC515B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B9072-6E53-37F6-A112-7B3A54BEA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FD66E-DD8E-70DD-A773-90E84A93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87B69-7CB4-DDDD-D91D-6D8853CA8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8B4DD-E690-EB90-269B-1DCD4E6C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411D-3B89-4176-98AC-1BB0FCC74F1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51030-50BB-3251-B069-C3E9B449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16548-6D61-86BA-F876-1F65BA7A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2CEB-14EE-42DC-8256-E0C51AEB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1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C72C-8D2E-A428-E78D-9C902B2FC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5B189-D316-F4C5-A1D3-9F7A3416E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411D-3B89-4176-98AC-1BB0FCC74F1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3DAA1-7894-DEE2-9F21-A8B7EAA0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B919D-69AC-AE24-4DE4-D8FD45C7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2CEB-14EE-42DC-8256-E0C51AEB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8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FAA5BD-498B-AECD-622B-A1467C16E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411D-3B89-4176-98AC-1BB0FCC74F1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0BE4C-566C-5304-1B5E-68B301CF3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C5404-F668-362A-C5C8-9E6835E6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2CEB-14EE-42DC-8256-E0C51AEB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9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00FF0-0866-3258-B9CA-6B714A70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FECF1-B1DD-3FFD-0D97-60170B65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A317A-E6DF-2477-E9D9-6A5DFDA30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E1597-1778-C60E-16CF-A0DBC127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411D-3B89-4176-98AC-1BB0FCC74F1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BDDD5-99B1-62C4-3A04-F58F705C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02471-D1AE-2A53-0033-C2FA77E4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2CEB-14EE-42DC-8256-E0C51AEB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5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6303-2727-A608-2F03-4B053EA18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5B10-EA03-1557-F44C-13824B7F2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A0A94-6D82-2704-5F56-6AFCA59F1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24478-5B27-ADA3-B048-87E122B2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411D-3B89-4176-98AC-1BB0FCC74F1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8A29E-4E9A-BD20-6B7D-41AD8DD81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F816E-95D3-01BE-4BE6-FBFCC3A7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F2CEB-14EE-42DC-8256-E0C51AEB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66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6D0729-819F-A399-8017-940EC28E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94D62-323B-1E39-CC47-A8E993FF7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8F519-A7E4-810F-023A-9F11502F4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9411D-3B89-4176-98AC-1BB0FCC74F10}" type="datetimeFigureOut">
              <a:rPr lang="en-US" smtClean="0"/>
              <a:t>3/30/2024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342BC-5752-3A38-BBC1-BDCB23F54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2D647-A327-34A2-4BEF-5FDF99946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F2CEB-14EE-42DC-8256-E0C51AEBC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4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46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0327E-6134-471D-F41F-DDE5916589D0}"/>
              </a:ext>
            </a:extLst>
          </p:cNvPr>
          <p:cNvSpPr txBox="1"/>
          <p:nvPr/>
        </p:nvSpPr>
        <p:spPr>
          <a:xfrm>
            <a:off x="469656" y="2313432"/>
            <a:ext cx="1125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โรม 5 : 18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ฉะนั้นการล่วงละเมิดเพียงครั้งเดียวส่งผลให้คนทั้งปวงถูกลงโทษฉันใด การกระทำอันชอบธรรมเพียงครั้งเดียวก็ส่งผลให้คนทั้งปวงถูกนับเป็นผู้ชอบธรรมฉันนั้น...</a:t>
            </a:r>
          </a:p>
        </p:txBody>
      </p:sp>
    </p:spTree>
    <p:extLst>
      <p:ext uri="{BB962C8B-B14F-4D97-AF65-F5344CB8AC3E}">
        <p14:creationId xmlns:p14="http://schemas.microsoft.com/office/powerpoint/2010/main" val="244409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A2ED3D-092A-A973-DD0B-23BF45610676}"/>
              </a:ext>
            </a:extLst>
          </p:cNvPr>
          <p:cNvSpPr txBox="1"/>
          <p:nvPr/>
        </p:nvSpPr>
        <p:spPr>
          <a:xfrm>
            <a:off x="469656" y="2779776"/>
            <a:ext cx="1125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โรม 5 : 18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...ซึ่งการนับเป็นผู้ชอบธรรมนี้นำชีวิตมาให้คนทั้งปวงเหล่านั้น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210413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B8E51-9C64-93F0-A621-4B5726A92774}"/>
              </a:ext>
            </a:extLst>
          </p:cNvPr>
          <p:cNvSpPr txBox="1"/>
          <p:nvPr/>
        </p:nvSpPr>
        <p:spPr>
          <a:xfrm>
            <a:off x="469656" y="2404872"/>
            <a:ext cx="1125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โรม 5 : 19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เพราะการไม่เชื่อฟังของมนุษย์คนเดียวทำให้คนเป็นอันมากเป็นคนบาปฉันใด การเชื่อฟังของมนุษย์คนเดียวก็ทำให้คนเป็นอันมากเป็นผู้ชอบธรรมฉันนั้น</a:t>
            </a:r>
          </a:p>
        </p:txBody>
      </p:sp>
    </p:spTree>
    <p:extLst>
      <p:ext uri="{BB962C8B-B14F-4D97-AF65-F5344CB8AC3E}">
        <p14:creationId xmlns:p14="http://schemas.microsoft.com/office/powerpoint/2010/main" val="161389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1B8E51-9C64-93F0-A621-4B5726A92774}"/>
              </a:ext>
            </a:extLst>
          </p:cNvPr>
          <p:cNvSpPr txBox="1"/>
          <p:nvPr/>
        </p:nvSpPr>
        <p:spPr>
          <a:xfrm>
            <a:off x="469656" y="2697480"/>
            <a:ext cx="1125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สุภาษิต 28 :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Angsana New" panose="02020603050405020304" pitchFamily="18" charset="-34"/>
              </a:rPr>
              <a:t>คนชั่วเตลิดหนีแม้ไม่มีใครไล่ตาม แต่คนชอบธรรม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ptos" panose="020B0004020202020204" pitchFamily="34" charset="0"/>
                <a:cs typeface="Angsana New" panose="02020603050405020304" pitchFamily="18" charset="-34"/>
              </a:rPr>
              <a:t>อาจหาญดั่งราชสีห์</a:t>
            </a:r>
          </a:p>
        </p:txBody>
      </p:sp>
    </p:spTree>
    <p:extLst>
      <p:ext uri="{BB962C8B-B14F-4D97-AF65-F5344CB8AC3E}">
        <p14:creationId xmlns:p14="http://schemas.microsoft.com/office/powerpoint/2010/main" val="919485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266848-1627-3E7B-E29E-CE5A772773ED}"/>
              </a:ext>
            </a:extLst>
          </p:cNvPr>
          <p:cNvSpPr txBox="1"/>
          <p:nvPr/>
        </p:nvSpPr>
        <p:spPr>
          <a:xfrm>
            <a:off x="1054674" y="3099816"/>
            <a:ext cx="10137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2.1	การเป็นผู้ชอบธรรมหมายถึง ท่านสามารถยืนต่อพระพักตร์พระเจ้าได้โดยไม่มีความผิดหรือความ</a:t>
            </a:r>
          </a:p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อับอาย แต่ด้วยความมั่นใจและความกล้าหาญ</a:t>
            </a:r>
            <a:endParaRPr lang="en-US" sz="5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3175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FC6F30-47B8-AA1B-B072-E4A8D33F972F}"/>
              </a:ext>
            </a:extLst>
          </p:cNvPr>
          <p:cNvSpPr txBox="1"/>
          <p:nvPr/>
        </p:nvSpPr>
        <p:spPr>
          <a:xfrm>
            <a:off x="1027242" y="3310128"/>
            <a:ext cx="101375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2.2	ชีวิตของท่านเป็นชีวิตใหม่ เพราะท่านสามารถเข้าสู่การทรงสถิตของพระเจ้าได้อย่างกล้าหาญ</a:t>
            </a:r>
            <a:endParaRPr lang="en-US" sz="5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818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65BD87-E871-8B6D-64DD-776B525C518F}"/>
              </a:ext>
            </a:extLst>
          </p:cNvPr>
          <p:cNvSpPr txBox="1"/>
          <p:nvPr/>
        </p:nvSpPr>
        <p:spPr>
          <a:xfrm>
            <a:off x="469656" y="2907792"/>
            <a:ext cx="1125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3. การฟื้นพระชนม์ของพระเยซูทำให้ท่านเข้มแข็ง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ฝ่ายวิญญาณ 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- โรม 5 </a:t>
            </a:r>
            <a:r>
              <a:rPr lang="en-US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:</a:t>
            </a:r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 6 </a:t>
            </a:r>
            <a:r>
              <a:rPr lang="en-US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, </a:t>
            </a:r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โรม 5 </a:t>
            </a:r>
            <a:r>
              <a:rPr lang="en-US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:</a:t>
            </a:r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 17 </a:t>
            </a:r>
            <a:r>
              <a:rPr lang="en-US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, </a:t>
            </a:r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โรม 6 </a:t>
            </a:r>
            <a:r>
              <a:rPr lang="en-US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:</a:t>
            </a:r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 6 </a:t>
            </a:r>
            <a:r>
              <a:rPr lang="en-US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, </a:t>
            </a:r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9</a:t>
            </a:r>
            <a:endParaRPr lang="en-US" sz="5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826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386A32-422A-71AA-0301-BAF09A88D0D0}"/>
              </a:ext>
            </a:extLst>
          </p:cNvPr>
          <p:cNvSpPr txBox="1"/>
          <p:nvPr/>
        </p:nvSpPr>
        <p:spPr>
          <a:xfrm>
            <a:off x="469656" y="2761488"/>
            <a:ext cx="1125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โรม 5 : 6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เมื่อเรายังไร้กำลัง พระคริสต์ได้สิ้นพระชนม์เพื่อคนบาปในเวลาอันเหมาะ</a:t>
            </a:r>
          </a:p>
        </p:txBody>
      </p:sp>
    </p:spTree>
    <p:extLst>
      <p:ext uri="{BB962C8B-B14F-4D97-AF65-F5344CB8AC3E}">
        <p14:creationId xmlns:p14="http://schemas.microsoft.com/office/powerpoint/2010/main" val="1687672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E7A90F-EB6E-7C09-6593-8C469B1A8FBF}"/>
              </a:ext>
            </a:extLst>
          </p:cNvPr>
          <p:cNvSpPr txBox="1"/>
          <p:nvPr/>
        </p:nvSpPr>
        <p:spPr>
          <a:xfrm>
            <a:off x="478800" y="1956816"/>
            <a:ext cx="112526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โรม 5 : 17</a:t>
            </a:r>
          </a:p>
          <a:p>
            <a:pPr algn="ctr"/>
            <a:r>
              <a:rPr lang="th-TH" sz="6000" b="1" i="0" dirty="0">
                <a:solidFill>
                  <a:srgbClr val="121212"/>
                </a:solidFill>
                <a:effectLst/>
                <a:latin typeface="Inter"/>
                <a:cs typeface="+mj-cs"/>
              </a:rPr>
              <a:t>เพราะถ้าโดยการล่วงละเมิดของมนุษย์คนเดียวเป็นเหตุให้ความตายได้ครอบครองผ่านทางมนุษย์คนเดียวผู้นั้น ยิ่งกว่า นั้นสักเท่าใดบรรดาผู้ที่ได้รับพระคุณและของประทานแห่งความชอบธรรม...</a:t>
            </a:r>
            <a:endParaRPr lang="th-TH" sz="6000" b="1" dirty="0">
              <a:effectLst/>
              <a:ea typeface="Aptos" panose="020B00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3158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19AE1-58F6-AFC6-A4AF-1B9DF2F4FD09}"/>
              </a:ext>
            </a:extLst>
          </p:cNvPr>
          <p:cNvSpPr txBox="1"/>
          <p:nvPr/>
        </p:nvSpPr>
        <p:spPr>
          <a:xfrm>
            <a:off x="469656" y="2468880"/>
            <a:ext cx="1125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โรม 5 : 17</a:t>
            </a:r>
          </a:p>
          <a:p>
            <a:pPr algn="ctr"/>
            <a:r>
              <a:rPr lang="th-TH" sz="6000" b="1" i="0" dirty="0">
                <a:solidFill>
                  <a:srgbClr val="121212"/>
                </a:solidFill>
                <a:effectLst/>
                <a:latin typeface="Inter"/>
                <a:cs typeface="+mj-cs"/>
              </a:rPr>
              <a:t>...ซึ่งพระเจ้าทรงจัดเตรียมไว้อย่างมากล้นย่อมครอบครองในชีวิตผ่านทางมนุษย์คนเดียวคือ</a:t>
            </a:r>
          </a:p>
          <a:p>
            <a:pPr algn="ctr"/>
            <a:r>
              <a:rPr lang="th-TH" sz="6000" b="1" i="0" dirty="0">
                <a:solidFill>
                  <a:srgbClr val="121212"/>
                </a:solidFill>
                <a:effectLst/>
                <a:latin typeface="Inter"/>
                <a:cs typeface="+mj-cs"/>
              </a:rPr>
              <a:t>พระเยซูคริสต์</a:t>
            </a:r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525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A993AF-8D98-707C-39B4-16157B4E6BBC}"/>
              </a:ext>
            </a:extLst>
          </p:cNvPr>
          <p:cNvSpPr txBox="1"/>
          <p:nvPr/>
        </p:nvSpPr>
        <p:spPr>
          <a:xfrm>
            <a:off x="478800" y="2935224"/>
            <a:ext cx="1125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1. การฟื้นพระชนม์ของพระเยซูทำให้ท่านไม่มีความผิดต่อ</a:t>
            </a:r>
          </a:p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     พระพักตร์พระเจ้า</a:t>
            </a:r>
          </a:p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- โรม 4 </a:t>
            </a:r>
            <a:r>
              <a:rPr lang="en-US" sz="56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:</a:t>
            </a:r>
            <a:r>
              <a:rPr lang="th-TH" sz="56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 25 </a:t>
            </a:r>
            <a:r>
              <a:rPr lang="en-US" sz="56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, </a:t>
            </a:r>
            <a:r>
              <a:rPr lang="th-TH" sz="56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โรม 10 </a:t>
            </a:r>
            <a:r>
              <a:rPr lang="en-US" sz="56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:</a:t>
            </a:r>
            <a:r>
              <a:rPr lang="th-TH" sz="56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 11</a:t>
            </a:r>
            <a:endParaRPr lang="en-US" sz="5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5670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D3CACA-BCF2-5BAC-740A-32A01C5B2DAE}"/>
              </a:ext>
            </a:extLst>
          </p:cNvPr>
          <p:cNvSpPr txBox="1"/>
          <p:nvPr/>
        </p:nvSpPr>
        <p:spPr>
          <a:xfrm>
            <a:off x="469656" y="2432304"/>
            <a:ext cx="1125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โรม 6 </a:t>
            </a:r>
            <a:r>
              <a:rPr lang="en-US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:</a:t>
            </a:r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 6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เพราะเรารู้ว่าตัวเก่าของเราถูกตรึงไว้กับพระองค์แล้วเพื่อกายบาปนั้นจะถูกขจัดไป เพื่อเราจะไม่เป็น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ทาสบาปอีกต่อไป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3130119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2B76D9-0F18-1036-A518-073E284CB840}"/>
              </a:ext>
            </a:extLst>
          </p:cNvPr>
          <p:cNvSpPr txBox="1"/>
          <p:nvPr/>
        </p:nvSpPr>
        <p:spPr>
          <a:xfrm>
            <a:off x="469656" y="2368296"/>
            <a:ext cx="1125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โรม 6 </a:t>
            </a:r>
            <a:r>
              <a:rPr lang="en-US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:</a:t>
            </a:r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 9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เพราะเรารู้ว่าในเมื่อทรงให้พระคริสต์เป็นขึ้นจากตายแล้ว พระองค์จะไม่มีวันตายอีก ความตายไม่มีอำนาจเหนือพระองค์อีกต่อไป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2342191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ADBD4C-47F4-BD51-4110-DB0100344021}"/>
              </a:ext>
            </a:extLst>
          </p:cNvPr>
          <p:cNvSpPr txBox="1"/>
          <p:nvPr/>
        </p:nvSpPr>
        <p:spPr>
          <a:xfrm>
            <a:off x="675165" y="2990088"/>
            <a:ext cx="108416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3.1	ท่านไม่ได้อ่อนแอฝ่ายวิญญาณอีกต่อไป แต่เข้มแข็งฝ่ายวิญญาณ ดังนั้นบาปและซาตานไม่สามารถครอบครองเหนือท่านได้อีกต่อไป </a:t>
            </a:r>
            <a:endParaRPr lang="en-US" sz="5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02913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5BA43B-7D3E-B19E-6433-434C36FA2224}"/>
              </a:ext>
            </a:extLst>
          </p:cNvPr>
          <p:cNvSpPr txBox="1"/>
          <p:nvPr/>
        </p:nvSpPr>
        <p:spPr>
          <a:xfrm>
            <a:off x="675165" y="3429000"/>
            <a:ext cx="108416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3.2	ชีวิตของท่านเป็นชีวิตใหม่ เพราะความชอบธรรมทำให้ท่านเข้มแข็งฝ่ายวิญญาณ </a:t>
            </a:r>
            <a:endParaRPr lang="en-US" sz="5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06166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2E99E6-1899-779D-C017-C44617F88BE9}"/>
              </a:ext>
            </a:extLst>
          </p:cNvPr>
          <p:cNvSpPr txBox="1"/>
          <p:nvPr/>
        </p:nvSpPr>
        <p:spPr>
          <a:xfrm>
            <a:off x="469656" y="2889504"/>
            <a:ext cx="1125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4. การฟื้นพระชนม์ของพระเยซูได้ให้สันติสุขกับ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พระเจ้าแก่ท่าน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- โรม 5 : 1 , 9 , ยอห์น 14 : 27 , กิจการ 10 : 36</a:t>
            </a:r>
            <a:endParaRPr lang="en-US" sz="5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5308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6AB5AF-CDA4-9E76-2858-5B4747714EC1}"/>
              </a:ext>
            </a:extLst>
          </p:cNvPr>
          <p:cNvSpPr txBox="1"/>
          <p:nvPr/>
        </p:nvSpPr>
        <p:spPr>
          <a:xfrm>
            <a:off x="469656" y="2368296"/>
            <a:ext cx="1125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โรม 5 : 1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เหตุฉะนั้นเมื่อเราได้ถูกนับเป็นผู้ชอบธรรมโดยความเชื่อแล้ว เราจึงมีสันติสุขกับพระเจ้าโดยทางองค์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พระเยซูคริสต์เจ้าของเรา </a:t>
            </a:r>
          </a:p>
        </p:txBody>
      </p:sp>
    </p:spTree>
    <p:extLst>
      <p:ext uri="{BB962C8B-B14F-4D97-AF65-F5344CB8AC3E}">
        <p14:creationId xmlns:p14="http://schemas.microsoft.com/office/powerpoint/2010/main" val="344461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ABBCBC-5E0E-E003-F67F-12DE727E02F3}"/>
              </a:ext>
            </a:extLst>
          </p:cNvPr>
          <p:cNvSpPr txBox="1"/>
          <p:nvPr/>
        </p:nvSpPr>
        <p:spPr>
          <a:xfrm>
            <a:off x="469656" y="2368296"/>
            <a:ext cx="1125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โรม 5 : 9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ในเมื่อบัดนี้เราได้ถูกนับเป็นผู้ชอบธรรมแล้วโดยพระโลหิตของพระองค์ ยิ่งไปกว่านั้นเราจะรอดพ้นจาก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พระพิโรธของพระเจ้าโดยพระองค์อย่างแน่นอน</a:t>
            </a:r>
          </a:p>
        </p:txBody>
      </p:sp>
    </p:spTree>
    <p:extLst>
      <p:ext uri="{BB962C8B-B14F-4D97-AF65-F5344CB8AC3E}">
        <p14:creationId xmlns:p14="http://schemas.microsoft.com/office/powerpoint/2010/main" val="722203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31E9CD-3E91-1923-A013-ACAC3FB65095}"/>
              </a:ext>
            </a:extLst>
          </p:cNvPr>
          <p:cNvSpPr txBox="1"/>
          <p:nvPr/>
        </p:nvSpPr>
        <p:spPr>
          <a:xfrm>
            <a:off x="469656" y="2642616"/>
            <a:ext cx="1125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ยอห์น 14 : 27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เรามอบสันติสุขแก่พวกท่าน สันติสุขที่เราให้ไม่เหมือนที่โลกให้ อย่าให้ใจของท่านทุกข์ร้อนและอย่ากลัวเลย</a:t>
            </a:r>
          </a:p>
        </p:txBody>
      </p:sp>
    </p:spTree>
    <p:extLst>
      <p:ext uri="{BB962C8B-B14F-4D97-AF65-F5344CB8AC3E}">
        <p14:creationId xmlns:p14="http://schemas.microsoft.com/office/powerpoint/2010/main" val="980696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388B7-805A-012D-4429-ADE8211E3232}"/>
              </a:ext>
            </a:extLst>
          </p:cNvPr>
          <p:cNvSpPr txBox="1"/>
          <p:nvPr/>
        </p:nvSpPr>
        <p:spPr>
          <a:xfrm>
            <a:off x="469656" y="2048256"/>
            <a:ext cx="112526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กิจการ 10 : 36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ท่านย่อมทราบเรื่องราวที่พระเจ้าทรงมีไปถึงประชากรอิสราเอลซึ่งเป็นการแจ้งข่าวประเสริฐแห่งสันติสุขโดยทางพระเยซูคริสต์ผู้เป็นองค์พระผู้เป็นเจ้าของคน</a:t>
            </a:r>
          </a:p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Angsana New" panose="02020603050405020304" pitchFamily="18" charset="-34"/>
              </a:rPr>
              <a:t>ทั้งปวง</a:t>
            </a:r>
          </a:p>
        </p:txBody>
      </p:sp>
    </p:spTree>
    <p:extLst>
      <p:ext uri="{BB962C8B-B14F-4D97-AF65-F5344CB8AC3E}">
        <p14:creationId xmlns:p14="http://schemas.microsoft.com/office/powerpoint/2010/main" val="20948172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233804-774F-80F0-2119-F83436EB993F}"/>
              </a:ext>
            </a:extLst>
          </p:cNvPr>
          <p:cNvSpPr txBox="1"/>
          <p:nvPr/>
        </p:nvSpPr>
        <p:spPr>
          <a:xfrm>
            <a:off x="675165" y="3429000"/>
            <a:ext cx="108416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4.1	พระเจ้าได้ทรงขจัดทุกอุปสรรคที่ขัดขวางท่านจากการเข้าใกล้พระองค์แล้ว </a:t>
            </a:r>
            <a:endParaRPr lang="en-US" sz="5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094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8DFEBB-CD55-EB6C-14E2-E0523C7228E8}"/>
              </a:ext>
            </a:extLst>
          </p:cNvPr>
          <p:cNvSpPr txBox="1"/>
          <p:nvPr/>
        </p:nvSpPr>
        <p:spPr>
          <a:xfrm>
            <a:off x="469656" y="2340864"/>
            <a:ext cx="1125268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โรม 4 </a:t>
            </a:r>
            <a:r>
              <a:rPr lang="en-US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:</a:t>
            </a:r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 25</a:t>
            </a:r>
          </a:p>
          <a:p>
            <a:pPr algn="ctr"/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พระเยซูทรงถูกมอบไว้ให้สิ้นพระชนม์</a:t>
            </a:r>
          </a:p>
          <a:p>
            <a:pPr algn="ctr"/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เพราะบาปของเรา และทรงคืนพระชนม์เพื่อให้เราเป็น</a:t>
            </a:r>
          </a:p>
          <a:p>
            <a:pPr algn="ctr"/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ผู้ชอบธรรม</a:t>
            </a:r>
          </a:p>
          <a:p>
            <a:pPr algn="ctr"/>
            <a:endParaRPr lang="en-US" sz="5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095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C587DA-560D-7C34-4609-A67316079B38}"/>
              </a:ext>
            </a:extLst>
          </p:cNvPr>
          <p:cNvSpPr txBox="1"/>
          <p:nvPr/>
        </p:nvSpPr>
        <p:spPr>
          <a:xfrm>
            <a:off x="675165" y="3429000"/>
            <a:ext cx="108416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4.2	ไม่มีปัญหาระหว่างท่านกับพระเจ้า พระเจ้าไม่ใช่ปัญหาของท่าน</a:t>
            </a:r>
            <a:endParaRPr lang="en-US" sz="5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61938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6E52BC-0BF5-2746-689A-A89A63ADB320}"/>
              </a:ext>
            </a:extLst>
          </p:cNvPr>
          <p:cNvSpPr txBox="1"/>
          <p:nvPr/>
        </p:nvSpPr>
        <p:spPr>
          <a:xfrm>
            <a:off x="384826" y="3429000"/>
            <a:ext cx="114223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4.3	ชีวิตของท่านเป็นชีวิตใหม่ เพราะไม่มีสิ่งใดจะกีดขวางท่านจากการเข้าใกล้พระองค์ได้อีกแล้ว</a:t>
            </a:r>
            <a:endParaRPr lang="en-US" sz="5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2222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495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E2100B-2603-D883-5C34-73EF5C9A47AB}"/>
              </a:ext>
            </a:extLst>
          </p:cNvPr>
          <p:cNvSpPr txBox="1"/>
          <p:nvPr/>
        </p:nvSpPr>
        <p:spPr>
          <a:xfrm>
            <a:off x="469656" y="2633472"/>
            <a:ext cx="112526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โรม 10 </a:t>
            </a:r>
            <a:r>
              <a:rPr lang="en-US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:</a:t>
            </a:r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 11</a:t>
            </a:r>
          </a:p>
          <a:p>
            <a:pPr algn="ctr"/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ตามที่พระคัมภีร์กล่าวไว้ว่า “ผู้ใดที่วางใจใน พระองค์</a:t>
            </a:r>
          </a:p>
          <a:p>
            <a:pPr algn="ctr"/>
            <a:r>
              <a:rPr lang="th-TH" sz="6000" b="1" dirty="0">
                <a:effectLst/>
                <a:latin typeface="Angsana New" panose="02020603050405020304" pitchFamily="18" charset="-34"/>
                <a:ea typeface="Aptos" panose="020B0004020202020204" pitchFamily="34" charset="0"/>
                <a:cs typeface="+mj-cs"/>
              </a:rPr>
              <a:t>จะไม่ได้รับความอับอายเลย”</a:t>
            </a:r>
          </a:p>
        </p:txBody>
      </p:sp>
    </p:spTree>
    <p:extLst>
      <p:ext uri="{BB962C8B-B14F-4D97-AF65-F5344CB8AC3E}">
        <p14:creationId xmlns:p14="http://schemas.microsoft.com/office/powerpoint/2010/main" val="418673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62BA9D-1D44-15CE-EEE0-03AEF25224D3}"/>
              </a:ext>
            </a:extLst>
          </p:cNvPr>
          <p:cNvSpPr txBox="1"/>
          <p:nvPr/>
        </p:nvSpPr>
        <p:spPr>
          <a:xfrm>
            <a:off x="1027308" y="2953512"/>
            <a:ext cx="10137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1.1	คำกรีกสำหรับคำว่า “ได้รับความชอบธรรม” คือ</a:t>
            </a:r>
          </a:p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พระเจ้าทรงประกาศว่ามนุษย์เป็นอิสระจากความผิด </a:t>
            </a:r>
          </a:p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และได้รับการยอมรับจากพระองค์ (สตรองส์)</a:t>
            </a:r>
            <a:endParaRPr lang="en-US" sz="5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60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543494-0490-B298-5497-931D1F1A5D84}"/>
              </a:ext>
            </a:extLst>
          </p:cNvPr>
          <p:cNvSpPr txBox="1"/>
          <p:nvPr/>
        </p:nvSpPr>
        <p:spPr>
          <a:xfrm>
            <a:off x="1364046" y="3090672"/>
            <a:ext cx="9463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1.2	ชีวิตของท่านเป็นชีวิตใหม่ เพราะท่านไม่ต้องต่อสู้ดิ้นรนกับความรู้สึกผิดและความอับอาย</a:t>
            </a:r>
          </a:p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อีกต่อไป</a:t>
            </a:r>
            <a:endParaRPr lang="en-US" sz="5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538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5873AE-0D46-5818-F6F7-D3B79B719499}"/>
              </a:ext>
            </a:extLst>
          </p:cNvPr>
          <p:cNvSpPr txBox="1"/>
          <p:nvPr/>
        </p:nvSpPr>
        <p:spPr>
          <a:xfrm>
            <a:off x="469656" y="3227832"/>
            <a:ext cx="11252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2.	การฟื้นพระชนม์ของพระเยซูทำให้ท่านชอบธรรม </a:t>
            </a:r>
          </a:p>
          <a:p>
            <a:pPr algn="ctr"/>
            <a:r>
              <a:rPr lang="th-TH" sz="5600" b="1" dirty="0">
                <a:effectLst/>
                <a:ea typeface="Aptos" panose="020B0004020202020204" pitchFamily="34" charset="0"/>
                <a:cs typeface="+mj-cs"/>
              </a:rPr>
              <a:t>- โรม 5 : 17 - 19 , สุภาษิต 28 : 1</a:t>
            </a:r>
            <a:endParaRPr lang="en-US" sz="5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927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80CDB7-7C11-C56B-D16D-6F94E3973FDD}"/>
              </a:ext>
            </a:extLst>
          </p:cNvPr>
          <p:cNvSpPr txBox="1"/>
          <p:nvPr/>
        </p:nvSpPr>
        <p:spPr>
          <a:xfrm>
            <a:off x="478800" y="1956816"/>
            <a:ext cx="1125268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โรม 5 : 17</a:t>
            </a:r>
          </a:p>
          <a:p>
            <a:pPr algn="ctr"/>
            <a:r>
              <a:rPr lang="th-TH" sz="6000" b="1" i="0" dirty="0">
                <a:solidFill>
                  <a:srgbClr val="121212"/>
                </a:solidFill>
                <a:effectLst/>
                <a:latin typeface="Inter"/>
                <a:cs typeface="+mj-cs"/>
              </a:rPr>
              <a:t>เพราะถ้าโดยการล่วงละเมิดของมนุษย์คนเดียวเป็นเหตุให้ความตายได้ครอบครองผ่านทางมนุษย์คนเดียวผู้นั้น ยิ่งกว่า นั้นสักเท่าใดบรรดาผู้ที่ได้รับพระคุณและของประทานแห่งความชอบธรรม...</a:t>
            </a:r>
            <a:endParaRPr lang="th-TH" sz="6000" b="1" dirty="0">
              <a:effectLst/>
              <a:ea typeface="Aptos" panose="020B00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3140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3E38FE-B6EC-42D0-B7C0-30341EFF36B1}"/>
              </a:ext>
            </a:extLst>
          </p:cNvPr>
          <p:cNvSpPr txBox="1"/>
          <p:nvPr/>
        </p:nvSpPr>
        <p:spPr>
          <a:xfrm>
            <a:off x="469656" y="2468880"/>
            <a:ext cx="1125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โรม 5 : 17</a:t>
            </a:r>
          </a:p>
          <a:p>
            <a:pPr algn="ctr"/>
            <a:r>
              <a:rPr lang="th-TH" sz="6000" b="1" i="0" dirty="0">
                <a:solidFill>
                  <a:srgbClr val="121212"/>
                </a:solidFill>
                <a:effectLst/>
                <a:latin typeface="Inter"/>
                <a:cs typeface="+mj-cs"/>
              </a:rPr>
              <a:t>...ซึ่งพระเจ้าทรงจัดเตรียมไว้อย่างมากล้นย่อมครอบครองในชีวิตผ่านทางมนุษย์คนเดียวคือ</a:t>
            </a:r>
          </a:p>
          <a:p>
            <a:pPr algn="ctr"/>
            <a:r>
              <a:rPr lang="th-TH" sz="6000" b="1" i="0" dirty="0">
                <a:solidFill>
                  <a:srgbClr val="121212"/>
                </a:solidFill>
                <a:effectLst/>
                <a:latin typeface="Inter"/>
                <a:cs typeface="+mj-cs"/>
              </a:rPr>
              <a:t>พระเยซูคริสต์</a:t>
            </a:r>
            <a:r>
              <a:rPr lang="th-TH" sz="6000" b="1" dirty="0">
                <a:effectLst/>
                <a:ea typeface="Aptos" panose="020B0004020202020204" pitchFamily="34" charset="0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1808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897</Words>
  <Application>Microsoft Office PowerPoint</Application>
  <PresentationFormat>Widescreen</PresentationFormat>
  <Paragraphs>68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Angsana New</vt:lpstr>
      <vt:lpstr>Aptos</vt:lpstr>
      <vt:lpstr>Arial</vt:lpstr>
      <vt:lpstr>Calibri</vt:lpstr>
      <vt:lpstr>Calibri Light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Issariyaporn Johnjamras</dc:creator>
  <cp:lastModifiedBy>Issariyaporn Johnjamras</cp:lastModifiedBy>
  <cp:revision>1</cp:revision>
  <dcterms:created xsi:type="dcterms:W3CDTF">2024-03-30T04:05:23Z</dcterms:created>
  <dcterms:modified xsi:type="dcterms:W3CDTF">2024-03-30T05:49:44Z</dcterms:modified>
</cp:coreProperties>
</file>