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6"/>
    <p:sldId id="257" r:id="rId47"/>
    <p:sldId id="258" r:id="rId48"/>
    <p:sldId id="259" r:id="rId49"/>
    <p:sldId id="260" r:id="rId50"/>
    <p:sldId id="261" r:id="rId51"/>
    <p:sldId id="262" r:id="rId52"/>
    <p:sldId id="263" r:id="rId53"/>
    <p:sldId id="264" r:id="rId54"/>
    <p:sldId id="265" r:id="rId55"/>
    <p:sldId id="266" r:id="rId56"/>
    <p:sldId id="267" r:id="rId57"/>
    <p:sldId id="268" r:id="rId58"/>
    <p:sldId id="269" r:id="rId59"/>
    <p:sldId id="270" r:id="rId60"/>
    <p:sldId id="271" r:id="rId61"/>
    <p:sldId id="272" r:id="rId62"/>
    <p:sldId id="273" r:id="rId63"/>
    <p:sldId id="274" r:id="rId64"/>
    <p:sldId id="275" r:id="rId65"/>
    <p:sldId id="276" r:id="rId66"/>
    <p:sldId id="277" r:id="rId67"/>
    <p:sldId id="278" r:id="rId68"/>
    <p:sldId id="279" r:id="rId69"/>
    <p:sldId id="280" r:id="rId7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Prompt" charset="1" panose="00000500000000000000"/>
      <p:regular r:id="rId10"/>
    </p:embeddedFont>
    <p:embeddedFont>
      <p:font typeface="Prompt Bold" charset="1" panose="00000800000000000000"/>
      <p:regular r:id="rId11"/>
    </p:embeddedFont>
    <p:embeddedFont>
      <p:font typeface="Prompt Italics" charset="1" panose="00000500000000000000"/>
      <p:regular r:id="rId12"/>
    </p:embeddedFont>
    <p:embeddedFont>
      <p:font typeface="Prompt Bold Italics" charset="1" panose="00000800000000000000"/>
      <p:regular r:id="rId13"/>
    </p:embeddedFont>
    <p:embeddedFont>
      <p:font typeface="Prompt Thin" charset="1" panose="00000200000000000000"/>
      <p:regular r:id="rId14"/>
    </p:embeddedFont>
    <p:embeddedFont>
      <p:font typeface="Prompt Thin Italics" charset="1" panose="00000200000000000000"/>
      <p:regular r:id="rId15"/>
    </p:embeddedFont>
    <p:embeddedFont>
      <p:font typeface="Prompt Extra-Light" charset="1" panose="00000300000000000000"/>
      <p:regular r:id="rId16"/>
    </p:embeddedFont>
    <p:embeddedFont>
      <p:font typeface="Prompt Extra-Light Italics" charset="1" panose="00000300000000000000"/>
      <p:regular r:id="rId17"/>
    </p:embeddedFont>
    <p:embeddedFont>
      <p:font typeface="Prompt Light" charset="1" panose="00000400000000000000"/>
      <p:regular r:id="rId18"/>
    </p:embeddedFont>
    <p:embeddedFont>
      <p:font typeface="Prompt Light Italics" charset="1" panose="00000400000000000000"/>
      <p:regular r:id="rId19"/>
    </p:embeddedFont>
    <p:embeddedFont>
      <p:font typeface="Prompt Medium" charset="1" panose="00000600000000000000"/>
      <p:regular r:id="rId20"/>
    </p:embeddedFont>
    <p:embeddedFont>
      <p:font typeface="Prompt Medium Italics" charset="1" panose="00000600000000000000"/>
      <p:regular r:id="rId21"/>
    </p:embeddedFont>
    <p:embeddedFont>
      <p:font typeface="Prompt Semi-Bold" charset="1" panose="00000700000000000000"/>
      <p:regular r:id="rId22"/>
    </p:embeddedFont>
    <p:embeddedFont>
      <p:font typeface="Prompt Semi-Bold Italics" charset="1" panose="00000700000000000000"/>
      <p:regular r:id="rId23"/>
    </p:embeddedFont>
    <p:embeddedFont>
      <p:font typeface="Prompt Ultra-Bold" charset="1" panose="00000900000000000000"/>
      <p:regular r:id="rId24"/>
    </p:embeddedFont>
    <p:embeddedFont>
      <p:font typeface="Prompt Ultra-Bold Italics" charset="1" panose="00000900000000000000"/>
      <p:regular r:id="rId25"/>
    </p:embeddedFont>
    <p:embeddedFont>
      <p:font typeface="Prompt Heavy" charset="1" panose="00000A00000000000000"/>
      <p:regular r:id="rId26"/>
    </p:embeddedFont>
    <p:embeddedFont>
      <p:font typeface="Prompt Heavy Italics" charset="1" panose="00000A00000000000000"/>
      <p:regular r:id="rId27"/>
    </p:embeddedFont>
    <p:embeddedFont>
      <p:font typeface="Montserrat" charset="1" panose="00000500000000000000"/>
      <p:regular r:id="rId28"/>
    </p:embeddedFont>
    <p:embeddedFont>
      <p:font typeface="Montserrat Bold" charset="1" panose="00000800000000000000"/>
      <p:regular r:id="rId29"/>
    </p:embeddedFont>
    <p:embeddedFont>
      <p:font typeface="Montserrat Italics" charset="1" panose="00000500000000000000"/>
      <p:regular r:id="rId30"/>
    </p:embeddedFont>
    <p:embeddedFont>
      <p:font typeface="Montserrat Bold Italics" charset="1" panose="00000800000000000000"/>
      <p:regular r:id="rId31"/>
    </p:embeddedFont>
    <p:embeddedFont>
      <p:font typeface="Montserrat Thin" charset="1" panose="00000300000000000000"/>
      <p:regular r:id="rId32"/>
    </p:embeddedFont>
    <p:embeddedFont>
      <p:font typeface="Montserrat Thin Italics" charset="1" panose="00000300000000000000"/>
      <p:regular r:id="rId33"/>
    </p:embeddedFont>
    <p:embeddedFont>
      <p:font typeface="Montserrat Extra-Light" charset="1" panose="00000300000000000000"/>
      <p:regular r:id="rId34"/>
    </p:embeddedFont>
    <p:embeddedFont>
      <p:font typeface="Montserrat Extra-Light Italics" charset="1" panose="00000300000000000000"/>
      <p:regular r:id="rId35"/>
    </p:embeddedFont>
    <p:embeddedFont>
      <p:font typeface="Montserrat Light" charset="1" panose="00000400000000000000"/>
      <p:regular r:id="rId36"/>
    </p:embeddedFont>
    <p:embeddedFont>
      <p:font typeface="Montserrat Light Italics" charset="1" panose="00000400000000000000"/>
      <p:regular r:id="rId37"/>
    </p:embeddedFont>
    <p:embeddedFont>
      <p:font typeface="Montserrat Medium" charset="1" panose="00000600000000000000"/>
      <p:regular r:id="rId38"/>
    </p:embeddedFont>
    <p:embeddedFont>
      <p:font typeface="Montserrat Medium Italics" charset="1" panose="00000600000000000000"/>
      <p:regular r:id="rId39"/>
    </p:embeddedFont>
    <p:embeddedFont>
      <p:font typeface="Montserrat Semi-Bold" charset="1" panose="00000700000000000000"/>
      <p:regular r:id="rId40"/>
    </p:embeddedFont>
    <p:embeddedFont>
      <p:font typeface="Montserrat Semi-Bold Italics" charset="1" panose="00000700000000000000"/>
      <p:regular r:id="rId41"/>
    </p:embeddedFont>
    <p:embeddedFont>
      <p:font typeface="Montserrat Ultra-Bold" charset="1" panose="00000900000000000000"/>
      <p:regular r:id="rId42"/>
    </p:embeddedFont>
    <p:embeddedFont>
      <p:font typeface="Montserrat Ultra-Bold Italics" charset="1" panose="00000900000000000000"/>
      <p:regular r:id="rId43"/>
    </p:embeddedFont>
    <p:embeddedFont>
      <p:font typeface="Montserrat Heavy" charset="1" panose="00000A00000000000000"/>
      <p:regular r:id="rId44"/>
    </p:embeddedFont>
    <p:embeddedFont>
      <p:font typeface="Montserrat Heavy Italics" charset="1" panose="00000A0000000000000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slides/slide1.xml" Type="http://schemas.openxmlformats.org/officeDocument/2006/relationships/slide"/><Relationship Id="rId47" Target="slides/slide2.xml" Type="http://schemas.openxmlformats.org/officeDocument/2006/relationships/slide"/><Relationship Id="rId48" Target="slides/slide3.xml" Type="http://schemas.openxmlformats.org/officeDocument/2006/relationships/slide"/><Relationship Id="rId49" Target="slides/slide4.xml" Type="http://schemas.openxmlformats.org/officeDocument/2006/relationships/slide"/><Relationship Id="rId5" Target="tableStyles.xml" Type="http://schemas.openxmlformats.org/officeDocument/2006/relationships/tableStyles"/><Relationship Id="rId50" Target="slides/slide5.xml" Type="http://schemas.openxmlformats.org/officeDocument/2006/relationships/slide"/><Relationship Id="rId51" Target="slides/slide6.xml" Type="http://schemas.openxmlformats.org/officeDocument/2006/relationships/slide"/><Relationship Id="rId52" Target="slides/slide7.xml" Type="http://schemas.openxmlformats.org/officeDocument/2006/relationships/slide"/><Relationship Id="rId53" Target="slides/slide8.xml" Type="http://schemas.openxmlformats.org/officeDocument/2006/relationships/slide"/><Relationship Id="rId54" Target="slides/slide9.xml" Type="http://schemas.openxmlformats.org/officeDocument/2006/relationships/slide"/><Relationship Id="rId55" Target="slides/slide10.xml" Type="http://schemas.openxmlformats.org/officeDocument/2006/relationships/slide"/><Relationship Id="rId56" Target="slides/slide11.xml" Type="http://schemas.openxmlformats.org/officeDocument/2006/relationships/slide"/><Relationship Id="rId57" Target="slides/slide12.xml" Type="http://schemas.openxmlformats.org/officeDocument/2006/relationships/slide"/><Relationship Id="rId58" Target="slides/slide13.xml" Type="http://schemas.openxmlformats.org/officeDocument/2006/relationships/slide"/><Relationship Id="rId59" Target="slides/slide14.xml" Type="http://schemas.openxmlformats.org/officeDocument/2006/relationships/slide"/><Relationship Id="rId6" Target="fonts/font6.fntdata" Type="http://schemas.openxmlformats.org/officeDocument/2006/relationships/font"/><Relationship Id="rId60" Target="slides/slide15.xml" Type="http://schemas.openxmlformats.org/officeDocument/2006/relationships/slide"/><Relationship Id="rId61" Target="slides/slide16.xml" Type="http://schemas.openxmlformats.org/officeDocument/2006/relationships/slide"/><Relationship Id="rId62" Target="slides/slide17.xml" Type="http://schemas.openxmlformats.org/officeDocument/2006/relationships/slide"/><Relationship Id="rId63" Target="slides/slide18.xml" Type="http://schemas.openxmlformats.org/officeDocument/2006/relationships/slide"/><Relationship Id="rId64" Target="slides/slide19.xml" Type="http://schemas.openxmlformats.org/officeDocument/2006/relationships/slide"/><Relationship Id="rId65" Target="slides/slide20.xml" Type="http://schemas.openxmlformats.org/officeDocument/2006/relationships/slide"/><Relationship Id="rId66" Target="slides/slide21.xml" Type="http://schemas.openxmlformats.org/officeDocument/2006/relationships/slide"/><Relationship Id="rId67" Target="slides/slide22.xml" Type="http://schemas.openxmlformats.org/officeDocument/2006/relationships/slide"/><Relationship Id="rId68" Target="slides/slide23.xml" Type="http://schemas.openxmlformats.org/officeDocument/2006/relationships/slide"/><Relationship Id="rId69" Target="slides/slide24.xml" Type="http://schemas.openxmlformats.org/officeDocument/2006/relationships/slide"/><Relationship Id="rId7" Target="fonts/font7.fntdata" Type="http://schemas.openxmlformats.org/officeDocument/2006/relationships/font"/><Relationship Id="rId70" Target="slides/slide25.xml" Type="http://schemas.openxmlformats.org/officeDocument/2006/relationships/slide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575" y="0"/>
            <a:ext cx="1477199" cy="10287000"/>
            <a:chOff x="0" y="0"/>
            <a:chExt cx="389057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9057" cy="2709333"/>
            </a:xfrm>
            <a:custGeom>
              <a:avLst/>
              <a:gdLst/>
              <a:ahLst/>
              <a:cxnLst/>
              <a:rect r="r" b="b" t="t" l="l"/>
              <a:pathLst>
                <a:path h="2709333" w="389057">
                  <a:moveTo>
                    <a:pt x="0" y="0"/>
                  </a:moveTo>
                  <a:lnTo>
                    <a:pt x="389057" y="0"/>
                  </a:lnTo>
                  <a:lnTo>
                    <a:pt x="38905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389057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48624" y="0"/>
            <a:ext cx="18288000" cy="10287000"/>
            <a:chOff x="0" y="0"/>
            <a:chExt cx="24384000" cy="137160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0" t="0" r="0" b="0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1448624" y="-193868"/>
            <a:ext cx="16839376" cy="10552799"/>
            <a:chOff x="0" y="0"/>
            <a:chExt cx="3204172" cy="200797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204172" cy="2007971"/>
            </a:xfrm>
            <a:custGeom>
              <a:avLst/>
              <a:gdLst/>
              <a:ahLst/>
              <a:cxnLst/>
              <a:rect r="r" b="b" t="t" l="l"/>
              <a:pathLst>
                <a:path h="2007971" w="3204172">
                  <a:moveTo>
                    <a:pt x="0" y="0"/>
                  </a:moveTo>
                  <a:lnTo>
                    <a:pt x="3204172" y="0"/>
                  </a:lnTo>
                  <a:lnTo>
                    <a:pt x="3204172" y="2007971"/>
                  </a:lnTo>
                  <a:lnTo>
                    <a:pt x="0" y="2007971"/>
                  </a:lnTo>
                  <a:close/>
                </a:path>
              </a:pathLst>
            </a:custGeom>
            <a:solidFill>
              <a:srgbClr val="00278D">
                <a:alpha val="49804"/>
              </a:srgbClr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2103449" y="4002538"/>
            <a:ext cx="11026572" cy="1188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04"/>
              </a:lnSpc>
              <a:spcBef>
                <a:spcPct val="0"/>
              </a:spcBef>
            </a:pPr>
            <a:r>
              <a:rPr lang="en-US" sz="6931">
                <a:solidFill>
                  <a:srgbClr val="FFFFFF"/>
                </a:solidFill>
                <a:latin typeface="Prompt"/>
                <a:cs typeface="Prompt"/>
              </a:rPr>
              <a:t>ตอนที่ 2 : พืชผลอยู่รอบตัวเรา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5603097" y="5191454"/>
            <a:ext cx="3080949" cy="196411"/>
          </a:xfrm>
          <a:custGeom>
            <a:avLst/>
            <a:gdLst/>
            <a:ahLst/>
            <a:cxnLst/>
            <a:rect r="r" b="b" t="t" l="l"/>
            <a:pathLst>
              <a:path h="196411" w="3080949">
                <a:moveTo>
                  <a:pt x="0" y="0"/>
                </a:moveTo>
                <a:lnTo>
                  <a:pt x="3080950" y="0"/>
                </a:lnTo>
                <a:lnTo>
                  <a:pt x="3080950" y="196411"/>
                </a:lnTo>
                <a:lnTo>
                  <a:pt x="0" y="1964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9032874" y="5949510"/>
            <a:ext cx="14469626" cy="8229600"/>
          </a:xfrm>
          <a:custGeom>
            <a:avLst/>
            <a:gdLst/>
            <a:ahLst/>
            <a:cxnLst/>
            <a:rect r="r" b="b" t="t" l="l"/>
            <a:pathLst>
              <a:path h="8229600" w="14469626">
                <a:moveTo>
                  <a:pt x="0" y="0"/>
                </a:moveTo>
                <a:lnTo>
                  <a:pt x="14469626" y="0"/>
                </a:lnTo>
                <a:lnTo>
                  <a:pt x="144696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-5400000">
            <a:off x="-3659771" y="3626410"/>
            <a:ext cx="8691965" cy="397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85"/>
              </a:lnSpc>
            </a:pPr>
            <a:r>
              <a:rPr lang="en-US" sz="2346" spc="696">
                <a:solidFill>
                  <a:srgbClr val="00278D"/>
                </a:solidFill>
                <a:latin typeface="Montserrat"/>
              </a:rPr>
              <a:t>ARISSE AND BUILD SERIES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025087" y="2266171"/>
            <a:ext cx="8567537" cy="17495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2805"/>
              </a:lnSpc>
            </a:pPr>
            <a:r>
              <a:rPr lang="en-US" sz="13919">
                <a:solidFill>
                  <a:srgbClr val="FFFFFF"/>
                </a:solidFill>
                <a:cs typeface="Prompt Bold"/>
              </a:rPr>
              <a:t>ลุกขึ้นสร้าง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851675" y="8421781"/>
            <a:ext cx="10352448" cy="530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79"/>
              </a:lnSpc>
            </a:pPr>
            <a:r>
              <a:rPr lang="en-US" sz="3127" spc="929">
                <a:solidFill>
                  <a:srgbClr val="FFFFFF"/>
                </a:solidFill>
                <a:latin typeface="Montserrat Bold"/>
              </a:rPr>
              <a:t>THE HARVEST IS ALL AROUND US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7259300" cy="13040459"/>
            <a:chOff x="0" y="0"/>
            <a:chExt cx="6654033" cy="502753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654033" cy="5027530"/>
            </a:xfrm>
            <a:custGeom>
              <a:avLst/>
              <a:gdLst/>
              <a:ahLst/>
              <a:cxnLst/>
              <a:rect r="r" b="b" t="t" l="l"/>
              <a:pathLst>
                <a:path h="5027530" w="6654033">
                  <a:moveTo>
                    <a:pt x="0" y="0"/>
                  </a:moveTo>
                  <a:lnTo>
                    <a:pt x="6654033" y="0"/>
                  </a:lnTo>
                  <a:lnTo>
                    <a:pt x="6654033" y="5027530"/>
                  </a:lnTo>
                  <a:lnTo>
                    <a:pt x="0" y="5027530"/>
                  </a:lnTo>
                  <a:close/>
                </a:path>
              </a:pathLst>
            </a:custGeom>
            <a:blipFill>
              <a:blip r:embed="rId2">
                <a:alphaModFix amt="51000"/>
              </a:blip>
              <a:stretch>
                <a:fillRect l="-13572" t="0" r="-13572" b="-12325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259300" y="-156167"/>
            <a:ext cx="1028700" cy="10569540"/>
            <a:chOff x="0" y="0"/>
            <a:chExt cx="169931" cy="17459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9931" cy="1745980"/>
            </a:xfrm>
            <a:custGeom>
              <a:avLst/>
              <a:gdLst/>
              <a:ahLst/>
              <a:cxnLst/>
              <a:rect r="r" b="b" t="t" l="l"/>
              <a:pathLst>
                <a:path h="1745980" w="169931">
                  <a:moveTo>
                    <a:pt x="0" y="0"/>
                  </a:moveTo>
                  <a:lnTo>
                    <a:pt x="169931" y="0"/>
                  </a:lnTo>
                  <a:lnTo>
                    <a:pt x="169931" y="1745980"/>
                  </a:lnTo>
                  <a:lnTo>
                    <a:pt x="0" y="1745980"/>
                  </a:lnTo>
                  <a:close/>
                </a:path>
              </a:pathLst>
            </a:custGeom>
            <a:solidFill>
              <a:srgbClr val="00278D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600101" y="2662801"/>
            <a:ext cx="13802755" cy="1152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00278D"/>
                </a:solidFill>
                <a:latin typeface="Prompt Bold"/>
              </a:rPr>
              <a:t>2.1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56444" y="4415401"/>
            <a:ext cx="13802755" cy="1152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00278D"/>
                </a:solidFill>
                <a:cs typeface="Prompt Ultra-Bold"/>
              </a:rPr>
              <a:t>ให้มองด้วยตาแห่งความเชื่อ</a:t>
            </a:r>
            <a:r>
              <a:rPr lang="en-US" sz="7500">
                <a:solidFill>
                  <a:srgbClr val="00278D"/>
                </a:solidFill>
                <a:latin typeface="Prompt Ultra-Bold"/>
              </a:rPr>
              <a:t>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087118" y="6339451"/>
            <a:ext cx="2828721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20"/>
              </a:lnSpc>
            </a:pPr>
            <a:r>
              <a:rPr lang="en-US" sz="6000">
                <a:solidFill>
                  <a:srgbClr val="00278D"/>
                </a:solidFill>
                <a:latin typeface="Prompt"/>
                <a:cs typeface="Prompt"/>
              </a:rPr>
              <a:t>ฮีบรู 11:1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3479814" cy="19573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79814" cy="1957395"/>
            </a:xfrm>
            <a:custGeom>
              <a:avLst/>
              <a:gdLst/>
              <a:ahLst/>
              <a:cxnLst/>
              <a:rect r="r" b="b" t="t" l="l"/>
              <a:pathLst>
                <a:path h="1957395" w="3479814">
                  <a:moveTo>
                    <a:pt x="0" y="0"/>
                  </a:moveTo>
                  <a:lnTo>
                    <a:pt x="3479814" y="0"/>
                  </a:lnTo>
                  <a:lnTo>
                    <a:pt x="3479814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20646" y="1997824"/>
            <a:ext cx="15646707" cy="4205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cs typeface="Prompt Bold"/>
              </a:rPr>
              <a:t>ความเชื่อคือความแน่ใจในสิ่งที่เราหวังไว้และมั่นใจในสิ่งที่เรามอง</a:t>
            </a:r>
          </a:p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cs typeface="Prompt Bold"/>
              </a:rPr>
              <a:t>ไม่เห็น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270552" y="7290057"/>
            <a:ext cx="5746896" cy="903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27"/>
              </a:lnSpc>
            </a:pPr>
            <a:r>
              <a:rPr lang="en-US" sz="7203" u="sng">
                <a:solidFill>
                  <a:srgbClr val="FFFFFF"/>
                </a:solidFill>
                <a:latin typeface="Prompt"/>
                <a:cs typeface="Prompt"/>
              </a:rPr>
              <a:t>ฮีบรู 11:1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7259300" cy="10298539"/>
            <a:chOff x="0" y="0"/>
            <a:chExt cx="6654033" cy="397042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654033" cy="3970429"/>
            </a:xfrm>
            <a:custGeom>
              <a:avLst/>
              <a:gdLst/>
              <a:ahLst/>
              <a:cxnLst/>
              <a:rect r="r" b="b" t="t" l="l"/>
              <a:pathLst>
                <a:path h="3970429" w="6654033">
                  <a:moveTo>
                    <a:pt x="0" y="0"/>
                  </a:moveTo>
                  <a:lnTo>
                    <a:pt x="6654033" y="0"/>
                  </a:lnTo>
                  <a:lnTo>
                    <a:pt x="6654033" y="3970429"/>
                  </a:lnTo>
                  <a:lnTo>
                    <a:pt x="0" y="3970429"/>
                  </a:lnTo>
                  <a:close/>
                </a:path>
              </a:pathLst>
            </a:custGeom>
            <a:blipFill>
              <a:blip r:embed="rId2">
                <a:alphaModFix amt="40000"/>
              </a:blip>
              <a:stretch>
                <a:fillRect l="0" t="-5828" r="0" b="-5828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259300" y="-590227"/>
            <a:ext cx="1090895" cy="10888765"/>
            <a:chOff x="0" y="0"/>
            <a:chExt cx="169931" cy="169616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9931" cy="1696162"/>
            </a:xfrm>
            <a:custGeom>
              <a:avLst/>
              <a:gdLst/>
              <a:ahLst/>
              <a:cxnLst/>
              <a:rect r="r" b="b" t="t" l="l"/>
              <a:pathLst>
                <a:path h="1696162" w="169931">
                  <a:moveTo>
                    <a:pt x="0" y="0"/>
                  </a:moveTo>
                  <a:lnTo>
                    <a:pt x="169931" y="0"/>
                  </a:lnTo>
                  <a:lnTo>
                    <a:pt x="169931" y="1696162"/>
                  </a:lnTo>
                  <a:lnTo>
                    <a:pt x="0" y="1696162"/>
                  </a:lnTo>
                  <a:close/>
                </a:path>
              </a:pathLst>
            </a:custGeom>
            <a:solidFill>
              <a:srgbClr val="00278D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728272" y="3930431"/>
            <a:ext cx="13802755" cy="3438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00278D"/>
                </a:solidFill>
                <a:cs typeface="Prompt Ultra-Bold"/>
              </a:rPr>
              <a:t>มีพืชผลมากมายในประเทศไทยซึ่งพร้อมที่จะถูกเก็บเกี่ยวแล้ว</a:t>
            </a:r>
          </a:p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00278D"/>
                </a:solidFill>
                <a:cs typeface="Prompt Ultra-Bold"/>
              </a:rPr>
              <a:t>ในวันนี้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28272" y="2123842"/>
            <a:ext cx="13802755" cy="1152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00278D"/>
                </a:solidFill>
                <a:latin typeface="Prompt Bold"/>
              </a:rPr>
              <a:t>2.2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628893" y="8197631"/>
            <a:ext cx="3733448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20"/>
              </a:lnSpc>
            </a:pPr>
            <a:r>
              <a:rPr lang="en-US" sz="6000">
                <a:solidFill>
                  <a:srgbClr val="00278D"/>
                </a:solidFill>
                <a:latin typeface="Prompt"/>
                <a:cs typeface="Prompt"/>
              </a:rPr>
              <a:t>มัทธิว 9:37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3479814" cy="19573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79814" cy="1957395"/>
            </a:xfrm>
            <a:custGeom>
              <a:avLst/>
              <a:gdLst/>
              <a:ahLst/>
              <a:cxnLst/>
              <a:rect r="r" b="b" t="t" l="l"/>
              <a:pathLst>
                <a:path h="1957395" w="3479814">
                  <a:moveTo>
                    <a:pt x="0" y="0"/>
                  </a:moveTo>
                  <a:lnTo>
                    <a:pt x="3479814" y="0"/>
                  </a:lnTo>
                  <a:lnTo>
                    <a:pt x="3479814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20646" y="1997824"/>
            <a:ext cx="15646707" cy="4205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latin typeface="Prompt Bold"/>
                <a:cs typeface="Prompt Bold"/>
              </a:rPr>
              <a:t>แล้วพระองค์ก็ตรัสกับเหล่าสาวกว่า “งานเก็บเกี่ยวมีมากแต่คนงาน</a:t>
            </a:r>
          </a:p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latin typeface="Prompt Bold"/>
                <a:cs typeface="Prompt Bold"/>
              </a:rPr>
              <a:t>มีน้อยนัก”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270552" y="7290057"/>
            <a:ext cx="5746896" cy="903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27"/>
              </a:lnSpc>
            </a:pPr>
            <a:r>
              <a:rPr lang="en-US" sz="7203" u="sng">
                <a:solidFill>
                  <a:srgbClr val="FFFFFF"/>
                </a:solidFill>
                <a:latin typeface="Prompt"/>
                <a:cs typeface="Prompt"/>
              </a:rPr>
              <a:t>มัทธิว 9:37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968459" cy="10287000"/>
            <a:chOff x="0" y="0"/>
            <a:chExt cx="374555" cy="19573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4555" cy="1957395"/>
            </a:xfrm>
            <a:custGeom>
              <a:avLst/>
              <a:gdLst/>
              <a:ahLst/>
              <a:cxnLst/>
              <a:rect r="r" b="b" t="t" l="l"/>
              <a:pathLst>
                <a:path h="1957395" w="374555">
                  <a:moveTo>
                    <a:pt x="0" y="0"/>
                  </a:moveTo>
                  <a:lnTo>
                    <a:pt x="374555" y="0"/>
                  </a:lnTo>
                  <a:lnTo>
                    <a:pt x="374555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958934" y="0"/>
            <a:ext cx="16319541" cy="6077222"/>
            <a:chOff x="0" y="0"/>
            <a:chExt cx="6688692" cy="249079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688692" cy="2490797"/>
            </a:xfrm>
            <a:custGeom>
              <a:avLst/>
              <a:gdLst/>
              <a:ahLst/>
              <a:cxnLst/>
              <a:rect r="r" b="b" t="t" l="l"/>
              <a:pathLst>
                <a:path h="2490797" w="6688692">
                  <a:moveTo>
                    <a:pt x="0" y="0"/>
                  </a:moveTo>
                  <a:lnTo>
                    <a:pt x="6688692" y="0"/>
                  </a:lnTo>
                  <a:lnTo>
                    <a:pt x="6688692" y="2490797"/>
                  </a:lnTo>
                  <a:lnTo>
                    <a:pt x="0" y="2490797"/>
                  </a:lnTo>
                  <a:close/>
                </a:path>
              </a:pathLst>
            </a:custGeom>
            <a:blipFill>
              <a:blip r:embed="rId2"/>
              <a:stretch>
                <a:fillRect l="0" t="-36591" r="0" b="-42656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125312" y="6235581"/>
            <a:ext cx="15353078" cy="245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755"/>
              </a:lnSpc>
            </a:pPr>
            <a:r>
              <a:rPr lang="en-US" sz="7503">
                <a:solidFill>
                  <a:srgbClr val="00278D"/>
                </a:solidFill>
                <a:cs typeface="Prompt Ultra-Bold"/>
              </a:rPr>
              <a:t>ท่านสามารถสร้างผลกระทบที่คงอยู่</a:t>
            </a:r>
          </a:p>
          <a:p>
            <a:pPr>
              <a:lnSpc>
                <a:spcPts val="9755"/>
              </a:lnSpc>
            </a:pPr>
            <a:r>
              <a:rPr lang="en-US" sz="7503">
                <a:solidFill>
                  <a:srgbClr val="00278D"/>
                </a:solidFill>
                <a:cs typeface="Prompt Ultra-Bold"/>
              </a:rPr>
              <a:t>ชั่วนิรันดร์ได้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02746" y="6576161"/>
            <a:ext cx="594002" cy="812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983"/>
              </a:lnSpc>
            </a:pPr>
            <a:r>
              <a:rPr lang="en-US" sz="6503">
                <a:solidFill>
                  <a:srgbClr val="FFFFFF"/>
                </a:solidFill>
                <a:latin typeface="Prompt Bold"/>
              </a:rPr>
              <a:t>3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125312" y="9139224"/>
            <a:ext cx="3867481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20"/>
              </a:lnSpc>
            </a:pPr>
            <a:r>
              <a:rPr lang="en-US" sz="6000">
                <a:solidFill>
                  <a:srgbClr val="00278D"/>
                </a:solidFill>
                <a:latin typeface="Prompt"/>
                <a:cs typeface="Prompt"/>
              </a:rPr>
              <a:t>ยอห์น 4:36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3479814" cy="19573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79814" cy="1957395"/>
            </a:xfrm>
            <a:custGeom>
              <a:avLst/>
              <a:gdLst/>
              <a:ahLst/>
              <a:cxnLst/>
              <a:rect r="r" b="b" t="t" l="l"/>
              <a:pathLst>
                <a:path h="1957395" w="3479814">
                  <a:moveTo>
                    <a:pt x="0" y="0"/>
                  </a:moveTo>
                  <a:lnTo>
                    <a:pt x="3479814" y="0"/>
                  </a:lnTo>
                  <a:lnTo>
                    <a:pt x="3479814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20646" y="1292974"/>
            <a:ext cx="15646707" cy="5615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cs typeface="Prompt Bold"/>
              </a:rPr>
              <a:t>เวลานี้ผู้เกี่ยวก็กำลังรับค่าจ้าง เวลานี้เขากำลังเก็บเกี่ยวพืชผลสำหรับชีวิตนิรันดร์ เพื่อผู้หว่าน</a:t>
            </a:r>
          </a:p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cs typeface="Prompt Bold"/>
              </a:rPr>
              <a:t>และผู้เกี่ยวจะยินดีด้วยกัน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270552" y="7994907"/>
            <a:ext cx="5746896" cy="903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27"/>
              </a:lnSpc>
            </a:pPr>
            <a:r>
              <a:rPr lang="en-US" sz="7203" u="sng">
                <a:solidFill>
                  <a:srgbClr val="FFFFFF"/>
                </a:solidFill>
                <a:latin typeface="Prompt"/>
                <a:cs typeface="Prompt"/>
              </a:rPr>
              <a:t>ยอห์น 4:36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7259300" cy="10298539"/>
            <a:chOff x="0" y="0"/>
            <a:chExt cx="6654033" cy="397042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654033" cy="3970429"/>
            </a:xfrm>
            <a:custGeom>
              <a:avLst/>
              <a:gdLst/>
              <a:ahLst/>
              <a:cxnLst/>
              <a:rect r="r" b="b" t="t" l="l"/>
              <a:pathLst>
                <a:path h="3970429" w="6654033">
                  <a:moveTo>
                    <a:pt x="0" y="0"/>
                  </a:moveTo>
                  <a:lnTo>
                    <a:pt x="6654033" y="0"/>
                  </a:lnTo>
                  <a:lnTo>
                    <a:pt x="6654033" y="3970429"/>
                  </a:lnTo>
                  <a:lnTo>
                    <a:pt x="0" y="3970429"/>
                  </a:lnTo>
                  <a:close/>
                </a:path>
              </a:pathLst>
            </a:custGeom>
            <a:blipFill>
              <a:blip r:embed="rId2">
                <a:alphaModFix amt="58000"/>
              </a:blip>
              <a:stretch>
                <a:fillRect l="0" t="0" r="-36778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259300" y="-590227"/>
            <a:ext cx="1090895" cy="10888765"/>
            <a:chOff x="0" y="0"/>
            <a:chExt cx="169931" cy="169616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9931" cy="1696162"/>
            </a:xfrm>
            <a:custGeom>
              <a:avLst/>
              <a:gdLst/>
              <a:ahLst/>
              <a:cxnLst/>
              <a:rect r="r" b="b" t="t" l="l"/>
              <a:pathLst>
                <a:path h="1696162" w="169931">
                  <a:moveTo>
                    <a:pt x="0" y="0"/>
                  </a:moveTo>
                  <a:lnTo>
                    <a:pt x="169931" y="0"/>
                  </a:lnTo>
                  <a:lnTo>
                    <a:pt x="169931" y="1696162"/>
                  </a:lnTo>
                  <a:lnTo>
                    <a:pt x="0" y="1696162"/>
                  </a:lnTo>
                  <a:close/>
                </a:path>
              </a:pathLst>
            </a:custGeom>
            <a:solidFill>
              <a:srgbClr val="00278D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661256" y="4113902"/>
            <a:ext cx="13802755" cy="229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00278D"/>
                </a:solidFill>
                <a:cs typeface="Prompt Ultra-Bold"/>
              </a:rPr>
              <a:t>เราควรดำเนินชีวิตของเราเพื่อชีวิตในเบื้องหน้าด้วย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42400" y="1732652"/>
            <a:ext cx="13802755" cy="1152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00278D"/>
                </a:solidFill>
                <a:latin typeface="Prompt Bold"/>
              </a:rPr>
              <a:t>3.1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695909" y="7808021"/>
            <a:ext cx="3733448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20"/>
              </a:lnSpc>
            </a:pPr>
            <a:r>
              <a:rPr lang="en-US" sz="6000">
                <a:solidFill>
                  <a:srgbClr val="00278D"/>
                </a:solidFill>
                <a:latin typeface="Prompt"/>
                <a:cs typeface="Prompt"/>
              </a:rPr>
              <a:t>1 ทิโมธี 4:8 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3479814" cy="19573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79814" cy="1957395"/>
            </a:xfrm>
            <a:custGeom>
              <a:avLst/>
              <a:gdLst/>
              <a:ahLst/>
              <a:cxnLst/>
              <a:rect r="r" b="b" t="t" l="l"/>
              <a:pathLst>
                <a:path h="1957395" w="3479814">
                  <a:moveTo>
                    <a:pt x="0" y="0"/>
                  </a:moveTo>
                  <a:lnTo>
                    <a:pt x="3479814" y="0"/>
                  </a:lnTo>
                  <a:lnTo>
                    <a:pt x="3479814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549953" y="889699"/>
            <a:ext cx="17188094" cy="7024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cs typeface="Prompt Bold"/>
              </a:rPr>
              <a:t>การฝึกทางกายนั้นมีคุณค่าอยู่บ้าง</a:t>
            </a:r>
          </a:p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cs typeface="Prompt Bold"/>
              </a:rPr>
              <a:t>แต่ทางพระเจ้าย่อมทรงคุณค่าใน</a:t>
            </a:r>
          </a:p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cs typeface="Prompt Bold"/>
              </a:rPr>
              <a:t>ทุกด้าน เพราะทรงไว้ซึ่งพรสัญญา</a:t>
            </a:r>
          </a:p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cs typeface="Prompt Bold"/>
              </a:rPr>
              <a:t>ทั้งสำหรับชีวิตปัจจุบันและชีวิต</a:t>
            </a:r>
          </a:p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cs typeface="Prompt Bold"/>
              </a:rPr>
              <a:t>ในเบื้องหน้าด้วย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270552" y="8766774"/>
            <a:ext cx="5746896" cy="903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27"/>
              </a:lnSpc>
            </a:pPr>
            <a:r>
              <a:rPr lang="en-US" sz="7203" u="sng">
                <a:solidFill>
                  <a:srgbClr val="FFFFFF"/>
                </a:solidFill>
                <a:latin typeface="Prompt"/>
                <a:cs typeface="Prompt"/>
              </a:rPr>
              <a:t>1 ทิโมธี 4:8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7359825" cy="10287000"/>
            <a:chOff x="0" y="0"/>
            <a:chExt cx="6692789" cy="39659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692789" cy="3965980"/>
            </a:xfrm>
            <a:custGeom>
              <a:avLst/>
              <a:gdLst/>
              <a:ahLst/>
              <a:cxnLst/>
              <a:rect r="r" b="b" t="t" l="l"/>
              <a:pathLst>
                <a:path h="3965980" w="6692789">
                  <a:moveTo>
                    <a:pt x="0" y="0"/>
                  </a:moveTo>
                  <a:lnTo>
                    <a:pt x="6692789" y="0"/>
                  </a:lnTo>
                  <a:lnTo>
                    <a:pt x="6692789" y="3965980"/>
                  </a:lnTo>
                  <a:lnTo>
                    <a:pt x="0" y="3965980"/>
                  </a:lnTo>
                  <a:close/>
                </a:path>
              </a:pathLst>
            </a:custGeom>
            <a:blipFill>
              <a:blip r:embed="rId2">
                <a:alphaModFix amt="53000"/>
              </a:blip>
              <a:stretch>
                <a:fillRect l="0" t="-6216" r="0" b="-6216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259300" y="-590227"/>
            <a:ext cx="1090895" cy="10888765"/>
            <a:chOff x="0" y="0"/>
            <a:chExt cx="169931" cy="169616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9931" cy="1696162"/>
            </a:xfrm>
            <a:custGeom>
              <a:avLst/>
              <a:gdLst/>
              <a:ahLst/>
              <a:cxnLst/>
              <a:rect r="r" b="b" t="t" l="l"/>
              <a:pathLst>
                <a:path h="1696162" w="169931">
                  <a:moveTo>
                    <a:pt x="0" y="0"/>
                  </a:moveTo>
                  <a:lnTo>
                    <a:pt x="169931" y="0"/>
                  </a:lnTo>
                  <a:lnTo>
                    <a:pt x="169931" y="1696162"/>
                  </a:lnTo>
                  <a:lnTo>
                    <a:pt x="0" y="1696162"/>
                  </a:lnTo>
                  <a:close/>
                </a:path>
              </a:pathLst>
            </a:custGeom>
            <a:solidFill>
              <a:srgbClr val="00278D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912569" y="4562475"/>
            <a:ext cx="13802755" cy="1152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00278D"/>
                </a:solidFill>
                <a:cs typeface="Prompt Ultra-Bold"/>
              </a:rPr>
              <a:t>ดำเนินชีวิตอย่างชาญฉลาด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28272" y="2336263"/>
            <a:ext cx="13802755" cy="1152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00278D"/>
                </a:solidFill>
                <a:latin typeface="Prompt Bold"/>
              </a:rPr>
              <a:t>3.2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628893" y="7127679"/>
            <a:ext cx="4370107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20"/>
              </a:lnSpc>
            </a:pPr>
            <a:r>
              <a:rPr lang="en-US" sz="6000">
                <a:solidFill>
                  <a:srgbClr val="00278D"/>
                </a:solidFill>
                <a:latin typeface="Prompt"/>
                <a:cs typeface="Prompt"/>
              </a:rPr>
              <a:t>สุภาษิต 11:30 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3479814" cy="19573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79814" cy="1957395"/>
            </a:xfrm>
            <a:custGeom>
              <a:avLst/>
              <a:gdLst/>
              <a:ahLst/>
              <a:cxnLst/>
              <a:rect r="r" b="b" t="t" l="l"/>
              <a:pathLst>
                <a:path h="1957395" w="3479814">
                  <a:moveTo>
                    <a:pt x="0" y="0"/>
                  </a:moveTo>
                  <a:lnTo>
                    <a:pt x="3479814" y="0"/>
                  </a:lnTo>
                  <a:lnTo>
                    <a:pt x="3479814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96040" y="2115103"/>
            <a:ext cx="15495919" cy="4205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cs typeface="Prompt Bold"/>
              </a:rPr>
              <a:t>ผลของคนชอบธรรมเป็นต้นไม้แห่งชีวิต และคนฉลาดนำผู้อื่น</a:t>
            </a:r>
          </a:p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cs typeface="Prompt Bold"/>
              </a:rPr>
              <a:t>มาถึงชีวิต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270552" y="7675404"/>
            <a:ext cx="5746896" cy="903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27"/>
              </a:lnSpc>
            </a:pPr>
            <a:r>
              <a:rPr lang="en-US" sz="7203" u="sng">
                <a:solidFill>
                  <a:srgbClr val="FFFFFF"/>
                </a:solidFill>
                <a:latin typeface="Prompt"/>
                <a:cs typeface="Prompt"/>
              </a:rPr>
              <a:t>สุภาษิต 11:30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968459" cy="10287000"/>
            <a:chOff x="0" y="0"/>
            <a:chExt cx="374555" cy="19573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4555" cy="1957395"/>
            </a:xfrm>
            <a:custGeom>
              <a:avLst/>
              <a:gdLst/>
              <a:ahLst/>
              <a:cxnLst/>
              <a:rect r="r" b="b" t="t" l="l"/>
              <a:pathLst>
                <a:path h="1957395" w="374555">
                  <a:moveTo>
                    <a:pt x="0" y="0"/>
                  </a:moveTo>
                  <a:lnTo>
                    <a:pt x="374555" y="0"/>
                  </a:lnTo>
                  <a:lnTo>
                    <a:pt x="374555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968459" y="0"/>
            <a:ext cx="16319541" cy="5579634"/>
            <a:chOff x="0" y="0"/>
            <a:chExt cx="6688692" cy="228685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688692" cy="2286857"/>
            </a:xfrm>
            <a:custGeom>
              <a:avLst/>
              <a:gdLst/>
              <a:ahLst/>
              <a:cxnLst/>
              <a:rect r="r" b="b" t="t" l="l"/>
              <a:pathLst>
                <a:path h="2286857" w="6688692">
                  <a:moveTo>
                    <a:pt x="0" y="0"/>
                  </a:moveTo>
                  <a:lnTo>
                    <a:pt x="6688692" y="0"/>
                  </a:lnTo>
                  <a:lnTo>
                    <a:pt x="6688692" y="2286857"/>
                  </a:lnTo>
                  <a:lnTo>
                    <a:pt x="0" y="2286857"/>
                  </a:lnTo>
                  <a:close/>
                </a:path>
              </a:pathLst>
            </a:custGeom>
            <a:blipFill>
              <a:blip r:embed="rId2"/>
              <a:stretch>
                <a:fillRect l="0" t="-47433" r="0" b="-47433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6579927" y="8307267"/>
            <a:ext cx="972023" cy="1844144"/>
          </a:xfrm>
          <a:custGeom>
            <a:avLst/>
            <a:gdLst/>
            <a:ahLst/>
            <a:cxnLst/>
            <a:rect r="r" b="b" t="t" l="l"/>
            <a:pathLst>
              <a:path h="1844144" w="972023">
                <a:moveTo>
                  <a:pt x="0" y="0"/>
                </a:moveTo>
                <a:lnTo>
                  <a:pt x="972023" y="0"/>
                </a:lnTo>
                <a:lnTo>
                  <a:pt x="972023" y="1844144"/>
                </a:lnTo>
                <a:lnTo>
                  <a:pt x="0" y="1844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188495" y="5663344"/>
            <a:ext cx="16936781" cy="3352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779"/>
              </a:lnSpc>
            </a:pPr>
            <a:r>
              <a:rPr lang="en-US" sz="7503">
                <a:solidFill>
                  <a:srgbClr val="00278D"/>
                </a:solidFill>
                <a:cs typeface="Prompt Ultra-Bold"/>
              </a:rPr>
              <a:t>พระเยซูทรงให้ความสำคัญเป็น</a:t>
            </a:r>
          </a:p>
          <a:p>
            <a:pPr>
              <a:lnSpc>
                <a:spcPts val="8779"/>
              </a:lnSpc>
            </a:pPr>
            <a:r>
              <a:rPr lang="en-US" sz="7503">
                <a:solidFill>
                  <a:srgbClr val="00278D"/>
                </a:solidFill>
                <a:cs typeface="Prompt Ultra-Bold"/>
              </a:rPr>
              <a:t>อันดับแรกต่อการนำคนหลงหายมา</a:t>
            </a:r>
          </a:p>
          <a:p>
            <a:pPr>
              <a:lnSpc>
                <a:spcPts val="8779"/>
              </a:lnSpc>
            </a:pPr>
            <a:r>
              <a:rPr lang="en-US" sz="7503">
                <a:solidFill>
                  <a:srgbClr val="00278D"/>
                </a:solidFill>
                <a:cs typeface="Prompt Ultra-Bold"/>
              </a:rPr>
              <a:t>รับความรอด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02746" y="5939501"/>
            <a:ext cx="594002" cy="812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983"/>
              </a:lnSpc>
            </a:pPr>
            <a:r>
              <a:rPr lang="en-US" sz="6503">
                <a:solidFill>
                  <a:srgbClr val="FFFFFF"/>
                </a:solidFill>
                <a:latin typeface="Prompt Ultra-Bold"/>
              </a:rPr>
              <a:t>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188495" y="9343639"/>
            <a:ext cx="8206820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20"/>
              </a:lnSpc>
            </a:pPr>
            <a:r>
              <a:rPr lang="en-US" sz="6000">
                <a:solidFill>
                  <a:srgbClr val="00278D"/>
                </a:solidFill>
                <a:latin typeface="Prompt"/>
                <a:cs typeface="Prompt"/>
              </a:rPr>
              <a:t>ยอห์น 4:34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968459" cy="10287000"/>
            <a:chOff x="0" y="0"/>
            <a:chExt cx="374555" cy="19573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4555" cy="1957395"/>
            </a:xfrm>
            <a:custGeom>
              <a:avLst/>
              <a:gdLst/>
              <a:ahLst/>
              <a:cxnLst/>
              <a:rect r="r" b="b" t="t" l="l"/>
              <a:pathLst>
                <a:path h="1957395" w="374555">
                  <a:moveTo>
                    <a:pt x="0" y="0"/>
                  </a:moveTo>
                  <a:lnTo>
                    <a:pt x="374555" y="0"/>
                  </a:lnTo>
                  <a:lnTo>
                    <a:pt x="374555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968459" y="0"/>
            <a:ext cx="16329066" cy="6657022"/>
            <a:chOff x="0" y="0"/>
            <a:chExt cx="6692596" cy="27284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692595" cy="2728433"/>
            </a:xfrm>
            <a:custGeom>
              <a:avLst/>
              <a:gdLst/>
              <a:ahLst/>
              <a:cxnLst/>
              <a:rect r="r" b="b" t="t" l="l"/>
              <a:pathLst>
                <a:path h="2728433" w="6692595">
                  <a:moveTo>
                    <a:pt x="0" y="0"/>
                  </a:moveTo>
                  <a:lnTo>
                    <a:pt x="6692595" y="0"/>
                  </a:lnTo>
                  <a:lnTo>
                    <a:pt x="6692595" y="2728433"/>
                  </a:lnTo>
                  <a:lnTo>
                    <a:pt x="0" y="2728433"/>
                  </a:lnTo>
                  <a:close/>
                </a:path>
              </a:pathLst>
            </a:custGeom>
            <a:blipFill>
              <a:blip r:embed="rId2"/>
              <a:stretch>
                <a:fillRect l="0" t="-42354" r="0" b="-3732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125312" y="6885622"/>
            <a:ext cx="15353078" cy="12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755"/>
              </a:lnSpc>
            </a:pPr>
            <a:r>
              <a:rPr lang="en-US" sz="7503">
                <a:solidFill>
                  <a:srgbClr val="00278D"/>
                </a:solidFill>
                <a:cs typeface="Prompt Ultra-Bold"/>
              </a:rPr>
              <a:t>ท่านเองก็ถูกส่งไปเช่นกัน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85850" y="7212871"/>
            <a:ext cx="594002" cy="812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983"/>
              </a:lnSpc>
            </a:pPr>
            <a:r>
              <a:rPr lang="en-US" sz="6503">
                <a:solidFill>
                  <a:srgbClr val="FFFFFF"/>
                </a:solidFill>
                <a:latin typeface="Prompt Bold"/>
              </a:rPr>
              <a:t>4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125312" y="8570397"/>
            <a:ext cx="5124047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20"/>
              </a:lnSpc>
            </a:pPr>
            <a:r>
              <a:rPr lang="en-US" sz="6000">
                <a:solidFill>
                  <a:srgbClr val="00278D"/>
                </a:solidFill>
                <a:latin typeface="Prompt"/>
                <a:cs typeface="Prompt"/>
              </a:rPr>
              <a:t>ยอห์น 4:37-38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3479814" cy="19573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79814" cy="1957395"/>
            </a:xfrm>
            <a:custGeom>
              <a:avLst/>
              <a:gdLst/>
              <a:ahLst/>
              <a:cxnLst/>
              <a:rect r="r" b="b" t="t" l="l"/>
              <a:pathLst>
                <a:path h="1957395" w="3479814">
                  <a:moveTo>
                    <a:pt x="0" y="0"/>
                  </a:moveTo>
                  <a:lnTo>
                    <a:pt x="3479814" y="0"/>
                  </a:lnTo>
                  <a:lnTo>
                    <a:pt x="3479814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856781" y="2081595"/>
            <a:ext cx="14574438" cy="4205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latin typeface="Prompt Bold"/>
                <a:cs typeface="Prompt Bold"/>
              </a:rPr>
              <a:t>ดังนี้จึงเป็นจริงตามคำกล่าวที่ว่า ‘คนหนึ่งหว่านและอีกคนหนึ่งเกี่ยว’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270552" y="7792683"/>
            <a:ext cx="5746896" cy="903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27"/>
              </a:lnSpc>
            </a:pPr>
            <a:r>
              <a:rPr lang="en-US" sz="7203" u="sng">
                <a:solidFill>
                  <a:srgbClr val="FFFFFF"/>
                </a:solidFill>
                <a:latin typeface="Prompt"/>
                <a:cs typeface="Prompt"/>
              </a:rPr>
              <a:t>ยอห์น 4:37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3479814" cy="19573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79814" cy="1957395"/>
            </a:xfrm>
            <a:custGeom>
              <a:avLst/>
              <a:gdLst/>
              <a:ahLst/>
              <a:cxnLst/>
              <a:rect r="r" b="b" t="t" l="l"/>
              <a:pathLst>
                <a:path h="1957395" w="3479814">
                  <a:moveTo>
                    <a:pt x="0" y="0"/>
                  </a:moveTo>
                  <a:lnTo>
                    <a:pt x="3479814" y="0"/>
                  </a:lnTo>
                  <a:lnTo>
                    <a:pt x="3479814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2029138" y="933450"/>
            <a:ext cx="14229725" cy="7024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latin typeface="Prompt Bold"/>
                <a:cs typeface="Prompt Bold"/>
              </a:rPr>
              <a:t>เราส่งพวกท่านไปเก็บเกี่ยวสิ่งที่พวกท่านไม่ได้ลงแรง คนอื่นได้ตรากตรำทำงานหนัก และพวกท่านได้เก็บเกี่ยวผลประโยชน์จากการลงแรงของเขา”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270552" y="8546622"/>
            <a:ext cx="5746896" cy="903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27"/>
              </a:lnSpc>
            </a:pPr>
            <a:r>
              <a:rPr lang="en-US" sz="7203" u="sng">
                <a:solidFill>
                  <a:srgbClr val="FFFFFF"/>
                </a:solidFill>
                <a:latin typeface="Prompt"/>
                <a:cs typeface="Prompt"/>
              </a:rPr>
              <a:t>ยอห์น 4:38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4509" y="0"/>
            <a:ext cx="17393334" cy="10298539"/>
            <a:chOff x="0" y="0"/>
            <a:chExt cx="7427440" cy="43977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427440" cy="4397764"/>
            </a:xfrm>
            <a:custGeom>
              <a:avLst/>
              <a:gdLst/>
              <a:ahLst/>
              <a:cxnLst/>
              <a:rect r="r" b="b" t="t" l="l"/>
              <a:pathLst>
                <a:path h="4397764" w="7427440">
                  <a:moveTo>
                    <a:pt x="0" y="0"/>
                  </a:moveTo>
                  <a:lnTo>
                    <a:pt x="7427440" y="0"/>
                  </a:lnTo>
                  <a:lnTo>
                    <a:pt x="7427440" y="4397764"/>
                  </a:lnTo>
                  <a:lnTo>
                    <a:pt x="0" y="4397764"/>
                  </a:lnTo>
                  <a:close/>
                </a:path>
              </a:pathLst>
            </a:custGeom>
            <a:blipFill>
              <a:blip r:embed="rId2">
                <a:alphaModFix amt="44999"/>
              </a:blip>
              <a:stretch>
                <a:fillRect l="0" t="-11924" r="0" b="-388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259300" y="-590227"/>
            <a:ext cx="1090895" cy="10888765"/>
            <a:chOff x="0" y="0"/>
            <a:chExt cx="169931" cy="169616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9931" cy="1696162"/>
            </a:xfrm>
            <a:custGeom>
              <a:avLst/>
              <a:gdLst/>
              <a:ahLst/>
              <a:cxnLst/>
              <a:rect r="r" b="b" t="t" l="l"/>
              <a:pathLst>
                <a:path h="1696162" w="169931">
                  <a:moveTo>
                    <a:pt x="0" y="0"/>
                  </a:moveTo>
                  <a:lnTo>
                    <a:pt x="169931" y="0"/>
                  </a:lnTo>
                  <a:lnTo>
                    <a:pt x="169931" y="1696162"/>
                  </a:lnTo>
                  <a:lnTo>
                    <a:pt x="0" y="1696162"/>
                  </a:lnTo>
                  <a:close/>
                </a:path>
              </a:pathLst>
            </a:custGeom>
            <a:solidFill>
              <a:srgbClr val="00278D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0" y="4165616"/>
            <a:ext cx="17259300" cy="10414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25"/>
              </a:lnSpc>
            </a:pPr>
            <a:r>
              <a:rPr lang="en-US" sz="6771">
                <a:solidFill>
                  <a:srgbClr val="00278D"/>
                </a:solidFill>
                <a:latin typeface="Prompt Ultra-Bold"/>
                <a:cs typeface="Prompt Ultra-Bold"/>
              </a:rPr>
              <a:t>พระเยซูตรัสว่า "จงออกไป"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0" y="1995532"/>
            <a:ext cx="17259300" cy="1152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00278D"/>
                </a:solidFill>
                <a:latin typeface="Prompt Bold"/>
              </a:rPr>
              <a:t>4.1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0" y="6513362"/>
            <a:ext cx="17259300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6000">
                <a:solidFill>
                  <a:srgbClr val="00278D"/>
                </a:solidFill>
                <a:latin typeface="Prompt"/>
                <a:cs typeface="Prompt"/>
              </a:rPr>
              <a:t>มาระโก 16:15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3479814" cy="19573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79814" cy="1957395"/>
            </a:xfrm>
            <a:custGeom>
              <a:avLst/>
              <a:gdLst/>
              <a:ahLst/>
              <a:cxnLst/>
              <a:rect r="r" b="b" t="t" l="l"/>
              <a:pathLst>
                <a:path h="1957395" w="3479814">
                  <a:moveTo>
                    <a:pt x="0" y="0"/>
                  </a:moveTo>
                  <a:lnTo>
                    <a:pt x="3479814" y="0"/>
                  </a:lnTo>
                  <a:lnTo>
                    <a:pt x="3479814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2029138" y="1836576"/>
            <a:ext cx="14229725" cy="4205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cs typeface="Prompt Bold"/>
              </a:rPr>
              <a:t>พระองค์ตรัสกับพวกเขาว่า </a:t>
            </a:r>
          </a:p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latin typeface="Prompt Bold"/>
                <a:cs typeface="Prompt Bold"/>
              </a:rPr>
              <a:t>“จงออกไปทั่วโลก ประกาศข่าวประเสริฐแก่คนทั้งปวง“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270552" y="7451304"/>
            <a:ext cx="5746896" cy="903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27"/>
              </a:lnSpc>
            </a:pPr>
            <a:r>
              <a:rPr lang="en-US" sz="7203" u="sng">
                <a:solidFill>
                  <a:srgbClr val="FFFFFF"/>
                </a:solidFill>
                <a:latin typeface="Prompt"/>
                <a:cs typeface="Prompt"/>
              </a:rPr>
              <a:t>มาระโก 16:15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575" y="0"/>
            <a:ext cx="1477199" cy="10287000"/>
            <a:chOff x="0" y="0"/>
            <a:chExt cx="389057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9057" cy="2709333"/>
            </a:xfrm>
            <a:custGeom>
              <a:avLst/>
              <a:gdLst/>
              <a:ahLst/>
              <a:cxnLst/>
              <a:rect r="r" b="b" t="t" l="l"/>
              <a:pathLst>
                <a:path h="2709333" w="389057">
                  <a:moveTo>
                    <a:pt x="0" y="0"/>
                  </a:moveTo>
                  <a:lnTo>
                    <a:pt x="389057" y="0"/>
                  </a:lnTo>
                  <a:lnTo>
                    <a:pt x="38905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389057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48624" y="0"/>
            <a:ext cx="18288000" cy="10287000"/>
            <a:chOff x="0" y="0"/>
            <a:chExt cx="24384000" cy="137160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0" t="0" r="0" b="0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1448624" y="-193868"/>
            <a:ext cx="16839376" cy="10552799"/>
            <a:chOff x="0" y="0"/>
            <a:chExt cx="3204172" cy="200797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204172" cy="2007971"/>
            </a:xfrm>
            <a:custGeom>
              <a:avLst/>
              <a:gdLst/>
              <a:ahLst/>
              <a:cxnLst/>
              <a:rect r="r" b="b" t="t" l="l"/>
              <a:pathLst>
                <a:path h="2007971" w="3204172">
                  <a:moveTo>
                    <a:pt x="0" y="0"/>
                  </a:moveTo>
                  <a:lnTo>
                    <a:pt x="3204172" y="0"/>
                  </a:lnTo>
                  <a:lnTo>
                    <a:pt x="3204172" y="2007971"/>
                  </a:lnTo>
                  <a:lnTo>
                    <a:pt x="0" y="2007971"/>
                  </a:lnTo>
                  <a:close/>
                </a:path>
              </a:pathLst>
            </a:custGeom>
            <a:solidFill>
              <a:srgbClr val="00278D">
                <a:alpha val="49804"/>
              </a:srgbClr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2103449" y="4002538"/>
            <a:ext cx="11026572" cy="1188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04"/>
              </a:lnSpc>
              <a:spcBef>
                <a:spcPct val="0"/>
              </a:spcBef>
            </a:pPr>
            <a:r>
              <a:rPr lang="en-US" sz="6931">
                <a:solidFill>
                  <a:srgbClr val="FFFFFF"/>
                </a:solidFill>
                <a:latin typeface="Prompt"/>
                <a:cs typeface="Prompt"/>
              </a:rPr>
              <a:t>ตอนที่ 2 : พืชผลอยู่รอบตัวเรา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5603097" y="5191454"/>
            <a:ext cx="3080949" cy="196411"/>
          </a:xfrm>
          <a:custGeom>
            <a:avLst/>
            <a:gdLst/>
            <a:ahLst/>
            <a:cxnLst/>
            <a:rect r="r" b="b" t="t" l="l"/>
            <a:pathLst>
              <a:path h="196411" w="3080949">
                <a:moveTo>
                  <a:pt x="0" y="0"/>
                </a:moveTo>
                <a:lnTo>
                  <a:pt x="3080950" y="0"/>
                </a:lnTo>
                <a:lnTo>
                  <a:pt x="3080950" y="196411"/>
                </a:lnTo>
                <a:lnTo>
                  <a:pt x="0" y="1964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9032874" y="5949510"/>
            <a:ext cx="14469626" cy="8229600"/>
          </a:xfrm>
          <a:custGeom>
            <a:avLst/>
            <a:gdLst/>
            <a:ahLst/>
            <a:cxnLst/>
            <a:rect r="r" b="b" t="t" l="l"/>
            <a:pathLst>
              <a:path h="8229600" w="14469626">
                <a:moveTo>
                  <a:pt x="0" y="0"/>
                </a:moveTo>
                <a:lnTo>
                  <a:pt x="14469626" y="0"/>
                </a:lnTo>
                <a:lnTo>
                  <a:pt x="144696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-5400000">
            <a:off x="-3659771" y="3626410"/>
            <a:ext cx="8691965" cy="397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85"/>
              </a:lnSpc>
            </a:pPr>
            <a:r>
              <a:rPr lang="en-US" sz="2346" spc="696">
                <a:solidFill>
                  <a:srgbClr val="00278D"/>
                </a:solidFill>
                <a:latin typeface="Montserrat"/>
              </a:rPr>
              <a:t>ARISSE AND BUILD SERIES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025087" y="2266171"/>
            <a:ext cx="8567537" cy="17495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2805"/>
              </a:lnSpc>
            </a:pPr>
            <a:r>
              <a:rPr lang="en-US" sz="13919">
                <a:solidFill>
                  <a:srgbClr val="FFFFFF"/>
                </a:solidFill>
                <a:cs typeface="Prompt Bold"/>
              </a:rPr>
              <a:t>ลุกขึ้นสร้าง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851675" y="8421781"/>
            <a:ext cx="10352448" cy="530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79"/>
              </a:lnSpc>
            </a:pPr>
            <a:r>
              <a:rPr lang="en-US" sz="3127" spc="929">
                <a:solidFill>
                  <a:srgbClr val="FFFFFF"/>
                </a:solidFill>
                <a:latin typeface="Montserrat Bold"/>
              </a:rPr>
              <a:t>THE HARVEST IS ALL AROUND US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3479814" cy="19573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79814" cy="1957395"/>
            </a:xfrm>
            <a:custGeom>
              <a:avLst/>
              <a:gdLst/>
              <a:ahLst/>
              <a:cxnLst/>
              <a:rect r="r" b="b" t="t" l="l"/>
              <a:pathLst>
                <a:path h="1957395" w="3479814">
                  <a:moveTo>
                    <a:pt x="0" y="0"/>
                  </a:moveTo>
                  <a:lnTo>
                    <a:pt x="3479814" y="0"/>
                  </a:lnTo>
                  <a:lnTo>
                    <a:pt x="3479814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974060" y="787309"/>
            <a:ext cx="14339879" cy="7024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latin typeface="Prompt Bold"/>
                <a:cs typeface="Prompt Bold"/>
              </a:rPr>
              <a:t>พระเยซูตรัสว่า “อาหารของเราคือการทำตามพระประสงค์ของพระองค์ผู้ทรงส่งเรามา และทำพระราชกิจของพระองค์</a:t>
            </a:r>
          </a:p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cs typeface="Prompt Bold"/>
              </a:rPr>
              <a:t>ให้สำเร็จ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142959">
            <a:off x="8500759" y="3364449"/>
            <a:ext cx="5739669" cy="365904"/>
          </a:xfrm>
          <a:custGeom>
            <a:avLst/>
            <a:gdLst/>
            <a:ahLst/>
            <a:cxnLst/>
            <a:rect r="r" b="b" t="t" l="l"/>
            <a:pathLst>
              <a:path h="365904" w="5739669">
                <a:moveTo>
                  <a:pt x="0" y="0"/>
                </a:moveTo>
                <a:lnTo>
                  <a:pt x="5739670" y="0"/>
                </a:lnTo>
                <a:lnTo>
                  <a:pt x="5739670" y="365904"/>
                </a:lnTo>
                <a:lnTo>
                  <a:pt x="0" y="365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270552" y="8500572"/>
            <a:ext cx="5746896" cy="903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27"/>
              </a:lnSpc>
            </a:pPr>
            <a:r>
              <a:rPr lang="en-US" sz="7203" u="sng">
                <a:solidFill>
                  <a:srgbClr val="FFFFFF"/>
                </a:solidFill>
                <a:latin typeface="Prompt"/>
                <a:cs typeface="Prompt"/>
              </a:rPr>
              <a:t>ยอห์น 4:34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30574"/>
            <a:ext cx="17259300" cy="11393522"/>
            <a:chOff x="0" y="0"/>
            <a:chExt cx="6654033" cy="439258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654033" cy="4392581"/>
            </a:xfrm>
            <a:custGeom>
              <a:avLst/>
              <a:gdLst/>
              <a:ahLst/>
              <a:cxnLst/>
              <a:rect r="r" b="b" t="t" l="l"/>
              <a:pathLst>
                <a:path h="4392581" w="6654033">
                  <a:moveTo>
                    <a:pt x="0" y="0"/>
                  </a:moveTo>
                  <a:lnTo>
                    <a:pt x="6654033" y="0"/>
                  </a:lnTo>
                  <a:lnTo>
                    <a:pt x="6654033" y="4392581"/>
                  </a:lnTo>
                  <a:lnTo>
                    <a:pt x="0" y="4392581"/>
                  </a:lnTo>
                  <a:close/>
                </a:path>
              </a:pathLst>
            </a:custGeom>
            <a:blipFill>
              <a:blip r:embed="rId2">
                <a:alphaModFix amt="44999"/>
              </a:blip>
              <a:stretch>
                <a:fillRect l="0" t="-462" r="0" b="-462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259300" y="30574"/>
            <a:ext cx="1028700" cy="10267964"/>
            <a:chOff x="0" y="0"/>
            <a:chExt cx="169931" cy="169616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9931" cy="1696162"/>
            </a:xfrm>
            <a:custGeom>
              <a:avLst/>
              <a:gdLst/>
              <a:ahLst/>
              <a:cxnLst/>
              <a:rect r="r" b="b" t="t" l="l"/>
              <a:pathLst>
                <a:path h="1696162" w="169931">
                  <a:moveTo>
                    <a:pt x="0" y="0"/>
                  </a:moveTo>
                  <a:lnTo>
                    <a:pt x="169931" y="0"/>
                  </a:lnTo>
                  <a:lnTo>
                    <a:pt x="169931" y="1696162"/>
                  </a:lnTo>
                  <a:lnTo>
                    <a:pt x="0" y="1696162"/>
                  </a:lnTo>
                  <a:close/>
                </a:path>
              </a:pathLst>
            </a:custGeom>
            <a:solidFill>
              <a:srgbClr val="00278D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942458" y="3723904"/>
            <a:ext cx="15374385" cy="3619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7999">
                <a:solidFill>
                  <a:srgbClr val="00278D"/>
                </a:solidFill>
                <a:cs typeface="Prompt Ultra-Bold"/>
              </a:rPr>
              <a:t>พระเยซูตรัสว่าอาหารของพระองค์</a:t>
            </a:r>
          </a:p>
          <a:p>
            <a:pPr algn="ctr">
              <a:lnSpc>
                <a:spcPts val="9599"/>
              </a:lnSpc>
            </a:pPr>
            <a:r>
              <a:rPr lang="en-US" sz="7999">
                <a:solidFill>
                  <a:srgbClr val="00278D"/>
                </a:solidFill>
                <a:cs typeface="Prompt Ultra-Bold"/>
              </a:rPr>
              <a:t>คือ การทำตามพระประสงค์ของพระเจ้า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553229" y="1824904"/>
            <a:ext cx="13802755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7999">
                <a:solidFill>
                  <a:srgbClr val="00278D"/>
                </a:solidFill>
                <a:latin typeface="Prompt Bold"/>
              </a:rPr>
              <a:t>1.1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638145" y="8191129"/>
            <a:ext cx="3632922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20"/>
              </a:lnSpc>
            </a:pPr>
            <a:r>
              <a:rPr lang="en-US" sz="6000">
                <a:solidFill>
                  <a:srgbClr val="00278D"/>
                </a:solidFill>
                <a:latin typeface="Prompt"/>
                <a:cs typeface="Prompt"/>
              </a:rPr>
              <a:t>1 ทิโมธี 2:4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3479814" cy="19573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79814" cy="1957395"/>
            </a:xfrm>
            <a:custGeom>
              <a:avLst/>
              <a:gdLst/>
              <a:ahLst/>
              <a:cxnLst/>
              <a:rect r="r" b="b" t="t" l="l"/>
              <a:pathLst>
                <a:path h="1957395" w="3479814">
                  <a:moveTo>
                    <a:pt x="0" y="0"/>
                  </a:moveTo>
                  <a:lnTo>
                    <a:pt x="3479814" y="0"/>
                  </a:lnTo>
                  <a:lnTo>
                    <a:pt x="3479814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974060" y="2071352"/>
            <a:ext cx="14339879" cy="4205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cs typeface="Prompt Bold"/>
              </a:rPr>
              <a:t>ผู้ทรงประสงค์ให้คนทั้งปวงได้รับความรอดและรู้ถึง</a:t>
            </a:r>
          </a:p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cs typeface="Prompt Bold"/>
              </a:rPr>
              <a:t>ความจริง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270552" y="7216528"/>
            <a:ext cx="5746896" cy="903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27"/>
              </a:lnSpc>
            </a:pPr>
            <a:r>
              <a:rPr lang="en-US" sz="7203" u="sng">
                <a:solidFill>
                  <a:srgbClr val="FFFFFF"/>
                </a:solidFill>
                <a:latin typeface="Prompt"/>
                <a:cs typeface="Prompt"/>
              </a:rPr>
              <a:t>1 ทิโมธี 2:4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7259300" cy="12867892"/>
            <a:chOff x="0" y="0"/>
            <a:chExt cx="6654033" cy="4961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654033" cy="4961000"/>
            </a:xfrm>
            <a:custGeom>
              <a:avLst/>
              <a:gdLst/>
              <a:ahLst/>
              <a:cxnLst/>
              <a:rect r="r" b="b" t="t" l="l"/>
              <a:pathLst>
                <a:path h="4961000" w="6654033">
                  <a:moveTo>
                    <a:pt x="0" y="0"/>
                  </a:moveTo>
                  <a:lnTo>
                    <a:pt x="6654033" y="0"/>
                  </a:lnTo>
                  <a:lnTo>
                    <a:pt x="6654033" y="4961000"/>
                  </a:lnTo>
                  <a:lnTo>
                    <a:pt x="0" y="4961000"/>
                  </a:lnTo>
                  <a:close/>
                </a:path>
              </a:pathLst>
            </a:custGeom>
            <a:blipFill>
              <a:blip r:embed="rId2">
                <a:alphaModFix amt="40000"/>
              </a:blip>
              <a:stretch>
                <a:fillRect l="-4204" t="0" r="-7699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259300" y="30574"/>
            <a:ext cx="1028700" cy="10267964"/>
            <a:chOff x="0" y="0"/>
            <a:chExt cx="169931" cy="169616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9931" cy="1696162"/>
            </a:xfrm>
            <a:custGeom>
              <a:avLst/>
              <a:gdLst/>
              <a:ahLst/>
              <a:cxnLst/>
              <a:rect r="r" b="b" t="t" l="l"/>
              <a:pathLst>
                <a:path h="1696162" w="169931">
                  <a:moveTo>
                    <a:pt x="0" y="0"/>
                  </a:moveTo>
                  <a:lnTo>
                    <a:pt x="169931" y="0"/>
                  </a:lnTo>
                  <a:lnTo>
                    <a:pt x="169931" y="1696162"/>
                  </a:lnTo>
                  <a:lnTo>
                    <a:pt x="0" y="1696162"/>
                  </a:lnTo>
                  <a:close/>
                </a:path>
              </a:pathLst>
            </a:custGeom>
            <a:solidFill>
              <a:srgbClr val="00278D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361537" y="4382969"/>
            <a:ext cx="13802755" cy="240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7999">
                <a:solidFill>
                  <a:srgbClr val="00278D"/>
                </a:solidFill>
                <a:cs typeface="Prompt Ultra-Bold"/>
              </a:rPr>
              <a:t>พระเยซูถูกส่งมาเพื่อเสาะหา</a:t>
            </a:r>
          </a:p>
          <a:p>
            <a:pPr algn="ctr">
              <a:lnSpc>
                <a:spcPts val="9599"/>
              </a:lnSpc>
            </a:pPr>
            <a:r>
              <a:rPr lang="en-US" sz="7999">
                <a:solidFill>
                  <a:srgbClr val="00278D"/>
                </a:solidFill>
                <a:cs typeface="Prompt Ultra-Bold"/>
              </a:rPr>
              <a:t>และช่วยคนที่หลงหาย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10749" y="2420819"/>
            <a:ext cx="13802755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7999">
                <a:solidFill>
                  <a:srgbClr val="00278D"/>
                </a:solidFill>
                <a:latin typeface="Prompt Bold"/>
              </a:rPr>
              <a:t>1.2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446453" y="7707194"/>
            <a:ext cx="3632922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20"/>
              </a:lnSpc>
            </a:pPr>
            <a:r>
              <a:rPr lang="en-US" sz="6000">
                <a:solidFill>
                  <a:srgbClr val="00278D"/>
                </a:solidFill>
                <a:latin typeface="Prompt"/>
                <a:cs typeface="Prompt"/>
              </a:rPr>
              <a:t>ลูกา 19:10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3479814" cy="19573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79814" cy="1957395"/>
            </a:xfrm>
            <a:custGeom>
              <a:avLst/>
              <a:gdLst/>
              <a:ahLst/>
              <a:cxnLst/>
              <a:rect r="r" b="b" t="t" l="l"/>
              <a:pathLst>
                <a:path h="1957395" w="3479814">
                  <a:moveTo>
                    <a:pt x="0" y="0"/>
                  </a:moveTo>
                  <a:lnTo>
                    <a:pt x="3479814" y="0"/>
                  </a:lnTo>
                  <a:lnTo>
                    <a:pt x="3479814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814895" y="2104861"/>
            <a:ext cx="14658209" cy="4205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cs typeface="Prompt Bold"/>
              </a:rPr>
              <a:t>เพราะบุตรมนุษย์ได้มาเพื่อเสาะหาและช่วยผู้ที่หลงหายไป</a:t>
            </a:r>
          </a:p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latin typeface="Prompt Bold"/>
                <a:cs typeface="Prompt Bold"/>
              </a:rPr>
              <a:t>ให้รอด”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270552" y="7216528"/>
            <a:ext cx="5746896" cy="903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27"/>
              </a:lnSpc>
            </a:pPr>
            <a:r>
              <a:rPr lang="en-US" sz="7203" u="sng">
                <a:solidFill>
                  <a:srgbClr val="FFFFFF"/>
                </a:solidFill>
                <a:latin typeface="Prompt"/>
                <a:cs typeface="Prompt"/>
              </a:rPr>
              <a:t>ลูกา 19:10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34425" cy="10287000"/>
            <a:chOff x="0" y="0"/>
            <a:chExt cx="349052" cy="19573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9052" cy="1957395"/>
            </a:xfrm>
            <a:custGeom>
              <a:avLst/>
              <a:gdLst/>
              <a:ahLst/>
              <a:cxnLst/>
              <a:rect r="r" b="b" t="t" l="l"/>
              <a:pathLst>
                <a:path h="1957395" w="349052">
                  <a:moveTo>
                    <a:pt x="0" y="0"/>
                  </a:moveTo>
                  <a:lnTo>
                    <a:pt x="349052" y="0"/>
                  </a:lnTo>
                  <a:lnTo>
                    <a:pt x="349052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824900" y="0"/>
            <a:ext cx="16578083" cy="6434099"/>
            <a:chOff x="0" y="0"/>
            <a:chExt cx="6794657" cy="26370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794657" cy="2637066"/>
            </a:xfrm>
            <a:custGeom>
              <a:avLst/>
              <a:gdLst/>
              <a:ahLst/>
              <a:cxnLst/>
              <a:rect r="r" b="b" t="t" l="l"/>
              <a:pathLst>
                <a:path h="2637066" w="6794657">
                  <a:moveTo>
                    <a:pt x="0" y="0"/>
                  </a:moveTo>
                  <a:lnTo>
                    <a:pt x="6794657" y="0"/>
                  </a:lnTo>
                  <a:lnTo>
                    <a:pt x="6794657" y="2637066"/>
                  </a:lnTo>
                  <a:lnTo>
                    <a:pt x="0" y="2637066"/>
                  </a:lnTo>
                  <a:close/>
                </a:path>
              </a:pathLst>
            </a:custGeom>
            <a:blipFill>
              <a:blip r:embed="rId2"/>
              <a:stretch>
                <a:fillRect l="0" t="-43900" r="0" b="-27765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132521" y="6555479"/>
            <a:ext cx="16860673" cy="2238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779"/>
              </a:lnSpc>
            </a:pPr>
            <a:r>
              <a:rPr lang="en-US" sz="7503">
                <a:solidFill>
                  <a:srgbClr val="00278D"/>
                </a:solidFill>
                <a:cs typeface="Prompt Ultra-Bold"/>
              </a:rPr>
              <a:t>เรากำลังมีชีวิตอยู่ท่ามกลางพืชผล</a:t>
            </a:r>
          </a:p>
          <a:p>
            <a:pPr>
              <a:lnSpc>
                <a:spcPts val="8779"/>
              </a:lnSpc>
            </a:pPr>
            <a:r>
              <a:rPr lang="en-US" sz="7503">
                <a:solidFill>
                  <a:srgbClr val="00278D"/>
                </a:solidFill>
                <a:cs typeface="Prompt Ultra-Bold"/>
              </a:rPr>
              <a:t>อันอุดม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33450" y="6824270"/>
            <a:ext cx="594002" cy="812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983"/>
              </a:lnSpc>
            </a:pPr>
            <a:r>
              <a:rPr lang="en-US" sz="6503">
                <a:solidFill>
                  <a:srgbClr val="FFFFFF"/>
                </a:solidFill>
                <a:latin typeface="Prompt Ultra-Bold"/>
              </a:rPr>
              <a:t>2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132521" y="9240476"/>
            <a:ext cx="8206820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20"/>
              </a:lnSpc>
            </a:pPr>
            <a:r>
              <a:rPr lang="en-US" sz="6000">
                <a:solidFill>
                  <a:srgbClr val="00278D"/>
                </a:solidFill>
                <a:latin typeface="Prompt"/>
                <a:cs typeface="Prompt"/>
              </a:rPr>
              <a:t>ยอห์น 4:35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3479814" cy="19573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79814" cy="1957395"/>
            </a:xfrm>
            <a:custGeom>
              <a:avLst/>
              <a:gdLst/>
              <a:ahLst/>
              <a:cxnLst/>
              <a:rect r="r" b="b" t="t" l="l"/>
              <a:pathLst>
                <a:path h="1957395" w="3479814">
                  <a:moveTo>
                    <a:pt x="0" y="0"/>
                  </a:moveTo>
                  <a:lnTo>
                    <a:pt x="3479814" y="0"/>
                  </a:lnTo>
                  <a:lnTo>
                    <a:pt x="3479814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20646" y="1301351"/>
            <a:ext cx="15646707" cy="5615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cs typeface="Prompt Bold"/>
              </a:rPr>
              <a:t>ท่านพูดไม่ใช่หรือว่าอีกสี่เดือนก็</a:t>
            </a:r>
          </a:p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latin typeface="Prompt Bold"/>
                <a:cs typeface="Prompt Bold"/>
              </a:rPr>
              <a:t>จะถึงฤดูเก็บเกี่ยว? เราบอกท่าน</a:t>
            </a:r>
          </a:p>
          <a:p>
            <a:pPr algn="ctr">
              <a:lnSpc>
                <a:spcPts val="11139"/>
              </a:lnSpc>
            </a:pPr>
            <a:r>
              <a:rPr lang="en-US" sz="8503">
                <a:solidFill>
                  <a:srgbClr val="FFFFFF"/>
                </a:solidFill>
                <a:latin typeface="Prompt Bold"/>
                <a:cs typeface="Prompt Bold"/>
              </a:rPr>
              <a:t>ว่าจงลืมตาดูท้องนาเถิด! ข้าวสุกพร้อมจะเก็บเกี่ยวแล้ว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119764" y="7986530"/>
            <a:ext cx="5746896" cy="903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27"/>
              </a:lnSpc>
            </a:pPr>
            <a:r>
              <a:rPr lang="en-US" sz="7203" u="sng">
                <a:solidFill>
                  <a:srgbClr val="FFFFFF"/>
                </a:solidFill>
                <a:latin typeface="Prompt"/>
                <a:cs typeface="Prompt"/>
              </a:rPr>
              <a:t>ยอห์น 4:35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DAGCFrtLD0I</dc:identifier>
  <dcterms:modified xsi:type="dcterms:W3CDTF">2011-08-01T06:04:30Z</dcterms:modified>
  <cp:revision>1</cp:revision>
  <dc:title>สำเนาของ sermon : arise&amp;build series 1</dc:title>
</cp:coreProperties>
</file>