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Mero Thai" panose="020B0604020202020204" charset="-34"/>
      <p:regular r:id="rId33"/>
    </p:embeddedFont>
    <p:embeddedFont>
      <p:font typeface="Mero Thai Bold" panose="020B0604020202020204" charset="-34"/>
      <p:regular r:id="rId34"/>
    </p:embeddedFont>
    <p:embeddedFont>
      <p:font typeface="Rastanty Cortez" panose="02000506000000020003" pitchFamily="2" charset="0"/>
      <p:regular r:id="rId35"/>
    </p:embeddedFont>
    <p:embeddedFont>
      <p:font typeface="UID วันทอง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59193" y="2223770"/>
            <a:ext cx="7349364" cy="7287968"/>
            <a:chOff x="0" y="0"/>
            <a:chExt cx="1307085" cy="1296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7086" cy="1296166"/>
            </a:xfrm>
            <a:custGeom>
              <a:avLst/>
              <a:gdLst/>
              <a:ahLst/>
              <a:cxnLst/>
              <a:rect l="l" t="t" r="r" b="b"/>
              <a:pathLst>
                <a:path w="1307086" h="1296166">
                  <a:moveTo>
                    <a:pt x="0" y="0"/>
                  </a:moveTo>
                  <a:lnTo>
                    <a:pt x="1307086" y="0"/>
                  </a:lnTo>
                  <a:lnTo>
                    <a:pt x="1307086" y="1296166"/>
                  </a:lnTo>
                  <a:lnTo>
                    <a:pt x="0" y="1296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07085" cy="132474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22658" y="2730146"/>
            <a:ext cx="6767712" cy="6527726"/>
            <a:chOff x="0" y="0"/>
            <a:chExt cx="9023616" cy="870363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2375" b="1170"/>
            <a:stretch>
              <a:fillRect/>
            </a:stretch>
          </p:blipFill>
          <p:spPr>
            <a:xfrm>
              <a:off x="0" y="0"/>
              <a:ext cx="9023616" cy="8703634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189558">
            <a:off x="1731845" y="8945106"/>
            <a:ext cx="4030712" cy="382918"/>
          </a:xfrm>
          <a:custGeom>
            <a:avLst/>
            <a:gdLst/>
            <a:ahLst/>
            <a:cxnLst/>
            <a:rect l="l" t="t" r="r" b="b"/>
            <a:pathLst>
              <a:path w="4030712" h="382918">
                <a:moveTo>
                  <a:pt x="0" y="0"/>
                </a:moveTo>
                <a:lnTo>
                  <a:pt x="4030712" y="0"/>
                </a:lnTo>
                <a:lnTo>
                  <a:pt x="4030712" y="382917"/>
                </a:lnTo>
                <a:lnTo>
                  <a:pt x="0" y="382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853699" y="6061664"/>
            <a:ext cx="2636266" cy="88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8"/>
              </a:lnSpc>
            </a:pPr>
            <a:r>
              <a:rPr lang="en-US" sz="5465">
                <a:solidFill>
                  <a:srgbClr val="000000"/>
                </a:solidFill>
                <a:latin typeface="Mero Thai"/>
                <a:cs typeface="Mero Thai"/>
              </a:rPr>
              <a:t>ตอนที่ 4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0253" y="6922113"/>
            <a:ext cx="6392538" cy="20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2"/>
              </a:lnSpc>
            </a:pPr>
            <a:r>
              <a:rPr lang="en-US" sz="6239">
                <a:solidFill>
                  <a:srgbClr val="000000"/>
                </a:solidFill>
                <a:cs typeface="Mero Thai Bold"/>
              </a:rPr>
              <a:t>หนึ่งเดียวกัน</a:t>
            </a:r>
          </a:p>
          <a:p>
            <a:pPr>
              <a:lnSpc>
                <a:spcPts val="7612"/>
              </a:lnSpc>
            </a:pPr>
            <a:r>
              <a:rPr lang="en-US" sz="6239">
                <a:solidFill>
                  <a:srgbClr val="000000"/>
                </a:solidFill>
                <a:cs typeface="Mero Thai Bold"/>
              </a:rPr>
              <a:t>เพื่อพระคริสต์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32390" y="1086059"/>
            <a:ext cx="15886927" cy="198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</a:pPr>
            <a:r>
              <a:rPr lang="en-US" sz="14517">
                <a:solidFill>
                  <a:srgbClr val="000000"/>
                </a:solidFill>
                <a:cs typeface="UID วันทอง"/>
              </a:rPr>
              <a:t>เดินกับพระเจ้า</a:t>
            </a:r>
          </a:p>
        </p:txBody>
      </p:sp>
      <p:sp>
        <p:nvSpPr>
          <p:cNvPr id="11" name="TextBox 11"/>
          <p:cNvSpPr txBox="1"/>
          <p:nvPr/>
        </p:nvSpPr>
        <p:spPr>
          <a:xfrm rot="-528436">
            <a:off x="12889064" y="7720906"/>
            <a:ext cx="4852627" cy="1937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9"/>
              </a:lnSpc>
            </a:pPr>
            <a:r>
              <a:rPr lang="en-US" sz="10102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stanty Cortez" panose="020F0502020204030204" pitchFamily="2" charset="0"/>
              </a:rPr>
              <a:t>One For</a:t>
            </a:r>
          </a:p>
          <a:p>
            <a:pPr algn="ctr">
              <a:lnSpc>
                <a:spcPts val="6869"/>
              </a:lnSpc>
            </a:pPr>
            <a:r>
              <a:rPr lang="en-US" sz="10102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stanty Cortez" panose="020F0502020204030204" pitchFamily="2" charset="0"/>
              </a:rPr>
              <a:t>Jesus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3011" y="2384069"/>
            <a:ext cx="4454476" cy="5248696"/>
            <a:chOff x="0" y="0"/>
            <a:chExt cx="5939302" cy="69982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611" r="18736"/>
            <a:stretch>
              <a:fillRect/>
            </a:stretch>
          </p:blipFill>
          <p:spPr>
            <a:xfrm>
              <a:off x="0" y="0"/>
              <a:ext cx="5939302" cy="699826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12422" y="8062423"/>
            <a:ext cx="5698605" cy="180456"/>
          </a:xfrm>
          <a:custGeom>
            <a:avLst/>
            <a:gdLst/>
            <a:ahLst/>
            <a:cxnLst/>
            <a:rect l="l" t="t" r="r" b="b"/>
            <a:pathLst>
              <a:path w="5698605" h="180456">
                <a:moveTo>
                  <a:pt x="0" y="0"/>
                </a:moveTo>
                <a:lnTo>
                  <a:pt x="5698605" y="0"/>
                </a:lnTo>
                <a:lnTo>
                  <a:pt x="5698605" y="180456"/>
                </a:lnTo>
                <a:lnTo>
                  <a:pt x="0" y="180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78688" y="2219492"/>
            <a:ext cx="4798629" cy="5507744"/>
            <a:chOff x="0" y="0"/>
            <a:chExt cx="869159" cy="997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9158" cy="997598"/>
            </a:xfrm>
            <a:custGeom>
              <a:avLst/>
              <a:gdLst/>
              <a:ahLst/>
              <a:cxnLst/>
              <a:rect l="l" t="t" r="r" b="b"/>
              <a:pathLst>
                <a:path w="869158" h="997598">
                  <a:moveTo>
                    <a:pt x="0" y="0"/>
                  </a:moveTo>
                  <a:lnTo>
                    <a:pt x="869158" y="0"/>
                  </a:lnTo>
                  <a:lnTo>
                    <a:pt x="869158" y="997598"/>
                  </a:lnTo>
                  <a:lnTo>
                    <a:pt x="0" y="9975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69159" cy="10261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011" y="2375751"/>
            <a:ext cx="4454476" cy="5248696"/>
          </a:xfrm>
          <a:custGeom>
            <a:avLst/>
            <a:gdLst/>
            <a:ahLst/>
            <a:cxnLst/>
            <a:rect l="l" t="t" r="r" b="b"/>
            <a:pathLst>
              <a:path w="4454476" h="5248696">
                <a:moveTo>
                  <a:pt x="0" y="0"/>
                </a:moveTo>
                <a:lnTo>
                  <a:pt x="4454476" y="0"/>
                </a:lnTo>
                <a:lnTo>
                  <a:pt x="4454476" y="5248696"/>
                </a:lnTo>
                <a:lnTo>
                  <a:pt x="0" y="524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427" r="-38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11027" y="853980"/>
            <a:ext cx="1691211" cy="2337101"/>
          </a:xfrm>
          <a:custGeom>
            <a:avLst/>
            <a:gdLst/>
            <a:ahLst/>
            <a:cxnLst/>
            <a:rect l="l" t="t" r="r" b="b"/>
            <a:pathLst>
              <a:path w="1691211" h="2337101">
                <a:moveTo>
                  <a:pt x="0" y="0"/>
                </a:moveTo>
                <a:lnTo>
                  <a:pt x="1691211" y="0"/>
                </a:lnTo>
                <a:lnTo>
                  <a:pt x="1691211" y="2337101"/>
                </a:lnTo>
                <a:lnTo>
                  <a:pt x="0" y="233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152401" y="3010106"/>
            <a:ext cx="9857160" cy="229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1.3 พระเจ้ากำลังตรัสถึง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    ความเป็น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หนึ่งเดียวกันฝ่ายวิญญาณ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    เอเฟซัส 4 :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52401" y="5764612"/>
            <a:ext cx="10637002" cy="229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1.4 เราเป็น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หนึ่งเดียวกันกับพระคริสต์  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     ยอห์น 17 : 20 - 23</a:t>
            </a: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  <a:cs typeface="Mero Tha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04141" y="7174352"/>
            <a:ext cx="6853899" cy="4167896"/>
          </a:xfrm>
          <a:custGeom>
            <a:avLst/>
            <a:gdLst/>
            <a:ahLst/>
            <a:cxnLst/>
            <a:rect l="l" t="t" r="r" b="b"/>
            <a:pathLst>
              <a:path w="6853899" h="4167896">
                <a:moveTo>
                  <a:pt x="0" y="0"/>
                </a:moveTo>
                <a:lnTo>
                  <a:pt x="6853900" y="0"/>
                </a:lnTo>
                <a:lnTo>
                  <a:pt x="6853900" y="4167896"/>
                </a:lnTo>
                <a:lnTo>
                  <a:pt x="0" y="4167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63836" y="1540614"/>
            <a:ext cx="14603941" cy="6447430"/>
            <a:chOff x="0" y="0"/>
            <a:chExt cx="19471921" cy="8596573"/>
          </a:xfrm>
        </p:grpSpPr>
        <p:sp>
          <p:nvSpPr>
            <p:cNvPr id="4" name="TextBox 4"/>
            <p:cNvSpPr txBox="1"/>
            <p:nvPr/>
          </p:nvSpPr>
          <p:spPr>
            <a:xfrm>
              <a:off x="0" y="1662585"/>
              <a:ext cx="19471921" cy="6933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1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จงเพียรพยายาม</a:t>
              </a:r>
            </a:p>
            <a:p>
              <a:pPr algn="ctr">
                <a:lnSpc>
                  <a:spcPts val="1021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รักษาความเป็นน้ำหนึ่งใจเดียวกัน</a:t>
              </a:r>
            </a:p>
            <a:p>
              <a:pPr algn="ctr">
                <a:lnSpc>
                  <a:spcPts val="1021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ในพระวิญญาณโดยมีสันติสุข</a:t>
              </a:r>
            </a:p>
            <a:p>
              <a:pPr algn="ctr">
                <a:lnSpc>
                  <a:spcPts val="1021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เป็นเครื่องผูกพัน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6696005" y="3075545"/>
              <a:ext cx="7474886" cy="236705"/>
            </a:xfrm>
            <a:custGeom>
              <a:avLst/>
              <a:gdLst/>
              <a:ahLst/>
              <a:cxnLst/>
              <a:rect l="l" t="t" r="r" b="b"/>
              <a:pathLst>
                <a:path w="7474886" h="236705">
                  <a:moveTo>
                    <a:pt x="0" y="0"/>
                  </a:moveTo>
                  <a:lnTo>
                    <a:pt x="7474886" y="0"/>
                  </a:lnTo>
                  <a:lnTo>
                    <a:pt x="7474886" y="236704"/>
                  </a:lnTo>
                  <a:lnTo>
                    <a:pt x="0" y="23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08299" y="-66675"/>
              <a:ext cx="9255322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เอเฟซัส 4 : 3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42030" y="1797967"/>
            <a:ext cx="14603941" cy="7209430"/>
            <a:chOff x="0" y="0"/>
            <a:chExt cx="19471921" cy="9612573"/>
          </a:xfrm>
        </p:grpSpPr>
        <p:sp>
          <p:nvSpPr>
            <p:cNvPr id="6" name="TextBox 6"/>
            <p:cNvSpPr txBox="1"/>
            <p:nvPr/>
          </p:nvSpPr>
          <p:spPr>
            <a:xfrm>
              <a:off x="0" y="1767360"/>
              <a:ext cx="19471921" cy="784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ข้าพระองค์ไม่ได้อธิษฐาน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เพื่อพวกเขาเท่านั้น แต่ข้าพระองค์อธิษฐานเพื่อบรรดาผู้ที่จะเชื่อ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ในข้าพระองค์ผ่านทางถ้อยคำ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ของพวกเขาด้วย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108299" y="-66675"/>
              <a:ext cx="9255322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ยอห์น 17 : 20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487831" y="6520477"/>
            <a:ext cx="4784356" cy="211309"/>
          </a:xfrm>
          <a:custGeom>
            <a:avLst/>
            <a:gdLst/>
            <a:ahLst/>
            <a:cxnLst/>
            <a:rect l="l" t="t" r="r" b="b"/>
            <a:pathLst>
              <a:path w="4784356" h="211309">
                <a:moveTo>
                  <a:pt x="0" y="0"/>
                </a:moveTo>
                <a:lnTo>
                  <a:pt x="4784356" y="0"/>
                </a:lnTo>
                <a:lnTo>
                  <a:pt x="4784356" y="211309"/>
                </a:lnTo>
                <a:lnTo>
                  <a:pt x="0" y="211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69829" y="6731786"/>
            <a:ext cx="4253023" cy="4114800"/>
          </a:xfrm>
          <a:custGeom>
            <a:avLst/>
            <a:gdLst/>
            <a:ahLst/>
            <a:cxnLst/>
            <a:rect l="l" t="t" r="r" b="b"/>
            <a:pathLst>
              <a:path w="4253023" h="4114800">
                <a:moveTo>
                  <a:pt x="0" y="0"/>
                </a:moveTo>
                <a:lnTo>
                  <a:pt x="4253023" y="0"/>
                </a:lnTo>
                <a:lnTo>
                  <a:pt x="425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5871" y="2508338"/>
            <a:ext cx="16796257" cy="710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เพื่อพวกเขาทั้งหมดจะเป็นหนึ่งเดียวกัน พระบิดาเจ้าพระองค์ทรงอยู่ในข้าพระองค์และข้าพระองค์อยู่ในพระองค์อย่างไร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ก็ขอให้พวกเขาอยู่ในพระองค์และอยู่ใน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ข้าพระองค์อย่างนั้นด้วย เพื่อโลกจะได้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เชื่อว่าพระองค์ทรงส่งข้าพระองค์มา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73254" y="1238250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ยอห์น 17 : 21</a:t>
            </a:r>
          </a:p>
        </p:txBody>
      </p:sp>
      <p:sp>
        <p:nvSpPr>
          <p:cNvPr id="7" name="Freeform 7"/>
          <p:cNvSpPr/>
          <p:nvPr/>
        </p:nvSpPr>
        <p:spPr>
          <a:xfrm>
            <a:off x="6751822" y="2113670"/>
            <a:ext cx="4784356" cy="211309"/>
          </a:xfrm>
          <a:custGeom>
            <a:avLst/>
            <a:gdLst/>
            <a:ahLst/>
            <a:cxnLst/>
            <a:rect l="l" t="t" r="r" b="b"/>
            <a:pathLst>
              <a:path w="4784356" h="211309">
                <a:moveTo>
                  <a:pt x="0" y="0"/>
                </a:moveTo>
                <a:lnTo>
                  <a:pt x="4784356" y="0"/>
                </a:lnTo>
                <a:lnTo>
                  <a:pt x="4784356" y="211310"/>
                </a:lnTo>
                <a:lnTo>
                  <a:pt x="0" y="211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3608" y="3028972"/>
            <a:ext cx="15880785" cy="594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เกียรติสิริซึ่งพระองค์ประทาน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แก่ข้าพระองค์นั้น ข้าพระองค์ได้มอบ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ให้พวกเขาแล้ว เพื่อพวกเขาจะได้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เป็นหนึ่งเดียวกันเหมือนที่พระองค์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กับข้าพระองค์เป็นหนึ่งเดียวกันคือ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48162" y="1552733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ยอห์น 17 : 22</a:t>
            </a:r>
          </a:p>
        </p:txBody>
      </p:sp>
      <p:sp>
        <p:nvSpPr>
          <p:cNvPr id="7" name="Freeform 7"/>
          <p:cNvSpPr/>
          <p:nvPr/>
        </p:nvSpPr>
        <p:spPr>
          <a:xfrm>
            <a:off x="6751822" y="2533808"/>
            <a:ext cx="4784356" cy="211309"/>
          </a:xfrm>
          <a:custGeom>
            <a:avLst/>
            <a:gdLst/>
            <a:ahLst/>
            <a:cxnLst/>
            <a:rect l="l" t="t" r="r" b="b"/>
            <a:pathLst>
              <a:path w="4784356" h="211309">
                <a:moveTo>
                  <a:pt x="0" y="0"/>
                </a:moveTo>
                <a:lnTo>
                  <a:pt x="4784356" y="0"/>
                </a:lnTo>
                <a:lnTo>
                  <a:pt x="4784356" y="211309"/>
                </a:lnTo>
                <a:lnTo>
                  <a:pt x="0" y="211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3608" y="1523520"/>
            <a:ext cx="15880785" cy="82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ข้าพระองค์อยู่ในพวกเขา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และพระองค์อยู่ในข้าพระองค์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ขอให้พวกเขาได้รวมเป็นอันหนึ่ง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อันเดียวกันอย่างสมบูรณ์ เพื่อให้โลกรู้ว่าพระองค์ทรงส่งข้าพระองค์มา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และทรงรักพวกเขา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เหมือนที่พระองค์ทรงรักข้าพระองค์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48162" y="753890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ยอห์น 17 : 23</a:t>
            </a:r>
          </a:p>
        </p:txBody>
      </p:sp>
      <p:sp>
        <p:nvSpPr>
          <p:cNvPr id="7" name="Freeform 7"/>
          <p:cNvSpPr/>
          <p:nvPr/>
        </p:nvSpPr>
        <p:spPr>
          <a:xfrm>
            <a:off x="11478228" y="6057900"/>
            <a:ext cx="5606164" cy="177529"/>
          </a:xfrm>
          <a:custGeom>
            <a:avLst/>
            <a:gdLst/>
            <a:ahLst/>
            <a:cxnLst/>
            <a:rect l="l" t="t" r="r" b="b"/>
            <a:pathLst>
              <a:path w="5606164" h="177529">
                <a:moveTo>
                  <a:pt x="0" y="0"/>
                </a:moveTo>
                <a:lnTo>
                  <a:pt x="5606164" y="0"/>
                </a:lnTo>
                <a:lnTo>
                  <a:pt x="5606164" y="177529"/>
                </a:lnTo>
                <a:lnTo>
                  <a:pt x="0" y="17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146704">
            <a:off x="15242544" y="266878"/>
            <a:ext cx="2244665" cy="3649862"/>
          </a:xfrm>
          <a:custGeom>
            <a:avLst/>
            <a:gdLst/>
            <a:ahLst/>
            <a:cxnLst/>
            <a:rect l="l" t="t" r="r" b="b"/>
            <a:pathLst>
              <a:path w="2244665" h="3649862">
                <a:moveTo>
                  <a:pt x="0" y="0"/>
                </a:moveTo>
                <a:lnTo>
                  <a:pt x="2244665" y="0"/>
                </a:lnTo>
                <a:lnTo>
                  <a:pt x="2244665" y="3649862"/>
                </a:lnTo>
                <a:lnTo>
                  <a:pt x="0" y="364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97963" y="-182918"/>
            <a:ext cx="3840919" cy="8957245"/>
            <a:chOff x="0" y="0"/>
            <a:chExt cx="953167" cy="2222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3167" cy="2222841"/>
            </a:xfrm>
            <a:custGeom>
              <a:avLst/>
              <a:gdLst/>
              <a:ahLst/>
              <a:cxnLst/>
              <a:rect l="l" t="t" r="r" b="b"/>
              <a:pathLst>
                <a:path w="953167" h="2222841">
                  <a:moveTo>
                    <a:pt x="0" y="0"/>
                  </a:moveTo>
                  <a:lnTo>
                    <a:pt x="953167" y="0"/>
                  </a:lnTo>
                  <a:lnTo>
                    <a:pt x="953167" y="2222841"/>
                  </a:lnTo>
                  <a:lnTo>
                    <a:pt x="0" y="22228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953167" cy="2251417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16765" y="522848"/>
            <a:ext cx="3849050" cy="4859202"/>
            <a:chOff x="0" y="0"/>
            <a:chExt cx="5132066" cy="647893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2729" r="34496"/>
            <a:stretch>
              <a:fillRect/>
            </a:stretch>
          </p:blipFill>
          <p:spPr>
            <a:xfrm>
              <a:off x="0" y="0"/>
              <a:ext cx="5132066" cy="6478936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627225" y="581025"/>
            <a:ext cx="11241175" cy="10361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680"/>
              </a:lnSpc>
            </a:pPr>
            <a:r>
              <a:rPr lang="en-US" sz="9000" dirty="0" err="1">
                <a:solidFill>
                  <a:srgbClr val="000000"/>
                </a:solidFill>
                <a:cs typeface="UID วันทอง"/>
              </a:rPr>
              <a:t>เพราะเหตุใด</a:t>
            </a:r>
            <a:r>
              <a:rPr lang="en-US" sz="9000" dirty="0">
                <a:solidFill>
                  <a:srgbClr val="000000"/>
                </a:solidFill>
                <a:cs typeface="UID วันทอง"/>
              </a:rPr>
              <a:t> </a:t>
            </a:r>
          </a:p>
          <a:p>
            <a:pPr>
              <a:lnSpc>
                <a:spcPts val="13680"/>
              </a:lnSpc>
            </a:pPr>
            <a:r>
              <a:rPr lang="en-US" sz="9000" dirty="0" err="1">
                <a:solidFill>
                  <a:srgbClr val="000000"/>
                </a:solidFill>
                <a:cs typeface="UID วันทอง"/>
              </a:rPr>
              <a:t>พระเจ้าจึงทรง</a:t>
            </a:r>
            <a:endParaRPr lang="en-US" sz="9000" dirty="0">
              <a:solidFill>
                <a:srgbClr val="000000"/>
              </a:solidFill>
              <a:cs typeface="UID วันทอง"/>
            </a:endParaRPr>
          </a:p>
          <a:p>
            <a:pPr>
              <a:lnSpc>
                <a:spcPts val="13680"/>
              </a:lnSpc>
            </a:pPr>
            <a:r>
              <a:rPr lang="en-US" sz="9000" dirty="0" err="1">
                <a:solidFill>
                  <a:srgbClr val="000000"/>
                </a:solidFill>
                <a:cs typeface="UID วันทอง"/>
              </a:rPr>
              <a:t>บัญชาให้เรา</a:t>
            </a:r>
            <a:endParaRPr lang="en-US" sz="9000" dirty="0">
              <a:solidFill>
                <a:srgbClr val="000000"/>
              </a:solidFill>
              <a:cs typeface="UID วันทอง"/>
            </a:endParaRPr>
          </a:p>
          <a:p>
            <a:pPr>
              <a:lnSpc>
                <a:spcPts val="13680"/>
              </a:lnSpc>
            </a:pPr>
            <a:r>
              <a:rPr lang="en-US" sz="9000" dirty="0" err="1">
                <a:solidFill>
                  <a:srgbClr val="000000"/>
                </a:solidFill>
                <a:cs typeface="UID วันทอง"/>
              </a:rPr>
              <a:t>เดินในความ</a:t>
            </a:r>
            <a:endParaRPr lang="en-US" sz="9000" dirty="0">
              <a:solidFill>
                <a:srgbClr val="000000"/>
              </a:solidFill>
              <a:cs typeface="UID วันทอง"/>
            </a:endParaRPr>
          </a:p>
          <a:p>
            <a:pPr>
              <a:lnSpc>
                <a:spcPts val="13680"/>
              </a:lnSpc>
            </a:pPr>
            <a:r>
              <a:rPr lang="en-US" sz="9000" dirty="0" err="1">
                <a:solidFill>
                  <a:srgbClr val="000000"/>
                </a:solidFill>
                <a:latin typeface="UID วันทอง"/>
                <a:cs typeface="UID วันทอง"/>
              </a:rPr>
              <a:t>เป็นหนึ่งเดียวกัน</a:t>
            </a:r>
            <a:r>
              <a:rPr lang="en-US" sz="9000" dirty="0">
                <a:solidFill>
                  <a:srgbClr val="000000"/>
                </a:solidFill>
                <a:latin typeface="UID วันทอง"/>
                <a:cs typeface="UID วันทอง"/>
              </a:rPr>
              <a:t>? </a:t>
            </a:r>
          </a:p>
          <a:p>
            <a:pPr>
              <a:lnSpc>
                <a:spcPts val="13680"/>
              </a:lnSpc>
            </a:pPr>
            <a:endParaRPr lang="en-US" sz="9000" dirty="0">
              <a:solidFill>
                <a:srgbClr val="000000"/>
              </a:solidFill>
              <a:latin typeface="UID วันทอง"/>
              <a:cs typeface="UID วันทอง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522848"/>
            <a:ext cx="1034716" cy="2825162"/>
          </a:xfrm>
          <a:custGeom>
            <a:avLst/>
            <a:gdLst/>
            <a:ahLst/>
            <a:cxnLst/>
            <a:rect l="l" t="t" r="r" b="b"/>
            <a:pathLst>
              <a:path w="1034716" h="2825162">
                <a:moveTo>
                  <a:pt x="0" y="0"/>
                </a:moveTo>
                <a:lnTo>
                  <a:pt x="1034716" y="0"/>
                </a:lnTo>
                <a:lnTo>
                  <a:pt x="1034716" y="2825162"/>
                </a:lnTo>
                <a:lnTo>
                  <a:pt x="0" y="282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809862" y="5687693"/>
            <a:ext cx="4643340" cy="6020006"/>
            <a:chOff x="0" y="0"/>
            <a:chExt cx="6191121" cy="802667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35965" r="12710"/>
            <a:stretch>
              <a:fillRect/>
            </a:stretch>
          </p:blipFill>
          <p:spPr>
            <a:xfrm>
              <a:off x="0" y="0"/>
              <a:ext cx="6191121" cy="8026674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2661092" y="5578451"/>
            <a:ext cx="5794087" cy="183479"/>
          </a:xfrm>
          <a:custGeom>
            <a:avLst/>
            <a:gdLst/>
            <a:ahLst/>
            <a:cxnLst/>
            <a:rect l="l" t="t" r="r" b="b"/>
            <a:pathLst>
              <a:path w="5794087" h="183479">
                <a:moveTo>
                  <a:pt x="0" y="0"/>
                </a:moveTo>
                <a:lnTo>
                  <a:pt x="5794087" y="0"/>
                </a:lnTo>
                <a:lnTo>
                  <a:pt x="5794087" y="183479"/>
                </a:lnTo>
                <a:lnTo>
                  <a:pt x="0" y="183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3011" y="2384069"/>
            <a:ext cx="4454476" cy="5248696"/>
            <a:chOff x="0" y="0"/>
            <a:chExt cx="5939302" cy="69982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611" r="18736"/>
            <a:stretch>
              <a:fillRect/>
            </a:stretch>
          </p:blipFill>
          <p:spPr>
            <a:xfrm>
              <a:off x="0" y="0"/>
              <a:ext cx="5939302" cy="699826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12422" y="8062423"/>
            <a:ext cx="5698605" cy="180456"/>
          </a:xfrm>
          <a:custGeom>
            <a:avLst/>
            <a:gdLst/>
            <a:ahLst/>
            <a:cxnLst/>
            <a:rect l="l" t="t" r="r" b="b"/>
            <a:pathLst>
              <a:path w="5698605" h="180456">
                <a:moveTo>
                  <a:pt x="0" y="0"/>
                </a:moveTo>
                <a:lnTo>
                  <a:pt x="5698605" y="0"/>
                </a:lnTo>
                <a:lnTo>
                  <a:pt x="5698605" y="180456"/>
                </a:lnTo>
                <a:lnTo>
                  <a:pt x="0" y="180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78688" y="2219492"/>
            <a:ext cx="4798629" cy="5507744"/>
            <a:chOff x="0" y="0"/>
            <a:chExt cx="869159" cy="997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9158" cy="997598"/>
            </a:xfrm>
            <a:custGeom>
              <a:avLst/>
              <a:gdLst/>
              <a:ahLst/>
              <a:cxnLst/>
              <a:rect l="l" t="t" r="r" b="b"/>
              <a:pathLst>
                <a:path w="869158" h="997598">
                  <a:moveTo>
                    <a:pt x="0" y="0"/>
                  </a:moveTo>
                  <a:lnTo>
                    <a:pt x="869158" y="0"/>
                  </a:lnTo>
                  <a:lnTo>
                    <a:pt x="869158" y="997598"/>
                  </a:lnTo>
                  <a:lnTo>
                    <a:pt x="0" y="9975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69159" cy="10261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012" y="2384069"/>
            <a:ext cx="4454476" cy="5248696"/>
          </a:xfrm>
          <a:custGeom>
            <a:avLst/>
            <a:gdLst/>
            <a:ahLst/>
            <a:cxnLst/>
            <a:rect l="l" t="t" r="r" b="b"/>
            <a:pathLst>
              <a:path w="4438057" h="5248696">
                <a:moveTo>
                  <a:pt x="0" y="0"/>
                </a:moveTo>
                <a:lnTo>
                  <a:pt x="4438057" y="0"/>
                </a:lnTo>
                <a:lnTo>
                  <a:pt x="4438057" y="5248697"/>
                </a:lnTo>
                <a:lnTo>
                  <a:pt x="0" y="52486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436" b="-94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873515">
            <a:off x="1758702" y="-116706"/>
            <a:ext cx="1855986" cy="2564805"/>
          </a:xfrm>
          <a:custGeom>
            <a:avLst/>
            <a:gdLst/>
            <a:ahLst/>
            <a:cxnLst/>
            <a:rect l="l" t="t" r="r" b="b"/>
            <a:pathLst>
              <a:path w="1855986" h="2564805">
                <a:moveTo>
                  <a:pt x="0" y="0"/>
                </a:moveTo>
                <a:lnTo>
                  <a:pt x="1855986" y="0"/>
                </a:lnTo>
                <a:lnTo>
                  <a:pt x="1855986" y="2564805"/>
                </a:lnTo>
                <a:lnTo>
                  <a:pt x="0" y="2564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407539" y="2038517"/>
            <a:ext cx="9857160" cy="4526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2.1 ความเป็นหนึ่งเดียวกันทำให้เราสามารถ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ทำงานด้วยกันได้อย่างดี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cs typeface="Mero Thai"/>
              </a:rPr>
              <a:t>เพื่อเราจะสามารถสำเร็จผล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cs typeface="Mero Thai"/>
              </a:rPr>
              <a:t>ตามที่พระเจ้าได้ทรงบัญชาเราไว้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เอเฟซัส 4 : 11 - 16</a:t>
            </a: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  <a:cs typeface="Mero Tha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07539" y="6451555"/>
            <a:ext cx="10413266" cy="3040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2.2 ความเป็นหนึ่งเดียวกัน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ส่งผลต่อการเจิม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cs typeface="Mero Thai Bold"/>
              </a:rPr>
              <a:t>และพระพร </a:t>
            </a:r>
            <a:r>
              <a:rPr lang="en-US" sz="4200">
                <a:solidFill>
                  <a:srgbClr val="000000"/>
                </a:solidFill>
                <a:cs typeface="Mero Thai"/>
              </a:rPr>
              <a:t>ของพระเจ้าเหนือคริสตจักร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สดุดี 133 : 1 - 3</a:t>
            </a: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  <a:cs typeface="Mero Tha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3608" y="3309487"/>
            <a:ext cx="15880785" cy="477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พระองค์เองทรงให้บางคนเป็นอัครทูต บางคนเป็นผู้เผยพระวจนะ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บางคนเป็นผู้เผยแพร่ข่าวประเสริฐ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บางคนเป็นศิษยาภิบาลและอาจารย์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73254" y="2113948"/>
            <a:ext cx="694149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th-TH" sz="6000" dirty="0">
                <a:solidFill>
                  <a:srgbClr val="000000"/>
                </a:solidFill>
                <a:latin typeface="Mero Thai"/>
                <a:cs typeface="Mero Thai"/>
              </a:rPr>
              <a:t>เอเฟซัส</a:t>
            </a:r>
            <a:r>
              <a:rPr lang="en-US" sz="6000" dirty="0">
                <a:solidFill>
                  <a:srgbClr val="000000"/>
                </a:solidFill>
                <a:latin typeface="Mero Thai"/>
                <a:cs typeface="Mero Thai"/>
              </a:rPr>
              <a:t> 4 : 11</a:t>
            </a:r>
          </a:p>
        </p:txBody>
      </p:sp>
      <p:sp>
        <p:nvSpPr>
          <p:cNvPr id="7" name="Freeform 7"/>
          <p:cNvSpPr/>
          <p:nvPr/>
        </p:nvSpPr>
        <p:spPr>
          <a:xfrm>
            <a:off x="6545557" y="2933700"/>
            <a:ext cx="5606164" cy="177529"/>
          </a:xfrm>
          <a:custGeom>
            <a:avLst/>
            <a:gdLst/>
            <a:ahLst/>
            <a:cxnLst/>
            <a:rect l="l" t="t" r="r" b="b"/>
            <a:pathLst>
              <a:path w="5606164" h="177529">
                <a:moveTo>
                  <a:pt x="0" y="0"/>
                </a:moveTo>
                <a:lnTo>
                  <a:pt x="5606165" y="0"/>
                </a:lnTo>
                <a:lnTo>
                  <a:pt x="5606165" y="177529"/>
                </a:lnTo>
                <a:lnTo>
                  <a:pt x="0" y="17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82600" y="3095023"/>
            <a:ext cx="5114313" cy="7103213"/>
          </a:xfrm>
          <a:custGeom>
            <a:avLst/>
            <a:gdLst/>
            <a:ahLst/>
            <a:cxnLst/>
            <a:rect l="l" t="t" r="r" b="b"/>
            <a:pathLst>
              <a:path w="5114313" h="7103213">
                <a:moveTo>
                  <a:pt x="0" y="0"/>
                </a:moveTo>
                <a:lnTo>
                  <a:pt x="5114314" y="0"/>
                </a:lnTo>
                <a:lnTo>
                  <a:pt x="5114314" y="7103213"/>
                </a:lnTo>
                <a:lnTo>
                  <a:pt x="0" y="71032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079247" y="2113948"/>
            <a:ext cx="694149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th-TH" sz="6000" dirty="0">
                <a:solidFill>
                  <a:srgbClr val="000000"/>
                </a:solidFill>
                <a:latin typeface="Mero Thai"/>
                <a:cs typeface="Mero Thai"/>
              </a:rPr>
              <a:t>เอเฟซัส </a:t>
            </a:r>
            <a:r>
              <a:rPr lang="en-US" sz="6000" dirty="0">
                <a:solidFill>
                  <a:srgbClr val="000000"/>
                </a:solidFill>
                <a:latin typeface="Mero Thai"/>
                <a:cs typeface="Mero Thai"/>
              </a:rPr>
              <a:t>4 : 12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600" y="3422882"/>
            <a:ext cx="15880785" cy="477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 dirty="0" err="1">
                <a:solidFill>
                  <a:srgbClr val="000000"/>
                </a:solidFill>
                <a:cs typeface="Mero Thai Bold"/>
              </a:rPr>
              <a:t>เพื่อเตรียมประชากรของพระเจ้า</a:t>
            </a:r>
            <a:endParaRPr lang="en-US" sz="6999" dirty="0">
              <a:solidFill>
                <a:srgbClr val="000000"/>
              </a:solidFill>
              <a:cs typeface="Mero Thai Bold"/>
            </a:endParaRPr>
          </a:p>
          <a:p>
            <a:pPr algn="ctr">
              <a:lnSpc>
                <a:spcPts val="9169"/>
              </a:lnSpc>
            </a:pPr>
            <a:r>
              <a:rPr lang="en-US" sz="6999" dirty="0" err="1">
                <a:solidFill>
                  <a:srgbClr val="000000"/>
                </a:solidFill>
                <a:cs typeface="Mero Thai Bold"/>
              </a:rPr>
              <a:t>สำหรับงานรับใช้</a:t>
            </a:r>
            <a:endParaRPr lang="en-US" sz="6999" dirty="0">
              <a:solidFill>
                <a:srgbClr val="000000"/>
              </a:solidFill>
              <a:cs typeface="Mero Thai Bold"/>
            </a:endParaRPr>
          </a:p>
          <a:p>
            <a:pPr algn="ctr">
              <a:lnSpc>
                <a:spcPts val="9169"/>
              </a:lnSpc>
            </a:pPr>
            <a:r>
              <a:rPr lang="en-US" sz="6999" dirty="0" err="1">
                <a:solidFill>
                  <a:srgbClr val="000000"/>
                </a:solidFill>
                <a:cs typeface="Mero Thai Bold"/>
              </a:rPr>
              <a:t>เพื่อว่าพระกายของพระคริสต์</a:t>
            </a:r>
            <a:endParaRPr lang="en-US" sz="6999" dirty="0">
              <a:solidFill>
                <a:srgbClr val="000000"/>
              </a:solidFill>
              <a:cs typeface="Mero Thai Bold"/>
            </a:endParaRPr>
          </a:p>
          <a:p>
            <a:pPr algn="ctr">
              <a:lnSpc>
                <a:spcPts val="9169"/>
              </a:lnSpc>
            </a:pPr>
            <a:r>
              <a:rPr lang="en-US" sz="6999" dirty="0" err="1">
                <a:solidFill>
                  <a:srgbClr val="000000"/>
                </a:solidFill>
                <a:cs typeface="Mero Thai Bold"/>
              </a:rPr>
              <a:t>จะได้รับการเสริมสร้างขึ้น</a:t>
            </a:r>
            <a:endParaRPr lang="en-US" sz="6999" dirty="0">
              <a:solidFill>
                <a:srgbClr val="000000"/>
              </a:solidFill>
              <a:cs typeface="Mero Thai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67579" y="3156582"/>
            <a:ext cx="11152842" cy="594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ฉะนั้นข้าพเจ้าผู้เป็นนักโทษเพื่อองค์พระผู้เป็นเจ้า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จึงขอให้ท่านดำเนินชีวิต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ให้สมกับการทรงเรียก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ที่ท่านได้รับ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73254" y="1679657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เอเฟซัส 4 : 1</a:t>
            </a:r>
          </a:p>
        </p:txBody>
      </p:sp>
      <p:sp>
        <p:nvSpPr>
          <p:cNvPr id="7" name="Freeform 7"/>
          <p:cNvSpPr/>
          <p:nvPr/>
        </p:nvSpPr>
        <p:spPr>
          <a:xfrm>
            <a:off x="8143473" y="7773326"/>
            <a:ext cx="5698605" cy="180456"/>
          </a:xfrm>
          <a:custGeom>
            <a:avLst/>
            <a:gdLst/>
            <a:ahLst/>
            <a:cxnLst/>
            <a:rect l="l" t="t" r="r" b="b"/>
            <a:pathLst>
              <a:path w="5698605" h="180456">
                <a:moveTo>
                  <a:pt x="0" y="0"/>
                </a:moveTo>
                <a:lnTo>
                  <a:pt x="5698605" y="0"/>
                </a:lnTo>
                <a:lnTo>
                  <a:pt x="5698605" y="180456"/>
                </a:lnTo>
                <a:lnTo>
                  <a:pt x="0" y="180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0421" y="5143500"/>
            <a:ext cx="3755711" cy="5815936"/>
          </a:xfrm>
          <a:custGeom>
            <a:avLst/>
            <a:gdLst/>
            <a:ahLst/>
            <a:cxnLst/>
            <a:rect l="l" t="t" r="r" b="b"/>
            <a:pathLst>
              <a:path w="3755711" h="5815936">
                <a:moveTo>
                  <a:pt x="0" y="0"/>
                </a:moveTo>
                <a:lnTo>
                  <a:pt x="3755711" y="0"/>
                </a:lnTo>
                <a:lnTo>
                  <a:pt x="3755711" y="5815936"/>
                </a:lnTo>
                <a:lnTo>
                  <a:pt x="0" y="5815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407" t="-76698" r="-248507" b="-719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73254" y="866804"/>
            <a:ext cx="694149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th-TH" sz="6000" dirty="0">
                <a:solidFill>
                  <a:srgbClr val="000000"/>
                </a:solidFill>
                <a:latin typeface="Mero Thai"/>
                <a:cs typeface="Mero Thai"/>
              </a:rPr>
              <a:t>เอเฟซัส </a:t>
            </a:r>
            <a:r>
              <a:rPr lang="en-US" sz="6000" dirty="0">
                <a:solidFill>
                  <a:srgbClr val="000000"/>
                </a:solidFill>
                <a:latin typeface="Mero Thai"/>
                <a:cs typeface="Mero Thai"/>
              </a:rPr>
              <a:t>4 : 13</a:t>
            </a:r>
          </a:p>
        </p:txBody>
      </p:sp>
      <p:sp>
        <p:nvSpPr>
          <p:cNvPr id="6" name="Freeform 6"/>
          <p:cNvSpPr/>
          <p:nvPr/>
        </p:nvSpPr>
        <p:spPr>
          <a:xfrm>
            <a:off x="6340918" y="1759115"/>
            <a:ext cx="5606164" cy="177529"/>
          </a:xfrm>
          <a:custGeom>
            <a:avLst/>
            <a:gdLst/>
            <a:ahLst/>
            <a:cxnLst/>
            <a:rect l="l" t="t" r="r" b="b"/>
            <a:pathLst>
              <a:path w="5606164" h="177529">
                <a:moveTo>
                  <a:pt x="0" y="0"/>
                </a:moveTo>
                <a:lnTo>
                  <a:pt x="5606164" y="0"/>
                </a:lnTo>
                <a:lnTo>
                  <a:pt x="5606164" y="177528"/>
                </a:lnTo>
                <a:lnTo>
                  <a:pt x="0" y="17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03608" y="2250411"/>
            <a:ext cx="15880785" cy="710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จนกว่าเราทั้งหมดจะบรรลุ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ความเป็นน้ำหนึ่งใจเดียวกัน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ในความเชื่อและในความรู้ ถึงพระบุตรของพระเจ้า จนเราเติบโตเป็นผู้ใหญ่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คือเต็มถึงขนาดความไพบูลย์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ของพระคริสต์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116823"/>
            <a:ext cx="17757704" cy="9909982"/>
            <a:chOff x="0" y="-28575"/>
            <a:chExt cx="3539236" cy="1975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12019"/>
            <a:ext cx="15880785" cy="7307998"/>
            <a:chOff x="0" y="-66675"/>
            <a:chExt cx="21174380" cy="9743997"/>
          </a:xfrm>
        </p:grpSpPr>
        <p:sp>
          <p:nvSpPr>
            <p:cNvPr id="6" name="TextBox 6"/>
            <p:cNvSpPr txBox="1"/>
            <p:nvPr/>
          </p:nvSpPr>
          <p:spPr>
            <a:xfrm>
              <a:off x="5959529" y="-66675"/>
              <a:ext cx="9255323" cy="107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th-TH" sz="6000" dirty="0">
                  <a:solidFill>
                    <a:srgbClr val="000000"/>
                  </a:solidFill>
                  <a:latin typeface="Mero Thai"/>
                  <a:cs typeface="Mero Thai"/>
                </a:rPr>
                <a:t>เอเฟซัส</a:t>
              </a:r>
              <a:r>
                <a:rPr lang="en-US" sz="6000" dirty="0">
                  <a:solidFill>
                    <a:srgbClr val="000000"/>
                  </a:solidFill>
                  <a:latin typeface="Mero Thai"/>
                  <a:cs typeface="Mero Thai"/>
                </a:rPr>
                <a:t> 4 : 14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32109"/>
              <a:ext cx="21174380" cy="784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เมื่อนั้นเราจะไม่เป็นทารกอีกต่อไป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ถูกกระแสซัดไปซัดมา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ถูกพัดไปทางโน้นทางนี้โดยลมปาก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แห่งคำสอนและโดยกลลวงอันฉ้อฉลแยบยลของมนุษย์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7711705"/>
            <a:ext cx="5882566" cy="2088311"/>
          </a:xfrm>
          <a:custGeom>
            <a:avLst/>
            <a:gdLst/>
            <a:ahLst/>
            <a:cxnLst/>
            <a:rect l="l" t="t" r="r" b="b"/>
            <a:pathLst>
              <a:path w="5882566" h="2088311">
                <a:moveTo>
                  <a:pt x="0" y="0"/>
                </a:moveTo>
                <a:lnTo>
                  <a:pt x="5882566" y="0"/>
                </a:lnTo>
                <a:lnTo>
                  <a:pt x="5882566" y="2088311"/>
                </a:lnTo>
                <a:lnTo>
                  <a:pt x="0" y="208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98346" y="2085995"/>
            <a:ext cx="694149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th-TH" sz="6000" dirty="0">
                <a:solidFill>
                  <a:srgbClr val="000000"/>
                </a:solidFill>
                <a:latin typeface="Mero Thai"/>
                <a:cs typeface="Mero Thai"/>
              </a:rPr>
              <a:t>เอเฟซัส</a:t>
            </a:r>
            <a:r>
              <a:rPr lang="en-US" sz="6000" dirty="0">
                <a:solidFill>
                  <a:srgbClr val="000000"/>
                </a:solidFill>
                <a:latin typeface="Mero Thai"/>
                <a:cs typeface="Mero Thai"/>
              </a:rPr>
              <a:t> 4 : 15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69601"/>
            <a:ext cx="15880785" cy="361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แต่โดยการพูดความจริงด้วยความรัก เราจะเติบโตขึ้นในทุกสิ่งสู่พระองค์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ผู้เป็นศีรษะคือพระคริสต์</a:t>
            </a:r>
          </a:p>
        </p:txBody>
      </p:sp>
      <p:sp>
        <p:nvSpPr>
          <p:cNvPr id="7" name="Freeform 7"/>
          <p:cNvSpPr/>
          <p:nvPr/>
        </p:nvSpPr>
        <p:spPr>
          <a:xfrm>
            <a:off x="6166010" y="2978305"/>
            <a:ext cx="5606164" cy="177529"/>
          </a:xfrm>
          <a:custGeom>
            <a:avLst/>
            <a:gdLst/>
            <a:ahLst/>
            <a:cxnLst/>
            <a:rect l="l" t="t" r="r" b="b"/>
            <a:pathLst>
              <a:path w="5606164" h="177529">
                <a:moveTo>
                  <a:pt x="0" y="0"/>
                </a:moveTo>
                <a:lnTo>
                  <a:pt x="5606164" y="0"/>
                </a:lnTo>
                <a:lnTo>
                  <a:pt x="5606164" y="177529"/>
                </a:lnTo>
                <a:lnTo>
                  <a:pt x="0" y="17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0682" y="6638460"/>
            <a:ext cx="3415736" cy="3874600"/>
          </a:xfrm>
          <a:custGeom>
            <a:avLst/>
            <a:gdLst/>
            <a:ahLst/>
            <a:cxnLst/>
            <a:rect l="l" t="t" r="r" b="b"/>
            <a:pathLst>
              <a:path w="3845024" h="4419568">
                <a:moveTo>
                  <a:pt x="0" y="0"/>
                </a:moveTo>
                <a:lnTo>
                  <a:pt x="3845024" y="0"/>
                </a:lnTo>
                <a:lnTo>
                  <a:pt x="3845024" y="4419568"/>
                </a:lnTo>
                <a:lnTo>
                  <a:pt x="0" y="441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8515" y="1950302"/>
            <a:ext cx="15880785" cy="7307998"/>
            <a:chOff x="0" y="-66675"/>
            <a:chExt cx="21174380" cy="9743997"/>
          </a:xfrm>
        </p:grpSpPr>
        <p:sp>
          <p:nvSpPr>
            <p:cNvPr id="6" name="TextBox 6"/>
            <p:cNvSpPr txBox="1"/>
            <p:nvPr/>
          </p:nvSpPr>
          <p:spPr>
            <a:xfrm>
              <a:off x="5959529" y="-66675"/>
              <a:ext cx="9255323" cy="107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th-TH" sz="6000" dirty="0">
                  <a:solidFill>
                    <a:srgbClr val="000000"/>
                  </a:solidFill>
                  <a:latin typeface="Mero Thai"/>
                  <a:cs typeface="Mero Thai"/>
                </a:rPr>
                <a:t>เอเฟซัส</a:t>
              </a:r>
              <a:r>
                <a:rPr lang="en-US" sz="6000" dirty="0">
                  <a:solidFill>
                    <a:srgbClr val="000000"/>
                  </a:solidFill>
                  <a:latin typeface="Mero Thai"/>
                  <a:cs typeface="Mero Thai"/>
                </a:rPr>
                <a:t> 4 : 16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32109"/>
              <a:ext cx="21174380" cy="784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69"/>
                </a:lnSpc>
              </a:pPr>
              <a:r>
                <a:rPr lang="en-US" sz="6999" dirty="0" err="1">
                  <a:solidFill>
                    <a:srgbClr val="000000"/>
                  </a:solidFill>
                  <a:cs typeface="Mero Thai Bold"/>
                </a:rPr>
                <a:t>จากพระองค์ทั่วทั้งกายซึ่งประสาน</a:t>
              </a:r>
              <a:endParaRPr lang="en-US" sz="6999" dirty="0">
                <a:solidFill>
                  <a:srgbClr val="000000"/>
                </a:solidFill>
                <a:cs typeface="Mero Thai Bold"/>
              </a:endParaRPr>
            </a:p>
            <a:p>
              <a:pPr algn="ctr">
                <a:lnSpc>
                  <a:spcPts val="9169"/>
                </a:lnSpc>
              </a:pPr>
              <a:r>
                <a:rPr lang="en-US" sz="6999" dirty="0">
                  <a:solidFill>
                    <a:srgbClr val="000000"/>
                  </a:solidFill>
                  <a:cs typeface="Mero Thai Bold"/>
                </a:rPr>
                <a:t>และยึดเข้าด้วยกันโดยเส้นเอ็นทุกเส้นนั้นเจริญเติบโตและเสริมสร้างตัวเองขึ้น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 dirty="0" err="1">
                  <a:solidFill>
                    <a:srgbClr val="000000"/>
                  </a:solidFill>
                  <a:cs typeface="Mero Thai Bold"/>
                </a:rPr>
                <a:t>ในความรัก</a:t>
              </a:r>
              <a:r>
                <a:rPr lang="en-US" sz="6999" dirty="0">
                  <a:solidFill>
                    <a:srgbClr val="000000"/>
                  </a:solidFill>
                  <a:cs typeface="Mero Thai Bold"/>
                </a:rPr>
                <a:t> </a:t>
              </a:r>
              <a:r>
                <a:rPr lang="en-US" sz="6999" dirty="0" err="1">
                  <a:solidFill>
                    <a:srgbClr val="000000"/>
                  </a:solidFill>
                  <a:cs typeface="Mero Thai Bold"/>
                </a:rPr>
                <a:t>ขณะที่แต่ละส่วน</a:t>
              </a:r>
              <a:endParaRPr lang="en-US" sz="6999" dirty="0">
                <a:solidFill>
                  <a:srgbClr val="000000"/>
                </a:solidFill>
                <a:cs typeface="Mero Thai Bold"/>
              </a:endParaRPr>
            </a:p>
            <a:p>
              <a:pPr algn="ctr">
                <a:lnSpc>
                  <a:spcPts val="9169"/>
                </a:lnSpc>
              </a:pPr>
              <a:r>
                <a:rPr lang="en-US" sz="6999" dirty="0" err="1">
                  <a:solidFill>
                    <a:srgbClr val="000000"/>
                  </a:solidFill>
                  <a:cs typeface="Mero Thai Bold"/>
                </a:rPr>
                <a:t>ทำหน้าที่ของตน</a:t>
              </a:r>
              <a:endParaRPr lang="en-US" sz="6999" dirty="0">
                <a:solidFill>
                  <a:srgbClr val="000000"/>
                </a:solidFill>
                <a:cs typeface="Mero Thai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963086" y="5524500"/>
            <a:ext cx="5606164" cy="177529"/>
          </a:xfrm>
          <a:custGeom>
            <a:avLst/>
            <a:gdLst/>
            <a:ahLst/>
            <a:cxnLst/>
            <a:rect l="l" t="t" r="r" b="b"/>
            <a:pathLst>
              <a:path w="5606164" h="177529">
                <a:moveTo>
                  <a:pt x="0" y="0"/>
                </a:moveTo>
                <a:lnTo>
                  <a:pt x="5606164" y="0"/>
                </a:lnTo>
                <a:lnTo>
                  <a:pt x="5606164" y="177529"/>
                </a:lnTo>
                <a:lnTo>
                  <a:pt x="0" y="17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53898" y="5556728"/>
            <a:ext cx="3394465" cy="4470077"/>
          </a:xfrm>
          <a:custGeom>
            <a:avLst/>
            <a:gdLst/>
            <a:ahLst/>
            <a:cxnLst/>
            <a:rect l="l" t="t" r="r" b="b"/>
            <a:pathLst>
              <a:path w="3394465" h="4470077">
                <a:moveTo>
                  <a:pt x="0" y="0"/>
                </a:moveTo>
                <a:lnTo>
                  <a:pt x="3394465" y="0"/>
                </a:lnTo>
                <a:lnTo>
                  <a:pt x="3394465" y="4470077"/>
                </a:lnTo>
                <a:lnTo>
                  <a:pt x="0" y="4470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3739" y="3854228"/>
            <a:ext cx="15880785" cy="361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 dirty="0" err="1">
                <a:solidFill>
                  <a:srgbClr val="000000"/>
                </a:solidFill>
                <a:cs typeface="Mero Thai Bold"/>
              </a:rPr>
              <a:t>เป็นการดีและน่าชื่นใจยิ่งนัก</a:t>
            </a:r>
            <a:endParaRPr lang="en-US" sz="6999" dirty="0">
              <a:solidFill>
                <a:srgbClr val="000000"/>
              </a:solidFill>
              <a:cs typeface="Mero Thai Bold"/>
            </a:endParaRPr>
          </a:p>
          <a:p>
            <a:pPr algn="ctr">
              <a:lnSpc>
                <a:spcPts val="9169"/>
              </a:lnSpc>
            </a:pPr>
            <a:r>
              <a:rPr lang="en-US" sz="6999" dirty="0" err="1">
                <a:solidFill>
                  <a:srgbClr val="000000"/>
                </a:solidFill>
                <a:cs typeface="Mero Thai Bold"/>
              </a:rPr>
              <a:t>เมื่อพี่น้องอาศัยอยู่ด้วยกัน</a:t>
            </a:r>
            <a:endParaRPr lang="en-US" sz="6999" dirty="0">
              <a:solidFill>
                <a:srgbClr val="000000"/>
              </a:solidFill>
              <a:cs typeface="Mero Thai Bold"/>
            </a:endParaRPr>
          </a:p>
          <a:p>
            <a:pPr algn="ctr">
              <a:lnSpc>
                <a:spcPts val="9169"/>
              </a:lnSpc>
            </a:pPr>
            <a:r>
              <a:rPr lang="en-US" sz="6999" dirty="0" err="1">
                <a:solidFill>
                  <a:srgbClr val="000000"/>
                </a:solidFill>
                <a:latin typeface="Mero Thai Bold"/>
                <a:cs typeface="Mero Thai Bold"/>
              </a:rPr>
              <a:t>เป็นน้ำหนึ่งใจเดียวกัน</a:t>
            </a:r>
            <a:r>
              <a:rPr lang="en-US" sz="6999" dirty="0">
                <a:solidFill>
                  <a:srgbClr val="000000"/>
                </a:solidFill>
                <a:latin typeface="Mero Thai Bold"/>
                <a:cs typeface="Mero Thai Bold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3386" y="2609879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สดุดี 133 : 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157151" y="6508914"/>
            <a:ext cx="5411332" cy="4187018"/>
          </a:xfrm>
          <a:custGeom>
            <a:avLst/>
            <a:gdLst/>
            <a:ahLst/>
            <a:cxnLst/>
            <a:rect l="l" t="t" r="r" b="b"/>
            <a:pathLst>
              <a:path w="5411332" h="4187018">
                <a:moveTo>
                  <a:pt x="0" y="0"/>
                </a:moveTo>
                <a:lnTo>
                  <a:pt x="5411332" y="0"/>
                </a:lnTo>
                <a:lnTo>
                  <a:pt x="5411332" y="4187019"/>
                </a:lnTo>
                <a:lnTo>
                  <a:pt x="0" y="4187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2095529"/>
            <a:ext cx="15880785" cy="6095942"/>
            <a:chOff x="0" y="0"/>
            <a:chExt cx="21174380" cy="8127922"/>
          </a:xfrm>
        </p:grpSpPr>
        <p:sp>
          <p:nvSpPr>
            <p:cNvPr id="7" name="TextBox 7"/>
            <p:cNvSpPr txBox="1"/>
            <p:nvPr/>
          </p:nvSpPr>
          <p:spPr>
            <a:xfrm>
              <a:off x="5959529" y="-66675"/>
              <a:ext cx="9255322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สดุดี 133 : 2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6849747" y="1100848"/>
              <a:ext cx="7474886" cy="236705"/>
            </a:xfrm>
            <a:custGeom>
              <a:avLst/>
              <a:gdLst/>
              <a:ahLst/>
              <a:cxnLst/>
              <a:rect l="l" t="t" r="r" b="b"/>
              <a:pathLst>
                <a:path w="7474886" h="236705">
                  <a:moveTo>
                    <a:pt x="0" y="0"/>
                  </a:moveTo>
                  <a:lnTo>
                    <a:pt x="7474886" y="0"/>
                  </a:lnTo>
                  <a:lnTo>
                    <a:pt x="7474886" y="236704"/>
                  </a:lnTo>
                  <a:lnTo>
                    <a:pt x="0" y="23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832109"/>
              <a:ext cx="21174380" cy="6295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เหมือนน้ำมันล้ำค่าหลั่งรินลงบนศีรษะ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ไหลลงมาบนหนวดเครา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ไหลลงมาบนหนวดเคราของอาโรน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ไหลลงบนคอเสื้อของเขา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790600"/>
            <a:ext cx="15880785" cy="7257992"/>
            <a:chOff x="0" y="0"/>
            <a:chExt cx="21174380" cy="9677322"/>
          </a:xfrm>
        </p:grpSpPr>
        <p:sp>
          <p:nvSpPr>
            <p:cNvPr id="6" name="TextBox 6"/>
            <p:cNvSpPr txBox="1"/>
            <p:nvPr/>
          </p:nvSpPr>
          <p:spPr>
            <a:xfrm>
              <a:off x="5959529" y="-66675"/>
              <a:ext cx="9255322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สดุดี 133 : 3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6849747" y="1100848"/>
              <a:ext cx="7474886" cy="236705"/>
            </a:xfrm>
            <a:custGeom>
              <a:avLst/>
              <a:gdLst/>
              <a:ahLst/>
              <a:cxnLst/>
              <a:rect l="l" t="t" r="r" b="b"/>
              <a:pathLst>
                <a:path w="7474886" h="236705">
                  <a:moveTo>
                    <a:pt x="0" y="0"/>
                  </a:moveTo>
                  <a:lnTo>
                    <a:pt x="7474886" y="0"/>
                  </a:lnTo>
                  <a:lnTo>
                    <a:pt x="7474886" y="236704"/>
                  </a:lnTo>
                  <a:lnTo>
                    <a:pt x="0" y="23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32109"/>
              <a:ext cx="21174380" cy="784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ดั่งน้ำค้างแห่งภูเขาเฮอร์โมน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ตกลงบนภูเขาศิโยน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เพราะองค์พระผู้เป็นเจ้า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ประทานพระพรที่นั่น</a:t>
              </a:r>
            </a:p>
            <a:p>
              <a:pPr algn="ctr">
                <a:lnSpc>
                  <a:spcPts val="9169"/>
                </a:lnSpc>
              </a:pPr>
              <a:r>
                <a:rPr lang="en-US" sz="6999">
                  <a:solidFill>
                    <a:srgbClr val="000000"/>
                  </a:solidFill>
                  <a:cs typeface="Mero Thai Bold"/>
                </a:rPr>
                <a:t>ประทานแม้แต่ชีวิตชั่วนิจนิรันดร์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-1907405">
            <a:off x="14152026" y="4674752"/>
            <a:ext cx="5514918" cy="3384781"/>
          </a:xfrm>
          <a:custGeom>
            <a:avLst/>
            <a:gdLst/>
            <a:ahLst/>
            <a:cxnLst/>
            <a:rect l="l" t="t" r="r" b="b"/>
            <a:pathLst>
              <a:path w="5514918" h="3384781">
                <a:moveTo>
                  <a:pt x="0" y="0"/>
                </a:moveTo>
                <a:lnTo>
                  <a:pt x="5514918" y="0"/>
                </a:lnTo>
                <a:lnTo>
                  <a:pt x="5514918" y="3384781"/>
                </a:lnTo>
                <a:lnTo>
                  <a:pt x="0" y="3384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325323" y="2270092"/>
            <a:ext cx="1168323" cy="1012059"/>
          </a:xfrm>
          <a:custGeom>
            <a:avLst/>
            <a:gdLst/>
            <a:ahLst/>
            <a:cxnLst/>
            <a:rect l="l" t="t" r="r" b="b"/>
            <a:pathLst>
              <a:path w="1168323" h="1012059">
                <a:moveTo>
                  <a:pt x="0" y="0"/>
                </a:moveTo>
                <a:lnTo>
                  <a:pt x="1168323" y="0"/>
                </a:lnTo>
                <a:lnTo>
                  <a:pt x="1168323" y="1012059"/>
                </a:lnTo>
                <a:lnTo>
                  <a:pt x="0" y="10120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3011" y="2384069"/>
            <a:ext cx="4454476" cy="5248696"/>
            <a:chOff x="0" y="0"/>
            <a:chExt cx="5939302" cy="69982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611" r="18736"/>
            <a:stretch>
              <a:fillRect/>
            </a:stretch>
          </p:blipFill>
          <p:spPr>
            <a:xfrm>
              <a:off x="0" y="0"/>
              <a:ext cx="5939302" cy="699826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12422" y="8062423"/>
            <a:ext cx="5698605" cy="180456"/>
          </a:xfrm>
          <a:custGeom>
            <a:avLst/>
            <a:gdLst/>
            <a:ahLst/>
            <a:cxnLst/>
            <a:rect l="l" t="t" r="r" b="b"/>
            <a:pathLst>
              <a:path w="5698605" h="180456">
                <a:moveTo>
                  <a:pt x="0" y="0"/>
                </a:moveTo>
                <a:lnTo>
                  <a:pt x="5698605" y="0"/>
                </a:lnTo>
                <a:lnTo>
                  <a:pt x="5698605" y="180456"/>
                </a:lnTo>
                <a:lnTo>
                  <a:pt x="0" y="180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78688" y="2219492"/>
            <a:ext cx="4798629" cy="5507744"/>
            <a:chOff x="0" y="0"/>
            <a:chExt cx="869159" cy="997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9158" cy="997598"/>
            </a:xfrm>
            <a:custGeom>
              <a:avLst/>
              <a:gdLst/>
              <a:ahLst/>
              <a:cxnLst/>
              <a:rect l="l" t="t" r="r" b="b"/>
              <a:pathLst>
                <a:path w="869158" h="997598">
                  <a:moveTo>
                    <a:pt x="0" y="0"/>
                  </a:moveTo>
                  <a:lnTo>
                    <a:pt x="869158" y="0"/>
                  </a:lnTo>
                  <a:lnTo>
                    <a:pt x="869158" y="997598"/>
                  </a:lnTo>
                  <a:lnTo>
                    <a:pt x="0" y="9975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69159" cy="10261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011" y="2384069"/>
            <a:ext cx="4454476" cy="5248696"/>
          </a:xfrm>
          <a:custGeom>
            <a:avLst/>
            <a:gdLst/>
            <a:ahLst/>
            <a:cxnLst/>
            <a:rect l="l" t="t" r="r" b="b"/>
            <a:pathLst>
              <a:path w="4454476" h="5248696">
                <a:moveTo>
                  <a:pt x="0" y="0"/>
                </a:moveTo>
                <a:lnTo>
                  <a:pt x="4454476" y="0"/>
                </a:lnTo>
                <a:lnTo>
                  <a:pt x="4454476" y="5248697"/>
                </a:lnTo>
                <a:lnTo>
                  <a:pt x="0" y="52486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0008" t="-25044" b="-50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3011" y="2384069"/>
            <a:ext cx="4454476" cy="5248696"/>
          </a:xfrm>
          <a:custGeom>
            <a:avLst/>
            <a:gdLst/>
            <a:ahLst/>
            <a:cxnLst/>
            <a:rect l="l" t="t" r="r" b="b"/>
            <a:pathLst>
              <a:path w="4454476" h="5248696">
                <a:moveTo>
                  <a:pt x="0" y="0"/>
                </a:moveTo>
                <a:lnTo>
                  <a:pt x="4454476" y="0"/>
                </a:lnTo>
                <a:lnTo>
                  <a:pt x="4454476" y="5248697"/>
                </a:lnTo>
                <a:lnTo>
                  <a:pt x="0" y="5248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305" r="-315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606727">
            <a:off x="-2064272" y="-189771"/>
            <a:ext cx="6185944" cy="3309480"/>
          </a:xfrm>
          <a:custGeom>
            <a:avLst/>
            <a:gdLst/>
            <a:ahLst/>
            <a:cxnLst/>
            <a:rect l="l" t="t" r="r" b="b"/>
            <a:pathLst>
              <a:path w="6185944" h="3309480">
                <a:moveTo>
                  <a:pt x="0" y="0"/>
                </a:moveTo>
                <a:lnTo>
                  <a:pt x="6185944" y="0"/>
                </a:lnTo>
                <a:lnTo>
                  <a:pt x="6185944" y="3309481"/>
                </a:lnTo>
                <a:lnTo>
                  <a:pt x="0" y="33094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711027" y="2837984"/>
            <a:ext cx="11576973" cy="15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2.3  ความเป็นหนึ่งเดียวกัน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ทำให้เราแข็งแกร่ง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 Bold"/>
              </a:rPr>
              <a:t>      </a:t>
            </a: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ปัญญาจารย์ 4 : 12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11027" y="4970230"/>
            <a:ext cx="10281373" cy="229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2.4 ความเป็นหนึ่งเดียวกัน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</a:rPr>
              <a:t>     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ทำให้ไม่มีอะไรมาหยุดเราได้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      ปฐมกาล 11 : 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98346" y="2028854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ปัญญาจารย์ 4 : 12</a:t>
            </a:r>
          </a:p>
        </p:txBody>
      </p:sp>
      <p:sp>
        <p:nvSpPr>
          <p:cNvPr id="6" name="Freeform 6"/>
          <p:cNvSpPr/>
          <p:nvPr/>
        </p:nvSpPr>
        <p:spPr>
          <a:xfrm>
            <a:off x="5803940" y="2921165"/>
            <a:ext cx="6303517" cy="199611"/>
          </a:xfrm>
          <a:custGeom>
            <a:avLst/>
            <a:gdLst/>
            <a:ahLst/>
            <a:cxnLst/>
            <a:rect l="l" t="t" r="r" b="b"/>
            <a:pathLst>
              <a:path w="6303517" h="199611">
                <a:moveTo>
                  <a:pt x="0" y="0"/>
                </a:moveTo>
                <a:lnTo>
                  <a:pt x="6303517" y="0"/>
                </a:lnTo>
                <a:lnTo>
                  <a:pt x="6303517" y="199611"/>
                </a:lnTo>
                <a:lnTo>
                  <a:pt x="0" y="199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3412461"/>
            <a:ext cx="15880785" cy="361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ตัวคนเดียวอาจถูกปราบลง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สองคนปกป้องกันได้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เชือกสามเกลียวย่อมไม่ขาดง่ายๆ</a:t>
            </a:r>
          </a:p>
        </p:txBody>
      </p:sp>
      <p:sp>
        <p:nvSpPr>
          <p:cNvPr id="8" name="Freeform 8"/>
          <p:cNvSpPr/>
          <p:nvPr/>
        </p:nvSpPr>
        <p:spPr>
          <a:xfrm rot="5259379">
            <a:off x="14258756" y="5938979"/>
            <a:ext cx="2164593" cy="5279496"/>
          </a:xfrm>
          <a:custGeom>
            <a:avLst/>
            <a:gdLst/>
            <a:ahLst/>
            <a:cxnLst/>
            <a:rect l="l" t="t" r="r" b="b"/>
            <a:pathLst>
              <a:path w="2164593" h="5279496">
                <a:moveTo>
                  <a:pt x="0" y="0"/>
                </a:moveTo>
                <a:lnTo>
                  <a:pt x="2164594" y="0"/>
                </a:lnTo>
                <a:lnTo>
                  <a:pt x="2164594" y="5279496"/>
                </a:lnTo>
                <a:lnTo>
                  <a:pt x="0" y="527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98346" y="1540088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ปฐมกาล 11 : 6</a:t>
            </a:r>
          </a:p>
        </p:txBody>
      </p:sp>
      <p:sp>
        <p:nvSpPr>
          <p:cNvPr id="6" name="Freeform 6"/>
          <p:cNvSpPr/>
          <p:nvPr/>
        </p:nvSpPr>
        <p:spPr>
          <a:xfrm>
            <a:off x="6166010" y="2499074"/>
            <a:ext cx="5606164" cy="177529"/>
          </a:xfrm>
          <a:custGeom>
            <a:avLst/>
            <a:gdLst/>
            <a:ahLst/>
            <a:cxnLst/>
            <a:rect l="l" t="t" r="r" b="b"/>
            <a:pathLst>
              <a:path w="5606164" h="177529">
                <a:moveTo>
                  <a:pt x="0" y="0"/>
                </a:moveTo>
                <a:lnTo>
                  <a:pt x="5606164" y="0"/>
                </a:lnTo>
                <a:lnTo>
                  <a:pt x="5606164" y="177529"/>
                </a:lnTo>
                <a:lnTo>
                  <a:pt x="0" y="17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923695"/>
            <a:ext cx="15880785" cy="710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latin typeface="Mero Thai Bold"/>
                <a:cs typeface="Mero Thai Bold"/>
              </a:rPr>
              <a:t>องค์พระผู้เป็นเจ้าตรัสว่า “คนเหล่านี้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เป็นชนชาติเดียวกัน พูดภาษาเดียวกัน ยังริเริ่มทำงานได้ถึงเพียงนี้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ต่อไปถ้าเขาวางแผนจะทำอะไร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ก็จะทำได้ทุกอย่าง</a:t>
            </a:r>
          </a:p>
          <a:p>
            <a:pPr algn="ctr">
              <a:lnSpc>
                <a:spcPts val="9169"/>
              </a:lnSpc>
            </a:pPr>
            <a:endParaRPr lang="en-US" sz="6999">
              <a:solidFill>
                <a:srgbClr val="000000"/>
              </a:solidFill>
              <a:cs typeface="Mero Thai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55359" y="4040145"/>
            <a:ext cx="12063512" cy="361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จงถ่อมใจและสุภาพอ่อนโยนในทุกด้าน จงอดทนอดกลั้นต่อกันและกันด้วยความรัก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29077" y="2563220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เอเฟซัส 4 : 2</a:t>
            </a:r>
          </a:p>
        </p:txBody>
      </p:sp>
      <p:sp>
        <p:nvSpPr>
          <p:cNvPr id="7" name="Freeform 7"/>
          <p:cNvSpPr/>
          <p:nvPr/>
        </p:nvSpPr>
        <p:spPr>
          <a:xfrm>
            <a:off x="6317966" y="3447930"/>
            <a:ext cx="4363713" cy="192731"/>
          </a:xfrm>
          <a:custGeom>
            <a:avLst/>
            <a:gdLst/>
            <a:ahLst/>
            <a:cxnLst/>
            <a:rect l="l" t="t" r="r" b="b"/>
            <a:pathLst>
              <a:path w="4363713" h="192731">
                <a:moveTo>
                  <a:pt x="0" y="0"/>
                </a:moveTo>
                <a:lnTo>
                  <a:pt x="4363714" y="0"/>
                </a:lnTo>
                <a:lnTo>
                  <a:pt x="4363714" y="192730"/>
                </a:lnTo>
                <a:lnTo>
                  <a:pt x="0" y="192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0027" y="-1436385"/>
            <a:ext cx="3996867" cy="5816592"/>
            <a:chOff x="0" y="0"/>
            <a:chExt cx="1048824" cy="15263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8824" cy="1526341"/>
            </a:xfrm>
            <a:custGeom>
              <a:avLst/>
              <a:gdLst/>
              <a:ahLst/>
              <a:cxnLst/>
              <a:rect l="l" t="t" r="r" b="b"/>
              <a:pathLst>
                <a:path w="1048824" h="1526341">
                  <a:moveTo>
                    <a:pt x="0" y="0"/>
                  </a:moveTo>
                  <a:lnTo>
                    <a:pt x="1048824" y="0"/>
                  </a:lnTo>
                  <a:lnTo>
                    <a:pt x="1048824" y="1526341"/>
                  </a:lnTo>
                  <a:lnTo>
                    <a:pt x="0" y="1526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48824" cy="1554916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2555" y="-1262355"/>
            <a:ext cx="3640027" cy="5435927"/>
            <a:chOff x="0" y="0"/>
            <a:chExt cx="4853369" cy="724790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7776" r="27776"/>
            <a:stretch>
              <a:fillRect/>
            </a:stretch>
          </p:blipFill>
          <p:spPr>
            <a:xfrm>
              <a:off x="0" y="0"/>
              <a:ext cx="4853369" cy="724790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912377" y="4603020"/>
            <a:ext cx="4226381" cy="5223079"/>
            <a:chOff x="0" y="0"/>
            <a:chExt cx="1048824" cy="12961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8824" cy="1296166"/>
            </a:xfrm>
            <a:custGeom>
              <a:avLst/>
              <a:gdLst/>
              <a:ahLst/>
              <a:cxnLst/>
              <a:rect l="l" t="t" r="r" b="b"/>
              <a:pathLst>
                <a:path w="1048824" h="1296166">
                  <a:moveTo>
                    <a:pt x="0" y="0"/>
                  </a:moveTo>
                  <a:lnTo>
                    <a:pt x="1048824" y="0"/>
                  </a:lnTo>
                  <a:lnTo>
                    <a:pt x="1048824" y="1296166"/>
                  </a:lnTo>
                  <a:lnTo>
                    <a:pt x="0" y="1296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048824" cy="132474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84237" y="4787042"/>
            <a:ext cx="3849050" cy="4859202"/>
            <a:chOff x="0" y="0"/>
            <a:chExt cx="5132066" cy="647893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8395" t="23427" r="41447" b="481"/>
            <a:stretch>
              <a:fillRect/>
            </a:stretch>
          </p:blipFill>
          <p:spPr>
            <a:xfrm>
              <a:off x="0" y="0"/>
              <a:ext cx="5132066" cy="6478936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6283115" y="662363"/>
            <a:ext cx="1526306" cy="3204842"/>
          </a:xfrm>
          <a:custGeom>
            <a:avLst/>
            <a:gdLst/>
            <a:ahLst/>
            <a:cxnLst/>
            <a:rect l="l" t="t" r="r" b="b"/>
            <a:pathLst>
              <a:path w="1526306" h="3204842">
                <a:moveTo>
                  <a:pt x="0" y="0"/>
                </a:moveTo>
                <a:lnTo>
                  <a:pt x="1526306" y="0"/>
                </a:lnTo>
                <a:lnTo>
                  <a:pt x="1526306" y="3204842"/>
                </a:lnTo>
                <a:lnTo>
                  <a:pt x="0" y="3204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157991" y="1455327"/>
            <a:ext cx="10130009" cy="69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40"/>
              </a:lnSpc>
            </a:pPr>
            <a:r>
              <a:rPr lang="en-US" sz="9000" dirty="0" err="1">
                <a:solidFill>
                  <a:srgbClr val="000000"/>
                </a:solidFill>
                <a:cs typeface="UID วันทอง"/>
              </a:rPr>
              <a:t>เพราะเหตุใด</a:t>
            </a:r>
            <a:endParaRPr lang="en-US" sz="9000" dirty="0">
              <a:solidFill>
                <a:srgbClr val="000000"/>
              </a:solidFill>
              <a:cs typeface="UID วันทอง"/>
            </a:endParaRPr>
          </a:p>
          <a:p>
            <a:pPr>
              <a:lnSpc>
                <a:spcPts val="14040"/>
              </a:lnSpc>
            </a:pPr>
            <a:r>
              <a:rPr lang="en-US" sz="9000" dirty="0" err="1">
                <a:solidFill>
                  <a:srgbClr val="000000"/>
                </a:solidFill>
                <a:cs typeface="UID วันทอง"/>
              </a:rPr>
              <a:t>เราจึงกำลัง</a:t>
            </a:r>
            <a:endParaRPr lang="en-US" sz="9000" dirty="0">
              <a:solidFill>
                <a:srgbClr val="000000"/>
              </a:solidFill>
              <a:cs typeface="UID วันทอง"/>
            </a:endParaRPr>
          </a:p>
          <a:p>
            <a:pPr>
              <a:lnSpc>
                <a:spcPts val="14040"/>
              </a:lnSpc>
            </a:pPr>
            <a:r>
              <a:rPr lang="en-US" sz="9000" dirty="0" err="1">
                <a:solidFill>
                  <a:srgbClr val="000000"/>
                </a:solidFill>
                <a:cs typeface="UID วันทอง"/>
              </a:rPr>
              <a:t>มาร่วมกันในความ</a:t>
            </a:r>
            <a:endParaRPr lang="en-US" sz="9000" dirty="0">
              <a:solidFill>
                <a:srgbClr val="000000"/>
              </a:solidFill>
              <a:cs typeface="UID วันทอง"/>
            </a:endParaRPr>
          </a:p>
          <a:p>
            <a:pPr>
              <a:lnSpc>
                <a:spcPts val="14040"/>
              </a:lnSpc>
            </a:pPr>
            <a:r>
              <a:rPr lang="en-US" sz="9000" dirty="0" err="1">
                <a:solidFill>
                  <a:srgbClr val="000000"/>
                </a:solidFill>
                <a:latin typeface="UID วันทอง"/>
                <a:cs typeface="UID วันทอง"/>
              </a:rPr>
              <a:t>เป็นหนึ่งเดียวกัน</a:t>
            </a:r>
            <a:r>
              <a:rPr lang="en-US" sz="9000" dirty="0">
                <a:solidFill>
                  <a:srgbClr val="000000"/>
                </a:solidFill>
                <a:latin typeface="UID วันทอง"/>
                <a:cs typeface="UID วันทอง"/>
              </a:rPr>
              <a:t>?</a:t>
            </a:r>
          </a:p>
        </p:txBody>
      </p:sp>
      <p:sp>
        <p:nvSpPr>
          <p:cNvPr id="14" name="Freeform 14"/>
          <p:cNvSpPr/>
          <p:nvPr/>
        </p:nvSpPr>
        <p:spPr>
          <a:xfrm>
            <a:off x="8141058" y="6515100"/>
            <a:ext cx="5270141" cy="152400"/>
          </a:xfrm>
          <a:custGeom>
            <a:avLst/>
            <a:gdLst/>
            <a:ahLst/>
            <a:cxnLst/>
            <a:rect l="l" t="t" r="r" b="b"/>
            <a:pathLst>
              <a:path w="4270837" h="135243">
                <a:moveTo>
                  <a:pt x="0" y="0"/>
                </a:moveTo>
                <a:lnTo>
                  <a:pt x="4270837" y="0"/>
                </a:lnTo>
                <a:lnTo>
                  <a:pt x="4270837" y="135243"/>
                </a:lnTo>
                <a:lnTo>
                  <a:pt x="0" y="135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3011" y="2384069"/>
            <a:ext cx="4454476" cy="5248696"/>
            <a:chOff x="0" y="0"/>
            <a:chExt cx="5939302" cy="69982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611" r="18736"/>
            <a:stretch>
              <a:fillRect/>
            </a:stretch>
          </p:blipFill>
          <p:spPr>
            <a:xfrm>
              <a:off x="0" y="0"/>
              <a:ext cx="5939302" cy="699826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12422" y="8062423"/>
            <a:ext cx="5698605" cy="180456"/>
          </a:xfrm>
          <a:custGeom>
            <a:avLst/>
            <a:gdLst/>
            <a:ahLst/>
            <a:cxnLst/>
            <a:rect l="l" t="t" r="r" b="b"/>
            <a:pathLst>
              <a:path w="5698605" h="180456">
                <a:moveTo>
                  <a:pt x="0" y="0"/>
                </a:moveTo>
                <a:lnTo>
                  <a:pt x="5698605" y="0"/>
                </a:lnTo>
                <a:lnTo>
                  <a:pt x="5698605" y="180456"/>
                </a:lnTo>
                <a:lnTo>
                  <a:pt x="0" y="180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78688" y="2219492"/>
            <a:ext cx="4798629" cy="5507744"/>
            <a:chOff x="0" y="0"/>
            <a:chExt cx="869159" cy="997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9158" cy="997598"/>
            </a:xfrm>
            <a:custGeom>
              <a:avLst/>
              <a:gdLst/>
              <a:ahLst/>
              <a:cxnLst/>
              <a:rect l="l" t="t" r="r" b="b"/>
              <a:pathLst>
                <a:path w="869158" h="997598">
                  <a:moveTo>
                    <a:pt x="0" y="0"/>
                  </a:moveTo>
                  <a:lnTo>
                    <a:pt x="869158" y="0"/>
                  </a:lnTo>
                  <a:lnTo>
                    <a:pt x="869158" y="997598"/>
                  </a:lnTo>
                  <a:lnTo>
                    <a:pt x="0" y="9975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69159" cy="10261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77927" y="1245724"/>
            <a:ext cx="10281373" cy="3424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3.1  เพื่อที่จะทำให้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พระบัญชา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ที่พระเจ้าทรงให้เราไว้ในฐานะคริสตจักรประสบผลสำเร็จ :</a:t>
            </a:r>
          </a:p>
          <a:p>
            <a:pPr marL="906780" lvl="1" indent="-453390">
              <a:lnSpc>
                <a:spcPts val="592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cs typeface="Mero Thai Bold"/>
              </a:rPr>
              <a:t>ถวายพระสิริแด่พระเจ้า</a:t>
            </a:r>
          </a:p>
          <a:p>
            <a:pPr marL="906780" lvl="1" indent="-453390">
              <a:lnSpc>
                <a:spcPts val="592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cs typeface="Mero Thai Bold"/>
              </a:rPr>
              <a:t>นำคนหลงหายมารอด</a:t>
            </a:r>
          </a:p>
          <a:p>
            <a:pPr marL="906780" lvl="1" indent="-453390">
              <a:lnSpc>
                <a:spcPts val="592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cs typeface="Mero Thai Bold"/>
              </a:rPr>
              <a:t>สร้างสาวกที่เข้มแข็งเพื่อพระเยซู</a:t>
            </a:r>
          </a:p>
          <a:p>
            <a:pPr marL="906780" lvl="1" indent="-453390">
              <a:lnSpc>
                <a:spcPts val="592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cs typeface="Mero Thai Bold"/>
              </a:rPr>
              <a:t>ฝึกอบรมผู้นำและบุกเบิกคริสตจักรต่างๆ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</a:rPr>
              <a:t>3.2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มอบนิมิต </a:t>
            </a:r>
            <a:r>
              <a:rPr lang="en-US" sz="4200">
                <a:solidFill>
                  <a:srgbClr val="000000"/>
                </a:solidFill>
                <a:cs typeface="Mero Thai"/>
              </a:rPr>
              <a:t>สำหรับพันธกิจ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cs typeface="Mero Thai"/>
              </a:rPr>
              <a:t>ของคริสตจักรเรมากรุงเทพฯ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cs typeface="Mero Thai"/>
              </a:rPr>
              <a:t>และวิทยาลัยพระคริสตธรรมเรมากรุงเทพฯ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</a:rPr>
              <a:t> </a:t>
            </a: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latin typeface="Mero Tha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4486" y="2384069"/>
            <a:ext cx="4454476" cy="5248696"/>
          </a:xfrm>
          <a:custGeom>
            <a:avLst/>
            <a:gdLst/>
            <a:ahLst/>
            <a:cxnLst/>
            <a:rect l="l" t="t" r="r" b="b"/>
            <a:pathLst>
              <a:path w="4454476" h="5248696">
                <a:moveTo>
                  <a:pt x="0" y="0"/>
                </a:moveTo>
                <a:lnTo>
                  <a:pt x="4454476" y="0"/>
                </a:lnTo>
                <a:lnTo>
                  <a:pt x="4454476" y="5248697"/>
                </a:lnTo>
                <a:lnTo>
                  <a:pt x="0" y="52486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419" t="-31483" r="-309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55359" y="3401970"/>
            <a:ext cx="12063512" cy="506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จงเพียรพยายามรักษาความเป็นน้ำหนึ่งใจเดียวกัน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ในพระวิญญาณ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โดยมีสันติสุขเป็นเครื่องผูกพัน</a:t>
            </a:r>
          </a:p>
        </p:txBody>
      </p:sp>
      <p:sp>
        <p:nvSpPr>
          <p:cNvPr id="6" name="Freeform 6"/>
          <p:cNvSpPr/>
          <p:nvPr/>
        </p:nvSpPr>
        <p:spPr>
          <a:xfrm>
            <a:off x="4323402" y="4381500"/>
            <a:ext cx="5424921" cy="239601"/>
          </a:xfrm>
          <a:custGeom>
            <a:avLst/>
            <a:gdLst/>
            <a:ahLst/>
            <a:cxnLst/>
            <a:rect l="l" t="t" r="r" b="b"/>
            <a:pathLst>
              <a:path w="5424921" h="239601">
                <a:moveTo>
                  <a:pt x="0" y="0"/>
                </a:moveTo>
                <a:lnTo>
                  <a:pt x="5424921" y="0"/>
                </a:lnTo>
                <a:lnTo>
                  <a:pt x="5424921" y="239600"/>
                </a:lnTo>
                <a:lnTo>
                  <a:pt x="0" y="23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146033" y="-127600"/>
            <a:ext cx="4671146" cy="4834303"/>
          </a:xfrm>
          <a:custGeom>
            <a:avLst/>
            <a:gdLst/>
            <a:ahLst/>
            <a:cxnLst/>
            <a:rect l="l" t="t" r="r" b="b"/>
            <a:pathLst>
              <a:path w="4671146" h="4834303">
                <a:moveTo>
                  <a:pt x="0" y="0"/>
                </a:moveTo>
                <a:lnTo>
                  <a:pt x="4671146" y="0"/>
                </a:lnTo>
                <a:lnTo>
                  <a:pt x="4671146" y="4834303"/>
                </a:lnTo>
                <a:lnTo>
                  <a:pt x="0" y="4834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29077" y="1982195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เอเฟซัส 4 : 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3288" y="3459120"/>
            <a:ext cx="14603941" cy="361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มีกายเดียวและพระวิญญาณ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องค์เดียวเหมือนกับที่ทรงเรียกท่านมาสู่ความหวังเดียว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เมื่อทรงเรียกท่าน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04513" y="1982195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เอเฟซัส 4 : 4</a:t>
            </a:r>
          </a:p>
        </p:txBody>
      </p:sp>
      <p:sp>
        <p:nvSpPr>
          <p:cNvPr id="7" name="Freeform 7"/>
          <p:cNvSpPr/>
          <p:nvPr/>
        </p:nvSpPr>
        <p:spPr>
          <a:xfrm>
            <a:off x="6793402" y="2866905"/>
            <a:ext cx="4363713" cy="192731"/>
          </a:xfrm>
          <a:custGeom>
            <a:avLst/>
            <a:gdLst/>
            <a:ahLst/>
            <a:cxnLst/>
            <a:rect l="l" t="t" r="r" b="b"/>
            <a:pathLst>
              <a:path w="4363713" h="192731">
                <a:moveTo>
                  <a:pt x="0" y="0"/>
                </a:moveTo>
                <a:lnTo>
                  <a:pt x="4363713" y="0"/>
                </a:lnTo>
                <a:lnTo>
                  <a:pt x="4363713" y="192730"/>
                </a:lnTo>
                <a:lnTo>
                  <a:pt x="0" y="192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04513" y="3144245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เอเฟซัส 4 : 5</a:t>
            </a:r>
          </a:p>
        </p:txBody>
      </p:sp>
      <p:sp>
        <p:nvSpPr>
          <p:cNvPr id="6" name="Freeform 6"/>
          <p:cNvSpPr/>
          <p:nvPr/>
        </p:nvSpPr>
        <p:spPr>
          <a:xfrm>
            <a:off x="6793402" y="4028955"/>
            <a:ext cx="4363713" cy="192731"/>
          </a:xfrm>
          <a:custGeom>
            <a:avLst/>
            <a:gdLst/>
            <a:ahLst/>
            <a:cxnLst/>
            <a:rect l="l" t="t" r="r" b="b"/>
            <a:pathLst>
              <a:path w="4363713" h="192731">
                <a:moveTo>
                  <a:pt x="0" y="0"/>
                </a:moveTo>
                <a:lnTo>
                  <a:pt x="4363713" y="0"/>
                </a:lnTo>
                <a:lnTo>
                  <a:pt x="4363713" y="192730"/>
                </a:lnTo>
                <a:lnTo>
                  <a:pt x="0" y="192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31091" y="5702013"/>
            <a:ext cx="1998670" cy="4286692"/>
          </a:xfrm>
          <a:custGeom>
            <a:avLst/>
            <a:gdLst/>
            <a:ahLst/>
            <a:cxnLst/>
            <a:rect l="l" t="t" r="r" b="b"/>
            <a:pathLst>
              <a:path w="1998670" h="4286692">
                <a:moveTo>
                  <a:pt x="0" y="0"/>
                </a:moveTo>
                <a:lnTo>
                  <a:pt x="1998670" y="0"/>
                </a:lnTo>
                <a:lnTo>
                  <a:pt x="1998670" y="4286692"/>
                </a:lnTo>
                <a:lnTo>
                  <a:pt x="0" y="4286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673288" y="4621170"/>
            <a:ext cx="14603941" cy="245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มีองค์พระผู้เป็นเจ้าองค์เดียว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ความเชื่อเดียว บัพติศมาเดียว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148" y="26019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42030" y="3644530"/>
            <a:ext cx="14603941" cy="477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มีพระเจ้าองค์เดียว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ผู้ทรงเป็นพระบิดาของทั้งปวง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ผู้ทรงอยู่เหนือทั้งมวล ทั่วทั้งสิ้น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และในทั้งหมด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73254" y="2309485"/>
            <a:ext cx="694149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เอเฟซัส 4 : 6</a:t>
            </a:r>
          </a:p>
        </p:txBody>
      </p:sp>
      <p:sp>
        <p:nvSpPr>
          <p:cNvPr id="7" name="Freeform 7"/>
          <p:cNvSpPr/>
          <p:nvPr/>
        </p:nvSpPr>
        <p:spPr>
          <a:xfrm>
            <a:off x="6962143" y="3194195"/>
            <a:ext cx="4363713" cy="192731"/>
          </a:xfrm>
          <a:custGeom>
            <a:avLst/>
            <a:gdLst/>
            <a:ahLst/>
            <a:cxnLst/>
            <a:rect l="l" t="t" r="r" b="b"/>
            <a:pathLst>
              <a:path w="4363713" h="192731">
                <a:moveTo>
                  <a:pt x="0" y="0"/>
                </a:moveTo>
                <a:lnTo>
                  <a:pt x="4363714" y="0"/>
                </a:lnTo>
                <a:lnTo>
                  <a:pt x="4363714" y="192730"/>
                </a:lnTo>
                <a:lnTo>
                  <a:pt x="0" y="192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9860" y="5517086"/>
            <a:ext cx="4048142" cy="4769914"/>
            <a:chOff x="0" y="0"/>
            <a:chExt cx="5397523" cy="63598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0747" b="10747"/>
            <a:stretch>
              <a:fillRect/>
            </a:stretch>
          </p:blipFill>
          <p:spPr>
            <a:xfrm>
              <a:off x="0" y="0"/>
              <a:ext cx="5397523" cy="635988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453480" y="5399377"/>
            <a:ext cx="4360902" cy="5005332"/>
            <a:chOff x="0" y="0"/>
            <a:chExt cx="869159" cy="9975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9158" cy="997598"/>
            </a:xfrm>
            <a:custGeom>
              <a:avLst/>
              <a:gdLst/>
              <a:ahLst/>
              <a:cxnLst/>
              <a:rect l="l" t="t" r="r" b="b"/>
              <a:pathLst>
                <a:path w="869158" h="997598">
                  <a:moveTo>
                    <a:pt x="0" y="0"/>
                  </a:moveTo>
                  <a:lnTo>
                    <a:pt x="869158" y="0"/>
                  </a:lnTo>
                  <a:lnTo>
                    <a:pt x="869158" y="997598"/>
                  </a:lnTo>
                  <a:lnTo>
                    <a:pt x="0" y="9975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69159" cy="10261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412240" y="4959597"/>
            <a:ext cx="4363713" cy="192731"/>
          </a:xfrm>
          <a:custGeom>
            <a:avLst/>
            <a:gdLst/>
            <a:ahLst/>
            <a:cxnLst/>
            <a:rect l="l" t="t" r="r" b="b"/>
            <a:pathLst>
              <a:path w="4363713" h="192731">
                <a:moveTo>
                  <a:pt x="0" y="0"/>
                </a:moveTo>
                <a:lnTo>
                  <a:pt x="4363713" y="0"/>
                </a:lnTo>
                <a:lnTo>
                  <a:pt x="4363713" y="192731"/>
                </a:lnTo>
                <a:lnTo>
                  <a:pt x="0" y="19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94125" y="940436"/>
            <a:ext cx="14413146" cy="4019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24"/>
              </a:lnSpc>
            </a:pPr>
            <a:r>
              <a:rPr lang="en-US" sz="11545">
                <a:solidFill>
                  <a:srgbClr val="000000"/>
                </a:solidFill>
                <a:cs typeface="UID วันทอง"/>
              </a:rPr>
              <a:t>ความจริง</a:t>
            </a:r>
          </a:p>
          <a:p>
            <a:pPr>
              <a:lnSpc>
                <a:spcPts val="15124"/>
              </a:lnSpc>
            </a:pPr>
            <a:r>
              <a:rPr lang="en-US" sz="11545">
                <a:solidFill>
                  <a:srgbClr val="000000"/>
                </a:solidFill>
                <a:latin typeface="UID วันทอง"/>
                <a:cs typeface="UID วันทอง"/>
              </a:rPr>
              <a:t>ที่ต้องยึดมั่นไว้ 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77450" y="5779260"/>
            <a:ext cx="9781850" cy="302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cs typeface="Mero Thai"/>
              </a:rPr>
              <a:t>ความเป็นหนึ่งเดียวกันทำให้คริสตจักรท้องถิ่น</a:t>
            </a:r>
          </a:p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cs typeface="Mero Thai"/>
              </a:rPr>
              <a:t>แข็งแกร่ง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375992"/>
            <a:ext cx="4072873" cy="5565854"/>
            <a:chOff x="0" y="0"/>
            <a:chExt cx="811752" cy="1109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1752" cy="1109314"/>
            </a:xfrm>
            <a:custGeom>
              <a:avLst/>
              <a:gdLst/>
              <a:ahLst/>
              <a:cxnLst/>
              <a:rect l="l" t="t" r="r" b="b"/>
              <a:pathLst>
                <a:path w="811752" h="1109314">
                  <a:moveTo>
                    <a:pt x="0" y="0"/>
                  </a:moveTo>
                  <a:lnTo>
                    <a:pt x="811752" y="0"/>
                  </a:lnTo>
                  <a:lnTo>
                    <a:pt x="811752" y="1109314"/>
                  </a:lnTo>
                  <a:lnTo>
                    <a:pt x="0" y="11093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1752" cy="113788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01573" y="910667"/>
            <a:ext cx="10298916" cy="546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46"/>
              </a:lnSpc>
            </a:pPr>
            <a:r>
              <a:rPr lang="en-US" sz="10033">
                <a:solidFill>
                  <a:srgbClr val="000000"/>
                </a:solidFill>
                <a:latin typeface="UID วันทอง"/>
                <a:cs typeface="UID วันทอง"/>
              </a:rPr>
              <a:t>อะไรคือความเป็นหนึ่งเดียวกัน?</a:t>
            </a:r>
          </a:p>
          <a:p>
            <a:pPr algn="ctr">
              <a:lnSpc>
                <a:spcPts val="14046"/>
              </a:lnSpc>
            </a:pPr>
            <a:endParaRPr lang="en-US" sz="10033">
              <a:solidFill>
                <a:srgbClr val="000000"/>
              </a:solidFill>
              <a:latin typeface="UID วันทอง"/>
              <a:cs typeface="UID วันทอง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041393" y="763695"/>
            <a:ext cx="818411" cy="3169903"/>
          </a:xfrm>
          <a:custGeom>
            <a:avLst/>
            <a:gdLst/>
            <a:ahLst/>
            <a:cxnLst/>
            <a:rect l="l" t="t" r="r" b="b"/>
            <a:pathLst>
              <a:path w="818411" h="3169903">
                <a:moveTo>
                  <a:pt x="0" y="0"/>
                </a:moveTo>
                <a:lnTo>
                  <a:pt x="818412" y="0"/>
                </a:lnTo>
                <a:lnTo>
                  <a:pt x="818412" y="3169903"/>
                </a:lnTo>
                <a:lnTo>
                  <a:pt x="0" y="3169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347744" y="4658009"/>
            <a:ext cx="3977109" cy="5020870"/>
            <a:chOff x="0" y="0"/>
            <a:chExt cx="5302813" cy="66944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46233" r="9705"/>
            <a:stretch>
              <a:fillRect/>
            </a:stretch>
          </p:blipFill>
          <p:spPr>
            <a:xfrm>
              <a:off x="0" y="0"/>
              <a:ext cx="5302813" cy="6694493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6598299" y="5527198"/>
            <a:ext cx="9857160" cy="229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1.1 ความเป็นหนึ่งเดียวกัน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</a:rPr>
              <a:t>   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ไม่ใช่การที่ทุกคนเห็นด้วย</a:t>
            </a: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cs typeface="Mero Thai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98299" y="7644034"/>
            <a:ext cx="10073878" cy="229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  <a:cs typeface="Mero Thai"/>
              </a:rPr>
              <a:t>1.2 ความเป็นหนึ่งเดียวกัน</a:t>
            </a:r>
          </a:p>
          <a:p>
            <a:pPr>
              <a:lnSpc>
                <a:spcPts val="5922"/>
              </a:lnSpc>
            </a:pPr>
            <a:r>
              <a:rPr lang="en-US" sz="4200">
                <a:solidFill>
                  <a:srgbClr val="000000"/>
                </a:solidFill>
                <a:latin typeface="Mero Thai"/>
              </a:rPr>
              <a:t>     </a:t>
            </a:r>
            <a:r>
              <a:rPr lang="en-US" sz="4200">
                <a:solidFill>
                  <a:srgbClr val="000000"/>
                </a:solidFill>
                <a:cs typeface="Mero Thai Bold"/>
              </a:rPr>
              <a:t>ไม่ใช่การที่ผู้คนกลุ่มหนึ่งทำงานด้วยกัน</a:t>
            </a:r>
          </a:p>
          <a:p>
            <a:pPr>
              <a:lnSpc>
                <a:spcPts val="5922"/>
              </a:lnSpc>
            </a:pPr>
            <a:endParaRPr lang="en-US" sz="4200">
              <a:solidFill>
                <a:srgbClr val="000000"/>
              </a:solidFill>
              <a:cs typeface="Mero Thai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1015</Words>
  <Application>Microsoft Office PowerPoint</Application>
  <PresentationFormat>Custom</PresentationFormat>
  <Paragraphs>186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UID วันทอง</vt:lpstr>
      <vt:lpstr>Rastanty Cortez</vt:lpstr>
      <vt:lpstr>Mero Thai</vt:lpstr>
      <vt:lpstr>Calibri</vt:lpstr>
      <vt:lpstr>Mero Thai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เดินกับพระเจ้า ตอนที่ 4 หนึ่งเดียวกันเพื่อพระคริสต์</dc:title>
  <cp:lastModifiedBy>Esther Jamprasert (Esther)</cp:lastModifiedBy>
  <cp:revision>4</cp:revision>
  <dcterms:created xsi:type="dcterms:W3CDTF">2006-08-16T00:00:00Z</dcterms:created>
  <dcterms:modified xsi:type="dcterms:W3CDTF">2024-02-25T01:00:37Z</dcterms:modified>
  <dc:identifier>DAF9bY9phYg</dc:identifier>
</cp:coreProperties>
</file>