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Mero Thai" panose="020B0604020202020204" charset="-34"/>
      <p:regular r:id="rId31"/>
    </p:embeddedFont>
    <p:embeddedFont>
      <p:font typeface="Mero Thai Bold" panose="020B0604020202020204" charset="-34"/>
      <p:regular r:id="rId32"/>
    </p:embeddedFont>
    <p:embeddedFont>
      <p:font typeface="TT Hoves" panose="020B0604020202020204" charset="0"/>
      <p:regular r:id="rId33"/>
    </p:embeddedFont>
    <p:embeddedFont>
      <p:font typeface="UID วันทอง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9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4.jpeg"/><Relationship Id="rId7" Type="http://schemas.openxmlformats.org/officeDocument/2006/relationships/image" Target="../media/image7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1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jpeg"/><Relationship Id="rId7" Type="http://schemas.openxmlformats.org/officeDocument/2006/relationships/image" Target="../media/image17.sv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59193" y="1970332"/>
            <a:ext cx="7556434" cy="7287968"/>
            <a:chOff x="0" y="0"/>
            <a:chExt cx="1343913" cy="1296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3913" cy="1296166"/>
            </a:xfrm>
            <a:custGeom>
              <a:avLst/>
              <a:gdLst/>
              <a:ahLst/>
              <a:cxnLst/>
              <a:rect l="l" t="t" r="r" b="b"/>
              <a:pathLst>
                <a:path w="1343913" h="1296166">
                  <a:moveTo>
                    <a:pt x="0" y="0"/>
                  </a:moveTo>
                  <a:lnTo>
                    <a:pt x="1343913" y="0"/>
                  </a:lnTo>
                  <a:lnTo>
                    <a:pt x="1343913" y="1296166"/>
                  </a:lnTo>
                  <a:lnTo>
                    <a:pt x="0" y="1296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43913" cy="1324741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22658" y="2224199"/>
            <a:ext cx="7029505" cy="6780235"/>
            <a:chOff x="0" y="0"/>
            <a:chExt cx="9372673" cy="904031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34338" r="271"/>
            <a:stretch>
              <a:fillRect/>
            </a:stretch>
          </p:blipFill>
          <p:spPr>
            <a:xfrm>
              <a:off x="0" y="0"/>
              <a:ext cx="9372673" cy="904031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92153" y="9030047"/>
            <a:ext cx="7208004" cy="228253"/>
          </a:xfrm>
          <a:custGeom>
            <a:avLst/>
            <a:gdLst/>
            <a:ahLst/>
            <a:cxnLst/>
            <a:rect l="l" t="t" r="r" b="b"/>
            <a:pathLst>
              <a:path w="7208004" h="228253">
                <a:moveTo>
                  <a:pt x="0" y="0"/>
                </a:moveTo>
                <a:lnTo>
                  <a:pt x="7208004" y="0"/>
                </a:lnTo>
                <a:lnTo>
                  <a:pt x="7208004" y="228253"/>
                </a:lnTo>
                <a:lnTo>
                  <a:pt x="0" y="228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30253" y="6784899"/>
            <a:ext cx="3429542" cy="113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7110">
                <a:solidFill>
                  <a:srgbClr val="000000"/>
                </a:solidFill>
                <a:latin typeface="Mero Thai"/>
                <a:cs typeface="Mero Thai"/>
              </a:rPr>
              <a:t>ตอนที่ 2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30253" y="7966374"/>
            <a:ext cx="7284489" cy="113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7110">
                <a:solidFill>
                  <a:srgbClr val="000000"/>
                </a:solidFill>
                <a:cs typeface="Mero Thai Bold"/>
              </a:rPr>
              <a:t>เดินในความสว่าง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255836" y="1247775"/>
            <a:ext cx="15886927" cy="19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4"/>
              </a:lnSpc>
            </a:pPr>
            <a:r>
              <a:rPr lang="en-US" sz="14517">
                <a:solidFill>
                  <a:srgbClr val="000000"/>
                </a:solidFill>
                <a:cs typeface="UID วันทอง"/>
              </a:rPr>
              <a:t>เดินกับพระเจ้า</a:t>
            </a:r>
          </a:p>
        </p:txBody>
      </p:sp>
      <p:sp>
        <p:nvSpPr>
          <p:cNvPr id="11" name="TextBox 11"/>
          <p:cNvSpPr txBox="1"/>
          <p:nvPr/>
        </p:nvSpPr>
        <p:spPr>
          <a:xfrm rot="-528436">
            <a:off x="12900717" y="7128028"/>
            <a:ext cx="4396556" cy="180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8402">
                <a:solidFill>
                  <a:srgbClr val="FFFFFF"/>
                </a:solidFill>
                <a:latin typeface="Moontime Bold"/>
              </a:rPr>
              <a:t>Walk In</a:t>
            </a:r>
          </a:p>
          <a:p>
            <a:pPr algn="ctr">
              <a:lnSpc>
                <a:spcPts val="6721"/>
              </a:lnSpc>
              <a:spcBef>
                <a:spcPct val="0"/>
              </a:spcBef>
            </a:pPr>
            <a:r>
              <a:rPr lang="en-US" sz="8402">
                <a:solidFill>
                  <a:srgbClr val="FFFFFF"/>
                </a:solidFill>
                <a:latin typeface="Moontime Bold"/>
              </a:rPr>
              <a:t>the Light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3672" y="-398992"/>
            <a:ext cx="17894981" cy="9797869"/>
            <a:chOff x="0" y="0"/>
            <a:chExt cx="3566596" cy="19527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66596" cy="1952785"/>
            </a:xfrm>
            <a:custGeom>
              <a:avLst/>
              <a:gdLst/>
              <a:ahLst/>
              <a:cxnLst/>
              <a:rect l="l" t="t" r="r" b="b"/>
              <a:pathLst>
                <a:path w="3566596" h="1952785">
                  <a:moveTo>
                    <a:pt x="0" y="0"/>
                  </a:moveTo>
                  <a:lnTo>
                    <a:pt x="3566596" y="0"/>
                  </a:lnTo>
                  <a:lnTo>
                    <a:pt x="3566596" y="1952785"/>
                  </a:lnTo>
                  <a:lnTo>
                    <a:pt x="0" y="19527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66596" cy="1981360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429647"/>
            <a:ext cx="17634484" cy="5676475"/>
            <a:chOff x="0" y="0"/>
            <a:chExt cx="23512645" cy="7568634"/>
          </a:xfrm>
        </p:grpSpPr>
        <p:sp>
          <p:nvSpPr>
            <p:cNvPr id="6" name="TextBox 6"/>
            <p:cNvSpPr txBox="1"/>
            <p:nvPr/>
          </p:nvSpPr>
          <p:spPr>
            <a:xfrm>
              <a:off x="6462857" y="-66675"/>
              <a:ext cx="11893419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>
                  <a:solidFill>
                    <a:srgbClr val="000000"/>
                  </a:solidFill>
                  <a:latin typeface="Mero Thai"/>
                  <a:cs typeface="Mero Thai"/>
                </a:rPr>
                <a:t>อิสยาห์ 60 : 3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72823"/>
              <a:ext cx="23512645" cy="6295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ประชาชาติทั้งหลาย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จะมายังแสงสว่างของเจ้า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บรรดากษัตริย์จะมายังความเจิดจ้า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ดั่งรุ่งอรุณของเจ้า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275592" y="0"/>
            <a:ext cx="2027735" cy="3534178"/>
          </a:xfrm>
          <a:custGeom>
            <a:avLst/>
            <a:gdLst/>
            <a:ahLst/>
            <a:cxnLst/>
            <a:rect l="l" t="t" r="r" b="b"/>
            <a:pathLst>
              <a:path w="2027735" h="3534178">
                <a:moveTo>
                  <a:pt x="0" y="0"/>
                </a:moveTo>
                <a:lnTo>
                  <a:pt x="2027735" y="0"/>
                </a:lnTo>
                <a:lnTo>
                  <a:pt x="2027735" y="3534178"/>
                </a:lnTo>
                <a:lnTo>
                  <a:pt x="0" y="3534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794038" y="5610264"/>
            <a:ext cx="7315200" cy="167640"/>
          </a:xfrm>
          <a:custGeom>
            <a:avLst/>
            <a:gdLst/>
            <a:ahLst/>
            <a:cxnLst/>
            <a:rect l="l" t="t" r="r" b="b"/>
            <a:pathLst>
              <a:path w="7315200" h="167640">
                <a:moveTo>
                  <a:pt x="0" y="0"/>
                </a:moveTo>
                <a:lnTo>
                  <a:pt x="7315200" y="0"/>
                </a:lnTo>
                <a:lnTo>
                  <a:pt x="7315200" y="167640"/>
                </a:lnTo>
                <a:lnTo>
                  <a:pt x="0" y="167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3672" y="-398992"/>
            <a:ext cx="17894981" cy="9797869"/>
            <a:chOff x="0" y="0"/>
            <a:chExt cx="3566596" cy="19527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66596" cy="1952785"/>
            </a:xfrm>
            <a:custGeom>
              <a:avLst/>
              <a:gdLst/>
              <a:ahLst/>
              <a:cxnLst/>
              <a:rect l="l" t="t" r="r" b="b"/>
              <a:pathLst>
                <a:path w="3566596" h="1952785">
                  <a:moveTo>
                    <a:pt x="0" y="0"/>
                  </a:moveTo>
                  <a:lnTo>
                    <a:pt x="3566596" y="0"/>
                  </a:lnTo>
                  <a:lnTo>
                    <a:pt x="3566596" y="1952785"/>
                  </a:lnTo>
                  <a:lnTo>
                    <a:pt x="0" y="19527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66596" cy="1981360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2915628"/>
            <a:ext cx="17634484" cy="4779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เพราะผลของความสว่าง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ประกอบด้วยความดีทั้งปวง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ความชอบธรรมทั้งมวล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และความจริงทั้งสิ้น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6916109"/>
            <a:ext cx="2755576" cy="3787733"/>
          </a:xfrm>
          <a:custGeom>
            <a:avLst/>
            <a:gdLst/>
            <a:ahLst/>
            <a:cxnLst/>
            <a:rect l="l" t="t" r="r" b="b"/>
            <a:pathLst>
              <a:path w="2755576" h="3787733">
                <a:moveTo>
                  <a:pt x="0" y="0"/>
                </a:moveTo>
                <a:lnTo>
                  <a:pt x="2755576" y="0"/>
                </a:lnTo>
                <a:lnTo>
                  <a:pt x="2755576" y="3787733"/>
                </a:lnTo>
                <a:lnTo>
                  <a:pt x="0" y="378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357210" y="1951485"/>
            <a:ext cx="892006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เอเฟซัส 5 : 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-1742751"/>
            <a:ext cx="3996867" cy="5816592"/>
            <a:chOff x="0" y="0"/>
            <a:chExt cx="1048824" cy="15263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8824" cy="1526341"/>
            </a:xfrm>
            <a:custGeom>
              <a:avLst/>
              <a:gdLst/>
              <a:ahLst/>
              <a:cxnLst/>
              <a:rect l="l" t="t" r="r" b="b"/>
              <a:pathLst>
                <a:path w="1048824" h="1526341">
                  <a:moveTo>
                    <a:pt x="0" y="0"/>
                  </a:moveTo>
                  <a:lnTo>
                    <a:pt x="1048824" y="0"/>
                  </a:lnTo>
                  <a:lnTo>
                    <a:pt x="1048824" y="1526341"/>
                  </a:lnTo>
                  <a:lnTo>
                    <a:pt x="0" y="15263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48824" cy="1554916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91227" y="-1568722"/>
            <a:ext cx="3640027" cy="5435927"/>
            <a:chOff x="0" y="0"/>
            <a:chExt cx="4853369" cy="724790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4279" r="14063" b="216"/>
            <a:stretch>
              <a:fillRect/>
            </a:stretch>
          </p:blipFill>
          <p:spPr>
            <a:xfrm>
              <a:off x="0" y="0"/>
              <a:ext cx="4853369" cy="724790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3432945" y="3723338"/>
            <a:ext cx="4226381" cy="5223079"/>
            <a:chOff x="0" y="0"/>
            <a:chExt cx="1048824" cy="12961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48824" cy="1296166"/>
            </a:xfrm>
            <a:custGeom>
              <a:avLst/>
              <a:gdLst/>
              <a:ahLst/>
              <a:cxnLst/>
              <a:rect l="l" t="t" r="r" b="b"/>
              <a:pathLst>
                <a:path w="1048824" h="1296166">
                  <a:moveTo>
                    <a:pt x="0" y="0"/>
                  </a:moveTo>
                  <a:lnTo>
                    <a:pt x="1048824" y="0"/>
                  </a:lnTo>
                  <a:lnTo>
                    <a:pt x="1048824" y="1296166"/>
                  </a:lnTo>
                  <a:lnTo>
                    <a:pt x="0" y="1296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048824" cy="1324741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604806" y="3907360"/>
            <a:ext cx="3849050" cy="4859202"/>
            <a:chOff x="0" y="0"/>
            <a:chExt cx="5132066" cy="647893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18395" t="23427" r="41447" b="481"/>
            <a:stretch>
              <a:fillRect/>
            </a:stretch>
          </p:blipFill>
          <p:spPr>
            <a:xfrm>
              <a:off x="0" y="0"/>
              <a:ext cx="5132066" cy="647893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4232998" y="4546833"/>
            <a:ext cx="6852656" cy="4711467"/>
            <a:chOff x="0" y="0"/>
            <a:chExt cx="1700564" cy="11692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00564" cy="1169204"/>
            </a:xfrm>
            <a:custGeom>
              <a:avLst/>
              <a:gdLst/>
              <a:ahLst/>
              <a:cxnLst/>
              <a:rect l="l" t="t" r="r" b="b"/>
              <a:pathLst>
                <a:path w="1700564" h="1169204">
                  <a:moveTo>
                    <a:pt x="0" y="0"/>
                  </a:moveTo>
                  <a:lnTo>
                    <a:pt x="1700564" y="0"/>
                  </a:lnTo>
                  <a:lnTo>
                    <a:pt x="1700564" y="1169204"/>
                  </a:lnTo>
                  <a:lnTo>
                    <a:pt x="0" y="1169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700564" cy="119777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899196" y="1707871"/>
            <a:ext cx="9333802" cy="435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04"/>
              </a:lnSpc>
            </a:pPr>
            <a:r>
              <a:rPr lang="en-US" sz="12522">
                <a:solidFill>
                  <a:srgbClr val="000000"/>
                </a:solidFill>
                <a:cs typeface="UID วันทอง"/>
              </a:rPr>
              <a:t>เราทำให้</a:t>
            </a:r>
          </a:p>
          <a:p>
            <a:pPr algn="ctr">
              <a:lnSpc>
                <a:spcPts val="16404"/>
              </a:lnSpc>
            </a:pPr>
            <a:r>
              <a:rPr lang="en-US" sz="12522">
                <a:solidFill>
                  <a:srgbClr val="000000"/>
                </a:solidFill>
                <a:cs typeface="UID วันทอง"/>
              </a:rPr>
              <a:t>ผู้คน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230140" y="2461019"/>
            <a:ext cx="2955336" cy="3233659"/>
            <a:chOff x="0" y="0"/>
            <a:chExt cx="3940448" cy="43115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97318" cy="4250176"/>
            </a:xfrm>
            <a:custGeom>
              <a:avLst/>
              <a:gdLst/>
              <a:ahLst/>
              <a:cxnLst/>
              <a:rect l="l" t="t" r="r" b="b"/>
              <a:pathLst>
                <a:path w="1097318" h="4250176">
                  <a:moveTo>
                    <a:pt x="0" y="0"/>
                  </a:moveTo>
                  <a:lnTo>
                    <a:pt x="1097318" y="0"/>
                  </a:lnTo>
                  <a:lnTo>
                    <a:pt x="1097318" y="4250176"/>
                  </a:lnTo>
                  <a:lnTo>
                    <a:pt x="0" y="4250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510777" y="3650737"/>
              <a:ext cx="635168" cy="599440"/>
            </a:xfrm>
            <a:custGeom>
              <a:avLst/>
              <a:gdLst/>
              <a:ahLst/>
              <a:cxnLst/>
              <a:rect l="l" t="t" r="r" b="b"/>
              <a:pathLst>
                <a:path w="635168" h="599440">
                  <a:moveTo>
                    <a:pt x="0" y="0"/>
                  </a:moveTo>
                  <a:lnTo>
                    <a:pt x="635168" y="0"/>
                  </a:lnTo>
                  <a:lnTo>
                    <a:pt x="635168" y="599439"/>
                  </a:lnTo>
                  <a:lnTo>
                    <a:pt x="0" y="599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9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361345" y="0"/>
              <a:ext cx="1579103" cy="4311545"/>
            </a:xfrm>
            <a:custGeom>
              <a:avLst/>
              <a:gdLst/>
              <a:ahLst/>
              <a:cxnLst/>
              <a:rect l="l" t="t" r="r" b="b"/>
              <a:pathLst>
                <a:path w="1579103" h="4311545">
                  <a:moveTo>
                    <a:pt x="0" y="0"/>
                  </a:moveTo>
                  <a:lnTo>
                    <a:pt x="1579103" y="0"/>
                  </a:lnTo>
                  <a:lnTo>
                    <a:pt x="1579103" y="4311545"/>
                  </a:lnTo>
                  <a:lnTo>
                    <a:pt x="0" y="4311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00629" y="6628545"/>
            <a:ext cx="5443004" cy="113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7110">
                <a:solidFill>
                  <a:srgbClr val="000000"/>
                </a:solidFill>
                <a:cs typeface="Mero Thai"/>
              </a:rPr>
              <a:t>ได้รู้ความจริง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83249" y="7988479"/>
            <a:ext cx="3397484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999">
                <a:solidFill>
                  <a:srgbClr val="000000"/>
                </a:solidFill>
                <a:latin typeface="Mero Thai"/>
                <a:cs typeface="Mero Thai"/>
              </a:rPr>
              <a:t>เอเฟซัส 5 : 11</a:t>
            </a:r>
          </a:p>
          <a:p>
            <a:pPr>
              <a:lnSpc>
                <a:spcPts val="4199"/>
              </a:lnSpc>
            </a:pPr>
            <a:endParaRPr lang="en-US" sz="3999">
              <a:solidFill>
                <a:srgbClr val="000000"/>
              </a:solidFill>
              <a:latin typeface="Mero Thai"/>
              <a:cs typeface="Mero Tha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786" y="814773"/>
            <a:ext cx="17986682" cy="9956850"/>
            <a:chOff x="0" y="0"/>
            <a:chExt cx="3584873" cy="1984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4873" cy="1984471"/>
            </a:xfrm>
            <a:custGeom>
              <a:avLst/>
              <a:gdLst/>
              <a:ahLst/>
              <a:cxnLst/>
              <a:rect l="l" t="t" r="r" b="b"/>
              <a:pathLst>
                <a:path w="3584873" h="1984471">
                  <a:moveTo>
                    <a:pt x="0" y="0"/>
                  </a:moveTo>
                  <a:lnTo>
                    <a:pt x="3584873" y="0"/>
                  </a:lnTo>
                  <a:lnTo>
                    <a:pt x="3584873" y="1984471"/>
                  </a:lnTo>
                  <a:lnTo>
                    <a:pt x="0" y="19844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84873" cy="2013046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8396" y="2425133"/>
            <a:ext cx="14651207" cy="4792821"/>
            <a:chOff x="0" y="0"/>
            <a:chExt cx="19534943" cy="6390428"/>
          </a:xfrm>
        </p:grpSpPr>
        <p:sp>
          <p:nvSpPr>
            <p:cNvPr id="6" name="TextBox 6"/>
            <p:cNvSpPr txBox="1"/>
            <p:nvPr/>
          </p:nvSpPr>
          <p:spPr>
            <a:xfrm>
              <a:off x="3820762" y="-66675"/>
              <a:ext cx="11893419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>
                  <a:solidFill>
                    <a:srgbClr val="000000"/>
                  </a:solidFill>
                  <a:latin typeface="Mero Thai"/>
                  <a:cs typeface="Mero Thai"/>
                </a:rPr>
                <a:t>เอเฟซัส 5 : 11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44017"/>
              <a:ext cx="19534943" cy="4746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อย่าเข้าส่วนใดๆ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กับกิจกรรมของความมืดอันไร้ผล แต่จงเปิดเผยการเหล่านั้นดีกว่า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5479754" y="3032815"/>
              <a:ext cx="6516878" cy="206368"/>
            </a:xfrm>
            <a:custGeom>
              <a:avLst/>
              <a:gdLst/>
              <a:ahLst/>
              <a:cxnLst/>
              <a:rect l="l" t="t" r="r" b="b"/>
              <a:pathLst>
                <a:path w="6516878" h="206368">
                  <a:moveTo>
                    <a:pt x="0" y="0"/>
                  </a:moveTo>
                  <a:lnTo>
                    <a:pt x="6516878" y="0"/>
                  </a:lnTo>
                  <a:lnTo>
                    <a:pt x="6516878" y="206367"/>
                  </a:lnTo>
                  <a:lnTo>
                    <a:pt x="0" y="206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4377762" y="7546879"/>
            <a:ext cx="3639196" cy="2740121"/>
          </a:xfrm>
          <a:custGeom>
            <a:avLst/>
            <a:gdLst/>
            <a:ahLst/>
            <a:cxnLst/>
            <a:rect l="l" t="t" r="r" b="b"/>
            <a:pathLst>
              <a:path w="3639196" h="2740121">
                <a:moveTo>
                  <a:pt x="0" y="0"/>
                </a:moveTo>
                <a:lnTo>
                  <a:pt x="3639196" y="0"/>
                </a:lnTo>
                <a:lnTo>
                  <a:pt x="3639196" y="2740121"/>
                </a:lnTo>
                <a:lnTo>
                  <a:pt x="0" y="2740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900" t="-87016" r="-82228" b="-4404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39229" y="4008065"/>
            <a:ext cx="5455780" cy="5918594"/>
            <a:chOff x="0" y="0"/>
            <a:chExt cx="1087375" cy="11796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375" cy="1179618"/>
            </a:xfrm>
            <a:custGeom>
              <a:avLst/>
              <a:gdLst/>
              <a:ahLst/>
              <a:cxnLst/>
              <a:rect l="l" t="t" r="r" b="b"/>
              <a:pathLst>
                <a:path w="1087375" h="1179618">
                  <a:moveTo>
                    <a:pt x="0" y="0"/>
                  </a:moveTo>
                  <a:lnTo>
                    <a:pt x="1087375" y="0"/>
                  </a:lnTo>
                  <a:lnTo>
                    <a:pt x="1087375" y="1179618"/>
                  </a:lnTo>
                  <a:lnTo>
                    <a:pt x="0" y="11796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87375" cy="1208193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64445" y="4346726"/>
            <a:ext cx="4792530" cy="6831342"/>
            <a:chOff x="0" y="0"/>
            <a:chExt cx="6390041" cy="910845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36904" t="21100" r="31213" b="13037"/>
            <a:stretch>
              <a:fillRect/>
            </a:stretch>
          </p:blipFill>
          <p:spPr>
            <a:xfrm>
              <a:off x="0" y="0"/>
              <a:ext cx="6390041" cy="9108455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06350" y="2208136"/>
            <a:ext cx="3229444" cy="3305867"/>
            <a:chOff x="0" y="0"/>
            <a:chExt cx="4305925" cy="4407822"/>
          </a:xfrm>
        </p:grpSpPr>
        <p:sp>
          <p:nvSpPr>
            <p:cNvPr id="8" name="Freeform 8"/>
            <p:cNvSpPr/>
            <p:nvPr/>
          </p:nvSpPr>
          <p:spPr>
            <a:xfrm>
              <a:off x="0" y="78823"/>
              <a:ext cx="1097318" cy="4250176"/>
            </a:xfrm>
            <a:custGeom>
              <a:avLst/>
              <a:gdLst/>
              <a:ahLst/>
              <a:cxnLst/>
              <a:rect l="l" t="t" r="r" b="b"/>
              <a:pathLst>
                <a:path w="1097318" h="4250176">
                  <a:moveTo>
                    <a:pt x="0" y="0"/>
                  </a:moveTo>
                  <a:lnTo>
                    <a:pt x="1097318" y="0"/>
                  </a:lnTo>
                  <a:lnTo>
                    <a:pt x="1097318" y="4250176"/>
                  </a:lnTo>
                  <a:lnTo>
                    <a:pt x="0" y="4250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83777" y="3729560"/>
              <a:ext cx="635168" cy="599440"/>
            </a:xfrm>
            <a:custGeom>
              <a:avLst/>
              <a:gdLst/>
              <a:ahLst/>
              <a:cxnLst/>
              <a:rect l="l" t="t" r="r" b="b"/>
              <a:pathLst>
                <a:path w="635168" h="599440">
                  <a:moveTo>
                    <a:pt x="0" y="0"/>
                  </a:moveTo>
                  <a:lnTo>
                    <a:pt x="635168" y="0"/>
                  </a:lnTo>
                  <a:lnTo>
                    <a:pt x="635168" y="599439"/>
                  </a:lnTo>
                  <a:lnTo>
                    <a:pt x="0" y="599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9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246264">
              <a:off x="2120537" y="67350"/>
              <a:ext cx="2035075" cy="4273123"/>
            </a:xfrm>
            <a:custGeom>
              <a:avLst/>
              <a:gdLst/>
              <a:ahLst/>
              <a:cxnLst/>
              <a:rect l="l" t="t" r="r" b="b"/>
              <a:pathLst>
                <a:path w="2035075" h="4273123">
                  <a:moveTo>
                    <a:pt x="0" y="0"/>
                  </a:moveTo>
                  <a:lnTo>
                    <a:pt x="2035075" y="0"/>
                  </a:lnTo>
                  <a:lnTo>
                    <a:pt x="2035075" y="4273122"/>
                  </a:lnTo>
                  <a:lnTo>
                    <a:pt x="0" y="427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354599" y="1817304"/>
            <a:ext cx="7462281" cy="3809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75"/>
              </a:lnSpc>
            </a:pPr>
            <a:r>
              <a:rPr lang="en-US" sz="10973">
                <a:solidFill>
                  <a:srgbClr val="000000"/>
                </a:solidFill>
                <a:cs typeface="UID วันทอง"/>
              </a:rPr>
              <a:t>เราเป็นผู้ที่</a:t>
            </a:r>
          </a:p>
          <a:p>
            <a:pPr algn="ctr">
              <a:lnSpc>
                <a:spcPts val="14375"/>
              </a:lnSpc>
            </a:pPr>
            <a:r>
              <a:rPr lang="en-US" sz="10973">
                <a:solidFill>
                  <a:srgbClr val="000000"/>
                </a:solidFill>
                <a:latin typeface="UID วันทอง"/>
                <a:cs typeface="UID วันทอง"/>
              </a:rPr>
              <a:t>  มองเห็นได้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53097" y="6074979"/>
            <a:ext cx="6110541" cy="148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Mero Thai"/>
                <a:cs typeface="Mero Thai"/>
              </a:rPr>
              <a:t>เอเฟซัส 5 : 14 ,</a:t>
            </a:r>
          </a:p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Mero Thai"/>
                <a:cs typeface="Mero Thai"/>
              </a:rPr>
              <a:t>มัทธิว 5 : 14-16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-955615"/>
            <a:ext cx="17273591" cy="10213915"/>
            <a:chOff x="0" y="0"/>
            <a:chExt cx="3442749" cy="203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749" cy="2035705"/>
            </a:xfrm>
            <a:custGeom>
              <a:avLst/>
              <a:gdLst/>
              <a:ahLst/>
              <a:cxnLst/>
              <a:rect l="l" t="t" r="r" b="b"/>
              <a:pathLst>
                <a:path w="3442749" h="2035705">
                  <a:moveTo>
                    <a:pt x="0" y="0"/>
                  </a:moveTo>
                  <a:lnTo>
                    <a:pt x="3442749" y="0"/>
                  </a:lnTo>
                  <a:lnTo>
                    <a:pt x="3442749" y="2035705"/>
                  </a:lnTo>
                  <a:lnTo>
                    <a:pt x="0" y="20357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42749" cy="2064280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2782" y="1817443"/>
            <a:ext cx="16762436" cy="7031304"/>
            <a:chOff x="0" y="0"/>
            <a:chExt cx="22349914" cy="9375071"/>
          </a:xfrm>
        </p:grpSpPr>
        <p:sp>
          <p:nvSpPr>
            <p:cNvPr id="6" name="TextBox 6"/>
            <p:cNvSpPr txBox="1"/>
            <p:nvPr/>
          </p:nvSpPr>
          <p:spPr>
            <a:xfrm>
              <a:off x="0" y="1529861"/>
              <a:ext cx="22349914" cy="7845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เนื่องจากความสว่างทำให้เห็นทุกสิ่ง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ชัดแจ้ง ด้วยเหตุนี้จึงกล่าวกันว่า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โอ ผู้ที่หลับอยู่ จงตื่นขึ้น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จงฟื้นขึ้นจากความตาย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และพระคริสต์จะทรงส่องสว่างแก่ท่าน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228248" y="-66675"/>
              <a:ext cx="11893419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>
                  <a:solidFill>
                    <a:srgbClr val="000000"/>
                  </a:solidFill>
                  <a:latin typeface="Mero Thai"/>
                  <a:cs typeface="Mero Thai"/>
                </a:rPr>
                <a:t>เอเฟซัส 5 : 14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7983460" y="1029634"/>
              <a:ext cx="6437593" cy="203857"/>
            </a:xfrm>
            <a:custGeom>
              <a:avLst/>
              <a:gdLst/>
              <a:ahLst/>
              <a:cxnLst/>
              <a:rect l="l" t="t" r="r" b="b"/>
              <a:pathLst>
                <a:path w="6437593" h="203857">
                  <a:moveTo>
                    <a:pt x="0" y="0"/>
                  </a:moveTo>
                  <a:lnTo>
                    <a:pt x="6437593" y="0"/>
                  </a:lnTo>
                  <a:lnTo>
                    <a:pt x="6437593" y="203857"/>
                  </a:lnTo>
                  <a:lnTo>
                    <a:pt x="0" y="203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15294991" y="-955615"/>
            <a:ext cx="2736146" cy="4449019"/>
          </a:xfrm>
          <a:custGeom>
            <a:avLst/>
            <a:gdLst/>
            <a:ahLst/>
            <a:cxnLst/>
            <a:rect l="l" t="t" r="r" b="b"/>
            <a:pathLst>
              <a:path w="2736146" h="4449019">
                <a:moveTo>
                  <a:pt x="0" y="0"/>
                </a:moveTo>
                <a:lnTo>
                  <a:pt x="2736146" y="0"/>
                </a:lnTo>
                <a:lnTo>
                  <a:pt x="2736146" y="4449019"/>
                </a:lnTo>
                <a:lnTo>
                  <a:pt x="0" y="4449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877" y="791842"/>
            <a:ext cx="17894981" cy="10629909"/>
            <a:chOff x="0" y="0"/>
            <a:chExt cx="3566596" cy="21186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66596" cy="2118616"/>
            </a:xfrm>
            <a:custGeom>
              <a:avLst/>
              <a:gdLst/>
              <a:ahLst/>
              <a:cxnLst/>
              <a:rect l="l" t="t" r="r" b="b"/>
              <a:pathLst>
                <a:path w="3566596" h="2118616">
                  <a:moveTo>
                    <a:pt x="0" y="0"/>
                  </a:moveTo>
                  <a:lnTo>
                    <a:pt x="3566596" y="0"/>
                  </a:lnTo>
                  <a:lnTo>
                    <a:pt x="3566596" y="2118616"/>
                  </a:lnTo>
                  <a:lnTo>
                    <a:pt x="0" y="21186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66596" cy="2147191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08640" y="6403314"/>
            <a:ext cx="1873084" cy="3503820"/>
          </a:xfrm>
          <a:custGeom>
            <a:avLst/>
            <a:gdLst/>
            <a:ahLst/>
            <a:cxnLst/>
            <a:rect l="l" t="t" r="r" b="b"/>
            <a:pathLst>
              <a:path w="1873084" h="3503820">
                <a:moveTo>
                  <a:pt x="0" y="0"/>
                </a:moveTo>
                <a:lnTo>
                  <a:pt x="1873084" y="0"/>
                </a:lnTo>
                <a:lnTo>
                  <a:pt x="1873084" y="3503820"/>
                </a:lnTo>
                <a:lnTo>
                  <a:pt x="0" y="3503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11877" y="2440942"/>
            <a:ext cx="17170670" cy="710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latin typeface="Mero Thai"/>
              </a:rPr>
              <a:t>14 </a:t>
            </a:r>
            <a:r>
              <a:rPr lang="en-US" sz="7000">
                <a:solidFill>
                  <a:srgbClr val="000000"/>
                </a:solidFill>
                <a:cs typeface="Mero Thai Bold"/>
              </a:rPr>
              <a:t>ท่านทั้งหลายเป็นแสงสว่างของโลก เมืองที่ตั้งอยู่บนภูเขาจะซ่อนไว้ไม่ได้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latin typeface="Mero Thai"/>
              </a:rPr>
              <a:t>15</a:t>
            </a:r>
            <a:r>
              <a:rPr lang="en-US" sz="7000">
                <a:solidFill>
                  <a:srgbClr val="000000"/>
                </a:solidFill>
                <a:latin typeface="Mero Thai Bold"/>
                <a:cs typeface="Mero Thai Bold"/>
              </a:rPr>
              <a:t> เช่นเดียวกัน เมื่อคนจุดตะเกียงแล้ว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ย่อมไม่เอาฝาครอบ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แต่จะตั้งไว้บนเชิงตะเกียง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ให้ส่องสว่างแก่ทุกคนในบ้าน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83968" y="1211021"/>
            <a:ext cx="892006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มัทธิว 5 : 14 - 15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7466" y="1028700"/>
            <a:ext cx="17273591" cy="9742923"/>
            <a:chOff x="0" y="0"/>
            <a:chExt cx="3442749" cy="1941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749" cy="1941833"/>
            </a:xfrm>
            <a:custGeom>
              <a:avLst/>
              <a:gdLst/>
              <a:ahLst/>
              <a:cxnLst/>
              <a:rect l="l" t="t" r="r" b="b"/>
              <a:pathLst>
                <a:path w="3442749" h="1941833">
                  <a:moveTo>
                    <a:pt x="0" y="0"/>
                  </a:moveTo>
                  <a:lnTo>
                    <a:pt x="3442749" y="0"/>
                  </a:lnTo>
                  <a:lnTo>
                    <a:pt x="3442749" y="1941833"/>
                  </a:lnTo>
                  <a:lnTo>
                    <a:pt x="0" y="1941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42749" cy="1970408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34284" y="2504976"/>
            <a:ext cx="16915798" cy="710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ในทำนองเดียวกัน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จงให้ความสว่างของท่าน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กระจ่างแจ้งต่อหน้าคนทั้งหลาย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เพื่อเขาจะเห็นการดีของท่าน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และสรรเสริญพระบิดาของท่าน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ผู้สถิตในสวรรค์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83968" y="1503875"/>
            <a:ext cx="892006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มัทธิว 5 : 16</a:t>
            </a:r>
          </a:p>
        </p:txBody>
      </p:sp>
      <p:sp>
        <p:nvSpPr>
          <p:cNvPr id="7" name="Freeform 7"/>
          <p:cNvSpPr/>
          <p:nvPr/>
        </p:nvSpPr>
        <p:spPr>
          <a:xfrm>
            <a:off x="6296798" y="4707037"/>
            <a:ext cx="7783369" cy="246473"/>
          </a:xfrm>
          <a:custGeom>
            <a:avLst/>
            <a:gdLst/>
            <a:ahLst/>
            <a:cxnLst/>
            <a:rect l="l" t="t" r="r" b="b"/>
            <a:pathLst>
              <a:path w="7783369" h="246473">
                <a:moveTo>
                  <a:pt x="0" y="0"/>
                </a:moveTo>
                <a:lnTo>
                  <a:pt x="7783369" y="0"/>
                </a:lnTo>
                <a:lnTo>
                  <a:pt x="7783369" y="246473"/>
                </a:lnTo>
                <a:lnTo>
                  <a:pt x="0" y="246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9860" y="5517086"/>
            <a:ext cx="4048142" cy="4769914"/>
            <a:chOff x="0" y="0"/>
            <a:chExt cx="5397523" cy="63598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1728" r="21728"/>
            <a:stretch>
              <a:fillRect/>
            </a:stretch>
          </p:blipFill>
          <p:spPr>
            <a:xfrm>
              <a:off x="0" y="0"/>
              <a:ext cx="5397523" cy="635988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453480" y="5357868"/>
            <a:ext cx="4360902" cy="5005332"/>
            <a:chOff x="0" y="0"/>
            <a:chExt cx="869159" cy="9975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9158" cy="997598"/>
            </a:xfrm>
            <a:custGeom>
              <a:avLst/>
              <a:gdLst/>
              <a:ahLst/>
              <a:cxnLst/>
              <a:rect l="l" t="t" r="r" b="b"/>
              <a:pathLst>
                <a:path w="869158" h="997598">
                  <a:moveTo>
                    <a:pt x="0" y="0"/>
                  </a:moveTo>
                  <a:lnTo>
                    <a:pt x="869158" y="0"/>
                  </a:lnTo>
                  <a:lnTo>
                    <a:pt x="869158" y="997598"/>
                  </a:lnTo>
                  <a:lnTo>
                    <a:pt x="0" y="9975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69159" cy="1026173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202023" y="969011"/>
            <a:ext cx="13699751" cy="3809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75"/>
              </a:lnSpc>
            </a:pPr>
            <a:r>
              <a:rPr lang="en-US" sz="10973">
                <a:solidFill>
                  <a:srgbClr val="000000"/>
                </a:solidFill>
                <a:cs typeface="UID วันทอง"/>
              </a:rPr>
              <a:t>วิธีที่เราสามารถ</a:t>
            </a:r>
          </a:p>
          <a:p>
            <a:pPr algn="ctr">
              <a:lnSpc>
                <a:spcPts val="14375"/>
              </a:lnSpc>
            </a:pPr>
            <a:r>
              <a:rPr lang="en-US" sz="10973">
                <a:solidFill>
                  <a:srgbClr val="000000"/>
                </a:solidFill>
                <a:cs typeface="UID วันทอง"/>
              </a:rPr>
              <a:t>เดินในความสว่าง</a:t>
            </a:r>
          </a:p>
        </p:txBody>
      </p:sp>
      <p:sp>
        <p:nvSpPr>
          <p:cNvPr id="8" name="Freeform 8"/>
          <p:cNvSpPr/>
          <p:nvPr/>
        </p:nvSpPr>
        <p:spPr>
          <a:xfrm>
            <a:off x="2609860" y="1418961"/>
            <a:ext cx="1184328" cy="3233659"/>
          </a:xfrm>
          <a:custGeom>
            <a:avLst/>
            <a:gdLst/>
            <a:ahLst/>
            <a:cxnLst/>
            <a:rect l="l" t="t" r="r" b="b"/>
            <a:pathLst>
              <a:path w="1184328" h="3233659">
                <a:moveTo>
                  <a:pt x="0" y="0"/>
                </a:moveTo>
                <a:lnTo>
                  <a:pt x="1184327" y="0"/>
                </a:lnTo>
                <a:lnTo>
                  <a:pt x="1184327" y="3233659"/>
                </a:lnTo>
                <a:lnTo>
                  <a:pt x="0" y="32336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546007" y="4778719"/>
            <a:ext cx="6462637" cy="285433"/>
          </a:xfrm>
          <a:custGeom>
            <a:avLst/>
            <a:gdLst/>
            <a:ahLst/>
            <a:cxnLst/>
            <a:rect l="l" t="t" r="r" b="b"/>
            <a:pathLst>
              <a:path w="6462637" h="285433">
                <a:moveTo>
                  <a:pt x="0" y="0"/>
                </a:moveTo>
                <a:lnTo>
                  <a:pt x="6462636" y="0"/>
                </a:lnTo>
                <a:lnTo>
                  <a:pt x="6462636" y="285433"/>
                </a:lnTo>
                <a:lnTo>
                  <a:pt x="0" y="2854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795778" y="5459936"/>
            <a:ext cx="8920064" cy="113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7110">
                <a:solidFill>
                  <a:srgbClr val="000000"/>
                </a:solidFill>
                <a:cs typeface="Mero Thai"/>
              </a:rPr>
              <a:t>ได้อย่างมั่นคง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87871" y="6689622"/>
            <a:ext cx="3091225" cy="757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0"/>
              </a:lnSpc>
            </a:pPr>
            <a:r>
              <a:rPr lang="en-US" sz="4000">
                <a:solidFill>
                  <a:srgbClr val="000000"/>
                </a:solidFill>
                <a:latin typeface="Mero Thai"/>
                <a:cs typeface="Mero Thai"/>
              </a:rPr>
              <a:t>ยอห์น 12 : 35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7466" y="1028700"/>
            <a:ext cx="17273591" cy="9742923"/>
            <a:chOff x="0" y="0"/>
            <a:chExt cx="3442749" cy="1941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749" cy="1941833"/>
            </a:xfrm>
            <a:custGeom>
              <a:avLst/>
              <a:gdLst/>
              <a:ahLst/>
              <a:cxnLst/>
              <a:rect l="l" t="t" r="r" b="b"/>
              <a:pathLst>
                <a:path w="3442749" h="1941833">
                  <a:moveTo>
                    <a:pt x="0" y="0"/>
                  </a:moveTo>
                  <a:lnTo>
                    <a:pt x="3442749" y="0"/>
                  </a:lnTo>
                  <a:lnTo>
                    <a:pt x="3442749" y="1941833"/>
                  </a:lnTo>
                  <a:lnTo>
                    <a:pt x="0" y="1941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42749" cy="1970408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1174" y="2815333"/>
            <a:ext cx="18046826" cy="594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แล้วพระเยซูตรัสบอกพวกเขาว่า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ท่านจะมีความสว่างอีกเพียง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ชั่วประเดี๋ยวหนึ่ง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จงเดินต่อไปขณะที่ยังมีแสงสว่าง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ก่อนที่ความมืดจะจู่โจมเข้ามา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ผู้ที่เดินในความมืดไม่รู้ว่าตนกำลังไปไหน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83968" y="1632297"/>
            <a:ext cx="892006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ยอห์น 12 : 35</a:t>
            </a:r>
          </a:p>
        </p:txBody>
      </p:sp>
      <p:sp>
        <p:nvSpPr>
          <p:cNvPr id="7" name="Freeform 7"/>
          <p:cNvSpPr/>
          <p:nvPr/>
        </p:nvSpPr>
        <p:spPr>
          <a:xfrm>
            <a:off x="6307663" y="2613373"/>
            <a:ext cx="5672675" cy="179635"/>
          </a:xfrm>
          <a:custGeom>
            <a:avLst/>
            <a:gdLst/>
            <a:ahLst/>
            <a:cxnLst/>
            <a:rect l="l" t="t" r="r" b="b"/>
            <a:pathLst>
              <a:path w="5672675" h="179635">
                <a:moveTo>
                  <a:pt x="0" y="0"/>
                </a:moveTo>
                <a:lnTo>
                  <a:pt x="5672674" y="0"/>
                </a:lnTo>
                <a:lnTo>
                  <a:pt x="5672674" y="179634"/>
                </a:lnTo>
                <a:lnTo>
                  <a:pt x="0" y="179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5359" y="1206089"/>
            <a:ext cx="4843798" cy="8735757"/>
            <a:chOff x="0" y="0"/>
            <a:chExt cx="965403" cy="1741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5403" cy="1741098"/>
            </a:xfrm>
            <a:custGeom>
              <a:avLst/>
              <a:gdLst/>
              <a:ahLst/>
              <a:cxnLst/>
              <a:rect l="l" t="t" r="r" b="b"/>
              <a:pathLst>
                <a:path w="965403" h="1741098">
                  <a:moveTo>
                    <a:pt x="0" y="0"/>
                  </a:moveTo>
                  <a:lnTo>
                    <a:pt x="965403" y="0"/>
                  </a:lnTo>
                  <a:lnTo>
                    <a:pt x="965403" y="1741098"/>
                  </a:lnTo>
                  <a:lnTo>
                    <a:pt x="0" y="17410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965403" cy="1769673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78191" y="-1601827"/>
            <a:ext cx="3111322" cy="5977819"/>
            <a:chOff x="0" y="0"/>
            <a:chExt cx="4148429" cy="797042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35413" r="29909"/>
            <a:stretch>
              <a:fillRect/>
            </a:stretch>
          </p:blipFill>
          <p:spPr>
            <a:xfrm>
              <a:off x="0" y="0"/>
              <a:ext cx="4148429" cy="7970425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278191" y="4529285"/>
            <a:ext cx="3111322" cy="5283406"/>
            <a:chOff x="0" y="0"/>
            <a:chExt cx="4148429" cy="704454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27916" r="27916"/>
            <a:stretch>
              <a:fillRect/>
            </a:stretch>
          </p:blipFill>
          <p:spPr>
            <a:xfrm>
              <a:off x="0" y="0"/>
              <a:ext cx="4148429" cy="7044542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215983" y="892498"/>
            <a:ext cx="777201" cy="3010285"/>
          </a:xfrm>
          <a:custGeom>
            <a:avLst/>
            <a:gdLst/>
            <a:ahLst/>
            <a:cxnLst/>
            <a:rect l="l" t="t" r="r" b="b"/>
            <a:pathLst>
              <a:path w="777201" h="3010285">
                <a:moveTo>
                  <a:pt x="0" y="0"/>
                </a:moveTo>
                <a:lnTo>
                  <a:pt x="777201" y="0"/>
                </a:lnTo>
                <a:lnTo>
                  <a:pt x="777201" y="3010285"/>
                </a:lnTo>
                <a:lnTo>
                  <a:pt x="0" y="3010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070402" y="8217172"/>
            <a:ext cx="7620958" cy="133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0"/>
              </a:lnSpc>
            </a:pPr>
            <a:r>
              <a:rPr lang="en-US" sz="4000">
                <a:solidFill>
                  <a:srgbClr val="000000"/>
                </a:solidFill>
                <a:latin typeface="TT Hoves"/>
                <a:cs typeface="TT Hoves"/>
              </a:rPr>
              <a:t>2 โครินธ์ 4 : 4 ,  ยอห์น 1 : 12 ,</a:t>
            </a:r>
          </a:p>
          <a:p>
            <a:pPr>
              <a:lnSpc>
                <a:spcPts val="5360"/>
              </a:lnSpc>
            </a:pPr>
            <a:r>
              <a:rPr lang="en-US" sz="4000">
                <a:solidFill>
                  <a:srgbClr val="000000"/>
                </a:solidFill>
                <a:latin typeface="TT Hoves"/>
                <a:cs typeface="TT Hoves"/>
              </a:rPr>
              <a:t>ยอห์น 8 : 12 ,  เอเฟซัส 5 : 8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819654" y="2397641"/>
            <a:ext cx="6788236" cy="5339337"/>
            <a:chOff x="0" y="0"/>
            <a:chExt cx="9050981" cy="711911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81000"/>
              <a:ext cx="9050981" cy="7165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046"/>
                </a:lnSpc>
              </a:pPr>
              <a:r>
                <a:rPr lang="en-US" sz="10033">
                  <a:solidFill>
                    <a:srgbClr val="000000"/>
                  </a:solidFill>
                  <a:cs typeface="UID วันทอง"/>
                </a:rPr>
                <a:t>เราถูกเรียก</a:t>
              </a:r>
            </a:p>
            <a:p>
              <a:pPr>
                <a:lnSpc>
                  <a:spcPts val="14046"/>
                </a:lnSpc>
              </a:pPr>
              <a:r>
                <a:rPr lang="en-US" sz="10033">
                  <a:solidFill>
                    <a:srgbClr val="000000"/>
                  </a:solidFill>
                  <a:cs typeface="UID วันทอง"/>
                </a:rPr>
                <a:t>ให้เดินในความสว่าง 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65823" y="6848340"/>
              <a:ext cx="8550827" cy="270776"/>
            </a:xfrm>
            <a:custGeom>
              <a:avLst/>
              <a:gdLst/>
              <a:ahLst/>
              <a:cxnLst/>
              <a:rect l="l" t="t" r="r" b="b"/>
              <a:pathLst>
                <a:path w="8550827" h="270776">
                  <a:moveTo>
                    <a:pt x="0" y="0"/>
                  </a:moveTo>
                  <a:lnTo>
                    <a:pt x="8550827" y="0"/>
                  </a:lnTo>
                  <a:lnTo>
                    <a:pt x="8550827" y="270776"/>
                  </a:lnTo>
                  <a:lnTo>
                    <a:pt x="0" y="270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97786" y="630332"/>
            <a:ext cx="4932075" cy="7009409"/>
            <a:chOff x="0" y="0"/>
            <a:chExt cx="1083733" cy="15401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3733" cy="1540190"/>
            </a:xfrm>
            <a:custGeom>
              <a:avLst/>
              <a:gdLst/>
              <a:ahLst/>
              <a:cxnLst/>
              <a:rect l="l" t="t" r="r" b="b"/>
              <a:pathLst>
                <a:path w="1083733" h="1540190">
                  <a:moveTo>
                    <a:pt x="0" y="0"/>
                  </a:moveTo>
                  <a:lnTo>
                    <a:pt x="1083733" y="0"/>
                  </a:lnTo>
                  <a:lnTo>
                    <a:pt x="1083733" y="1540190"/>
                  </a:lnTo>
                  <a:lnTo>
                    <a:pt x="0" y="1540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83733" cy="1568764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59187" y="1485753"/>
            <a:ext cx="4609273" cy="5975837"/>
            <a:chOff x="0" y="0"/>
            <a:chExt cx="6145697" cy="796778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4305" r="24305"/>
            <a:stretch>
              <a:fillRect/>
            </a:stretch>
          </p:blipFill>
          <p:spPr>
            <a:xfrm>
              <a:off x="0" y="0"/>
              <a:ext cx="6145697" cy="796778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2343496" y="6508513"/>
            <a:ext cx="3020327" cy="3915799"/>
            <a:chOff x="0" y="0"/>
            <a:chExt cx="4027103" cy="522106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37323" r="19290"/>
            <a:stretch>
              <a:fillRect/>
            </a:stretch>
          </p:blipFill>
          <p:spPr>
            <a:xfrm>
              <a:off x="0" y="0"/>
              <a:ext cx="4027103" cy="522106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028700" y="1240013"/>
            <a:ext cx="2359567" cy="3233659"/>
            <a:chOff x="0" y="0"/>
            <a:chExt cx="3146089" cy="43115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9103" cy="4311545"/>
            </a:xfrm>
            <a:custGeom>
              <a:avLst/>
              <a:gdLst/>
              <a:ahLst/>
              <a:cxnLst/>
              <a:rect l="l" t="t" r="r" b="b"/>
              <a:pathLst>
                <a:path w="1579103" h="4311545">
                  <a:moveTo>
                    <a:pt x="0" y="0"/>
                  </a:moveTo>
                  <a:lnTo>
                    <a:pt x="1579103" y="0"/>
                  </a:lnTo>
                  <a:lnTo>
                    <a:pt x="1579103" y="4311545"/>
                  </a:lnTo>
                  <a:lnTo>
                    <a:pt x="0" y="4311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48771" y="0"/>
              <a:ext cx="1097318" cy="4250176"/>
            </a:xfrm>
            <a:custGeom>
              <a:avLst/>
              <a:gdLst/>
              <a:ahLst/>
              <a:cxnLst/>
              <a:rect l="l" t="t" r="r" b="b"/>
              <a:pathLst>
                <a:path w="1097318" h="4250176">
                  <a:moveTo>
                    <a:pt x="0" y="0"/>
                  </a:moveTo>
                  <a:lnTo>
                    <a:pt x="1097318" y="0"/>
                  </a:lnTo>
                  <a:lnTo>
                    <a:pt x="1097318" y="4250176"/>
                  </a:lnTo>
                  <a:lnTo>
                    <a:pt x="0" y="4250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731187" y="3712106"/>
              <a:ext cx="635168" cy="599440"/>
            </a:xfrm>
            <a:custGeom>
              <a:avLst/>
              <a:gdLst/>
              <a:ahLst/>
              <a:cxnLst/>
              <a:rect l="l" t="t" r="r" b="b"/>
              <a:pathLst>
                <a:path w="635168" h="599440">
                  <a:moveTo>
                    <a:pt x="0" y="0"/>
                  </a:moveTo>
                  <a:lnTo>
                    <a:pt x="635168" y="0"/>
                  </a:lnTo>
                  <a:lnTo>
                    <a:pt x="635168" y="599439"/>
                  </a:lnTo>
                  <a:lnTo>
                    <a:pt x="0" y="599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9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910403" y="2470277"/>
            <a:ext cx="9901795" cy="4321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23"/>
              </a:lnSpc>
            </a:pPr>
            <a:r>
              <a:rPr lang="en-US" sz="12460">
                <a:solidFill>
                  <a:srgbClr val="000000"/>
                </a:solidFill>
                <a:cs typeface="UID วันทอง"/>
              </a:rPr>
              <a:t>เราต้องอยู่</a:t>
            </a:r>
          </a:p>
          <a:p>
            <a:pPr algn="ctr">
              <a:lnSpc>
                <a:spcPts val="16323"/>
              </a:lnSpc>
            </a:pPr>
            <a:r>
              <a:rPr lang="en-US" sz="12460">
                <a:solidFill>
                  <a:srgbClr val="000000"/>
                </a:solidFill>
                <a:cs typeface="UID วันทอง"/>
              </a:rPr>
              <a:t>ในที่ที่ถูกต้อง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59309" y="6982516"/>
            <a:ext cx="7212087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>
                <a:solidFill>
                  <a:srgbClr val="000000"/>
                </a:solidFill>
                <a:latin typeface="Mero Thai"/>
                <a:cs typeface="Mero Thai"/>
              </a:rPr>
              <a:t>ฮีบรู 10 : 25, กิจการ 2 : 46 - 47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7466" y="1028700"/>
            <a:ext cx="17273591" cy="9742923"/>
            <a:chOff x="0" y="0"/>
            <a:chExt cx="3442749" cy="1941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749" cy="1941833"/>
            </a:xfrm>
            <a:custGeom>
              <a:avLst/>
              <a:gdLst/>
              <a:ahLst/>
              <a:cxnLst/>
              <a:rect l="l" t="t" r="r" b="b"/>
              <a:pathLst>
                <a:path w="3442749" h="1941833">
                  <a:moveTo>
                    <a:pt x="0" y="0"/>
                  </a:moveTo>
                  <a:lnTo>
                    <a:pt x="3442749" y="0"/>
                  </a:lnTo>
                  <a:lnTo>
                    <a:pt x="3442749" y="1941833"/>
                  </a:lnTo>
                  <a:lnTo>
                    <a:pt x="0" y="1941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42749" cy="1970408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87466" y="3317242"/>
            <a:ext cx="17273591" cy="594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อย่าให้เราขาดการประชุม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เหมือนที่บางคนทำเป็นประจำ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แต่ให้เราให้กำลังใจกันมากยิ่งขึ้น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และทำเช่นนั้นให้มากยิ่งขึ้นอีก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เมื่อเห็นว่าวันนั้นใกล้เข้ามาทุกที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83968" y="2160321"/>
            <a:ext cx="892006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ฮีบรู 10 : 25</a:t>
            </a:r>
          </a:p>
        </p:txBody>
      </p:sp>
      <p:sp>
        <p:nvSpPr>
          <p:cNvPr id="7" name="Freeform 7"/>
          <p:cNvSpPr/>
          <p:nvPr/>
        </p:nvSpPr>
        <p:spPr>
          <a:xfrm>
            <a:off x="7088843" y="3102350"/>
            <a:ext cx="4270837" cy="135243"/>
          </a:xfrm>
          <a:custGeom>
            <a:avLst/>
            <a:gdLst/>
            <a:ahLst/>
            <a:cxnLst/>
            <a:rect l="l" t="t" r="r" b="b"/>
            <a:pathLst>
              <a:path w="4270837" h="135243">
                <a:moveTo>
                  <a:pt x="0" y="0"/>
                </a:moveTo>
                <a:lnTo>
                  <a:pt x="4270837" y="0"/>
                </a:lnTo>
                <a:lnTo>
                  <a:pt x="4270837" y="135243"/>
                </a:lnTo>
                <a:lnTo>
                  <a:pt x="0" y="135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7466" y="1028700"/>
            <a:ext cx="17273591" cy="9742923"/>
            <a:chOff x="0" y="0"/>
            <a:chExt cx="3442749" cy="1941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749" cy="1941833"/>
            </a:xfrm>
            <a:custGeom>
              <a:avLst/>
              <a:gdLst/>
              <a:ahLst/>
              <a:cxnLst/>
              <a:rect l="l" t="t" r="r" b="b"/>
              <a:pathLst>
                <a:path w="3442749" h="1941833">
                  <a:moveTo>
                    <a:pt x="0" y="0"/>
                  </a:moveTo>
                  <a:lnTo>
                    <a:pt x="3442749" y="0"/>
                  </a:lnTo>
                  <a:lnTo>
                    <a:pt x="3442749" y="1941833"/>
                  </a:lnTo>
                  <a:lnTo>
                    <a:pt x="0" y="1941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42749" cy="1970408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556839" y="8197640"/>
            <a:ext cx="3702461" cy="1693876"/>
          </a:xfrm>
          <a:custGeom>
            <a:avLst/>
            <a:gdLst/>
            <a:ahLst/>
            <a:cxnLst/>
            <a:rect l="l" t="t" r="r" b="b"/>
            <a:pathLst>
              <a:path w="3702461" h="1693876">
                <a:moveTo>
                  <a:pt x="0" y="0"/>
                </a:moveTo>
                <a:lnTo>
                  <a:pt x="3702461" y="0"/>
                </a:lnTo>
                <a:lnTo>
                  <a:pt x="3702461" y="1693876"/>
                </a:lnTo>
                <a:lnTo>
                  <a:pt x="0" y="1693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16947" y="2739498"/>
            <a:ext cx="17044110" cy="5917795"/>
            <a:chOff x="0" y="0"/>
            <a:chExt cx="22725480" cy="7890393"/>
          </a:xfrm>
        </p:grpSpPr>
        <p:sp>
          <p:nvSpPr>
            <p:cNvPr id="7" name="TextBox 7"/>
            <p:cNvSpPr txBox="1"/>
            <p:nvPr/>
          </p:nvSpPr>
          <p:spPr>
            <a:xfrm>
              <a:off x="0" y="1594583"/>
              <a:ext cx="22725480" cy="6295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ทุกๆ วันพวกเขามาประชุมกันที่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ลานพระวิหาร หักขนมปังตามบ้านของตน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และรับประทานร่วมกันด้วยความยินดี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และจริงใจ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156028" y="-66675"/>
              <a:ext cx="11893419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>
                  <a:solidFill>
                    <a:srgbClr val="000000"/>
                  </a:solidFill>
                  <a:latin typeface="Mero Thai"/>
                  <a:cs typeface="Mero Thai"/>
                </a:rPr>
                <a:t>กิจการของอัครทูต 2 : 46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7466" y="-131045"/>
            <a:ext cx="17273591" cy="9742923"/>
            <a:chOff x="0" y="0"/>
            <a:chExt cx="3442749" cy="1941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749" cy="1941833"/>
            </a:xfrm>
            <a:custGeom>
              <a:avLst/>
              <a:gdLst/>
              <a:ahLst/>
              <a:cxnLst/>
              <a:rect l="l" t="t" r="r" b="b"/>
              <a:pathLst>
                <a:path w="3442749" h="1941833">
                  <a:moveTo>
                    <a:pt x="0" y="0"/>
                  </a:moveTo>
                  <a:lnTo>
                    <a:pt x="3442749" y="0"/>
                  </a:lnTo>
                  <a:lnTo>
                    <a:pt x="3442749" y="1941833"/>
                  </a:lnTo>
                  <a:lnTo>
                    <a:pt x="0" y="1941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42749" cy="1970408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83968" y="1511898"/>
            <a:ext cx="892006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กิจการของอัครทูต 2 : 47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7466" y="2744338"/>
            <a:ext cx="17273591" cy="594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พวกเขาพากันสรรเสริญพระเจ้า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และเป็นที่ชื่นชมของคนทั้งปวง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ในแต่ละวันองค์พระผู้เป็นเจ้า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ทรงให้คนทั้งหลาย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ที่กำลังจะได้รับความรอดมาเข้ากับพวกเขา</a:t>
            </a:r>
          </a:p>
        </p:txBody>
      </p:sp>
      <p:sp>
        <p:nvSpPr>
          <p:cNvPr id="7" name="Freeform 7"/>
          <p:cNvSpPr/>
          <p:nvPr/>
        </p:nvSpPr>
        <p:spPr>
          <a:xfrm>
            <a:off x="4953425" y="2450568"/>
            <a:ext cx="8317050" cy="263373"/>
          </a:xfrm>
          <a:custGeom>
            <a:avLst/>
            <a:gdLst/>
            <a:ahLst/>
            <a:cxnLst/>
            <a:rect l="l" t="t" r="r" b="b"/>
            <a:pathLst>
              <a:path w="8317050" h="263373">
                <a:moveTo>
                  <a:pt x="0" y="0"/>
                </a:moveTo>
                <a:lnTo>
                  <a:pt x="8317050" y="0"/>
                </a:lnTo>
                <a:lnTo>
                  <a:pt x="8317050" y="263373"/>
                </a:lnTo>
                <a:lnTo>
                  <a:pt x="0" y="263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4714" y="1206089"/>
            <a:ext cx="4843798" cy="8735757"/>
            <a:chOff x="0" y="0"/>
            <a:chExt cx="965403" cy="1741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5403" cy="1741098"/>
            </a:xfrm>
            <a:custGeom>
              <a:avLst/>
              <a:gdLst/>
              <a:ahLst/>
              <a:cxnLst/>
              <a:rect l="l" t="t" r="r" b="b"/>
              <a:pathLst>
                <a:path w="965403" h="1741098">
                  <a:moveTo>
                    <a:pt x="0" y="0"/>
                  </a:moveTo>
                  <a:lnTo>
                    <a:pt x="965403" y="0"/>
                  </a:lnTo>
                  <a:lnTo>
                    <a:pt x="965403" y="1741098"/>
                  </a:lnTo>
                  <a:lnTo>
                    <a:pt x="0" y="17410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965403" cy="1769673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87547" y="-1601827"/>
            <a:ext cx="3111322" cy="5977819"/>
            <a:chOff x="0" y="0"/>
            <a:chExt cx="4148429" cy="797042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30482" r="30482"/>
            <a:stretch>
              <a:fillRect/>
            </a:stretch>
          </p:blipFill>
          <p:spPr>
            <a:xfrm>
              <a:off x="0" y="0"/>
              <a:ext cx="4148429" cy="7970425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3087547" y="4529285"/>
            <a:ext cx="3111322" cy="5283406"/>
            <a:chOff x="0" y="0"/>
            <a:chExt cx="4148429" cy="704454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5805" r="5805"/>
            <a:stretch>
              <a:fillRect/>
            </a:stretch>
          </p:blipFill>
          <p:spPr>
            <a:xfrm>
              <a:off x="0" y="0"/>
              <a:ext cx="4148429" cy="704454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964283" y="1295626"/>
            <a:ext cx="3249491" cy="3233659"/>
            <a:chOff x="0" y="0"/>
            <a:chExt cx="4332655" cy="43115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9103" cy="4311545"/>
            </a:xfrm>
            <a:custGeom>
              <a:avLst/>
              <a:gdLst/>
              <a:ahLst/>
              <a:cxnLst/>
              <a:rect l="l" t="t" r="r" b="b"/>
              <a:pathLst>
                <a:path w="1579103" h="4311545">
                  <a:moveTo>
                    <a:pt x="0" y="0"/>
                  </a:moveTo>
                  <a:lnTo>
                    <a:pt x="1579103" y="0"/>
                  </a:lnTo>
                  <a:lnTo>
                    <a:pt x="1579103" y="4311545"/>
                  </a:lnTo>
                  <a:lnTo>
                    <a:pt x="0" y="4311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31187" y="3712106"/>
              <a:ext cx="635168" cy="599440"/>
            </a:xfrm>
            <a:custGeom>
              <a:avLst/>
              <a:gdLst/>
              <a:ahLst/>
              <a:cxnLst/>
              <a:rect l="l" t="t" r="r" b="b"/>
              <a:pathLst>
                <a:path w="635168" h="599440">
                  <a:moveTo>
                    <a:pt x="0" y="0"/>
                  </a:moveTo>
                  <a:lnTo>
                    <a:pt x="635168" y="0"/>
                  </a:lnTo>
                  <a:lnTo>
                    <a:pt x="635168" y="599439"/>
                  </a:lnTo>
                  <a:lnTo>
                    <a:pt x="0" y="599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9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753551" y="0"/>
              <a:ext cx="1579103" cy="4311545"/>
            </a:xfrm>
            <a:custGeom>
              <a:avLst/>
              <a:gdLst/>
              <a:ahLst/>
              <a:cxnLst/>
              <a:rect l="l" t="t" r="r" b="b"/>
              <a:pathLst>
                <a:path w="1579103" h="4311545">
                  <a:moveTo>
                    <a:pt x="0" y="0"/>
                  </a:moveTo>
                  <a:lnTo>
                    <a:pt x="1579104" y="0"/>
                  </a:lnTo>
                  <a:lnTo>
                    <a:pt x="1579104" y="4311545"/>
                  </a:lnTo>
                  <a:lnTo>
                    <a:pt x="0" y="4311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589028" y="2912455"/>
            <a:ext cx="8829341" cy="3475147"/>
            <a:chOff x="0" y="0"/>
            <a:chExt cx="11772454" cy="463352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0"/>
              <a:ext cx="11772454" cy="4791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46"/>
                </a:lnSpc>
              </a:pPr>
              <a:r>
                <a:rPr lang="en-US" sz="10033">
                  <a:solidFill>
                    <a:srgbClr val="000000"/>
                  </a:solidFill>
                  <a:cs typeface="UID วันทอง"/>
                </a:rPr>
                <a:t>จดจ่อที่</a:t>
              </a:r>
            </a:p>
            <a:p>
              <a:pPr algn="ctr">
                <a:lnSpc>
                  <a:spcPts val="14046"/>
                </a:lnSpc>
              </a:pPr>
              <a:r>
                <a:rPr lang="en-US" sz="10033">
                  <a:solidFill>
                    <a:srgbClr val="000000"/>
                  </a:solidFill>
                  <a:cs typeface="UID วันทอง"/>
                </a:rPr>
                <a:t>พระเยซูคริสต์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29320" y="4410009"/>
              <a:ext cx="9753600" cy="223520"/>
            </a:xfrm>
            <a:custGeom>
              <a:avLst/>
              <a:gdLst/>
              <a:ahLst/>
              <a:cxnLst/>
              <a:rect l="l" t="t" r="r" b="b"/>
              <a:pathLst>
                <a:path w="9753600" h="223520">
                  <a:moveTo>
                    <a:pt x="0" y="0"/>
                  </a:moveTo>
                  <a:lnTo>
                    <a:pt x="9753600" y="0"/>
                  </a:lnTo>
                  <a:lnTo>
                    <a:pt x="9753600" y="223520"/>
                  </a:lnTo>
                  <a:lnTo>
                    <a:pt x="0" y="223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617868" y="8271925"/>
            <a:ext cx="3765538" cy="66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0"/>
              </a:lnSpc>
            </a:pPr>
            <a:r>
              <a:rPr lang="en-US" sz="4000">
                <a:solidFill>
                  <a:srgbClr val="000000"/>
                </a:solidFill>
                <a:latin typeface="TT Hoves"/>
                <a:cs typeface="TT Hoves"/>
              </a:rPr>
              <a:t>มัทธิว 14 : 29 - 30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02592" y="6830351"/>
            <a:ext cx="5688314" cy="113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7110">
                <a:solidFill>
                  <a:srgbClr val="000000"/>
                </a:solidFill>
                <a:cs typeface="Mero Thai"/>
              </a:rPr>
              <a:t>เหนือทุกอย่าง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4168" y="-468791"/>
            <a:ext cx="17095318" cy="9956850"/>
            <a:chOff x="0" y="0"/>
            <a:chExt cx="3407218" cy="1984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7218" cy="1984471"/>
            </a:xfrm>
            <a:custGeom>
              <a:avLst/>
              <a:gdLst/>
              <a:ahLst/>
              <a:cxnLst/>
              <a:rect l="l" t="t" r="r" b="b"/>
              <a:pathLst>
                <a:path w="3407218" h="1984471">
                  <a:moveTo>
                    <a:pt x="0" y="0"/>
                  </a:moveTo>
                  <a:lnTo>
                    <a:pt x="3407218" y="0"/>
                  </a:lnTo>
                  <a:lnTo>
                    <a:pt x="3407218" y="1984471"/>
                  </a:lnTo>
                  <a:lnTo>
                    <a:pt x="0" y="19844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07218" cy="2013046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34963" y="962025"/>
            <a:ext cx="6453729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มัทธิว 14 : 29 - 30</a:t>
            </a:r>
          </a:p>
        </p:txBody>
      </p:sp>
      <p:sp>
        <p:nvSpPr>
          <p:cNvPr id="6" name="Freeform 6"/>
          <p:cNvSpPr/>
          <p:nvPr/>
        </p:nvSpPr>
        <p:spPr>
          <a:xfrm>
            <a:off x="5560386" y="1829055"/>
            <a:ext cx="7202883" cy="228091"/>
          </a:xfrm>
          <a:custGeom>
            <a:avLst/>
            <a:gdLst/>
            <a:ahLst/>
            <a:cxnLst/>
            <a:rect l="l" t="t" r="r" b="b"/>
            <a:pathLst>
              <a:path w="7202883" h="228091">
                <a:moveTo>
                  <a:pt x="0" y="0"/>
                </a:moveTo>
                <a:lnTo>
                  <a:pt x="7202883" y="0"/>
                </a:lnTo>
                <a:lnTo>
                  <a:pt x="7202883" y="228091"/>
                </a:lnTo>
                <a:lnTo>
                  <a:pt x="0" y="228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836224" y="2219325"/>
            <a:ext cx="14651207" cy="710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latin typeface="Mero Thai"/>
              </a:rPr>
              <a:t>29 </a:t>
            </a:r>
            <a:r>
              <a:rPr lang="en-US" sz="7000">
                <a:solidFill>
                  <a:srgbClr val="000000"/>
                </a:solidFill>
                <a:latin typeface="Mero Thai Bold"/>
                <a:cs typeface="Mero Thai Bold"/>
              </a:rPr>
              <a:t>พระเยซูตรัสว่า “มาเถิด”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เปโตรจึงลงจากเรือแล้วเดินบนน้ำ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ไปหาพระเยซู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latin typeface="Mero Thai"/>
              </a:rPr>
              <a:t>30 </a:t>
            </a:r>
            <a:r>
              <a:rPr lang="en-US" sz="7000">
                <a:solidFill>
                  <a:srgbClr val="000000"/>
                </a:solidFill>
                <a:latin typeface="Mero Thai Bold"/>
                <a:cs typeface="Mero Thai Bold"/>
              </a:rPr>
              <a:t>แต่พอเขาเห็นว่าลมพัดแรงก็กลัวและเมื่อกำลังจะจมก็ร้องว่า “พระองค์เจ้าข้า ช่วยด้วย!”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18039" y="4008065"/>
            <a:ext cx="5455780" cy="5918594"/>
            <a:chOff x="0" y="0"/>
            <a:chExt cx="1087375" cy="11796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375" cy="1179618"/>
            </a:xfrm>
            <a:custGeom>
              <a:avLst/>
              <a:gdLst/>
              <a:ahLst/>
              <a:cxnLst/>
              <a:rect l="l" t="t" r="r" b="b"/>
              <a:pathLst>
                <a:path w="1087375" h="1179618">
                  <a:moveTo>
                    <a:pt x="0" y="0"/>
                  </a:moveTo>
                  <a:lnTo>
                    <a:pt x="1087375" y="0"/>
                  </a:lnTo>
                  <a:lnTo>
                    <a:pt x="1087375" y="1179618"/>
                  </a:lnTo>
                  <a:lnTo>
                    <a:pt x="0" y="11796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87375" cy="1208193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43255" y="4346726"/>
            <a:ext cx="4792530" cy="6831342"/>
            <a:chOff x="0" y="0"/>
            <a:chExt cx="6390041" cy="910845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6585" r="26585"/>
            <a:stretch>
              <a:fillRect/>
            </a:stretch>
          </p:blipFill>
          <p:spPr>
            <a:xfrm>
              <a:off x="0" y="0"/>
              <a:ext cx="6390041" cy="9108455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3332820" y="1257140"/>
            <a:ext cx="10382195" cy="744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75"/>
              </a:lnSpc>
            </a:pPr>
            <a:r>
              <a:rPr lang="en-US" sz="10973">
                <a:solidFill>
                  <a:srgbClr val="000000"/>
                </a:solidFill>
                <a:cs typeface="UID วันทอง"/>
              </a:rPr>
              <a:t>เราต้องรับ</a:t>
            </a:r>
          </a:p>
          <a:p>
            <a:pPr algn="ctr">
              <a:lnSpc>
                <a:spcPts val="14375"/>
              </a:lnSpc>
            </a:pPr>
            <a:r>
              <a:rPr lang="en-US" sz="10973">
                <a:solidFill>
                  <a:srgbClr val="000000"/>
                </a:solidFill>
                <a:cs typeface="UID วันทอง"/>
              </a:rPr>
              <a:t>พระวจนะพระเจ้า</a:t>
            </a:r>
          </a:p>
          <a:p>
            <a:pPr algn="ctr">
              <a:lnSpc>
                <a:spcPts val="14375"/>
              </a:lnSpc>
            </a:pPr>
            <a:r>
              <a:rPr lang="en-US" sz="10973">
                <a:solidFill>
                  <a:srgbClr val="000000"/>
                </a:solidFill>
                <a:cs typeface="UID วันทอง"/>
              </a:rPr>
              <a:t>ทุกวัน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0923" y="6927372"/>
            <a:ext cx="3304021" cy="148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Mero Thai"/>
                <a:cs typeface="Mero Thai"/>
              </a:rPr>
              <a:t>1 ยอห์น 1 : 7,</a:t>
            </a:r>
          </a:p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Mero Thai"/>
                <a:cs typeface="Mero Thai"/>
              </a:rPr>
              <a:t>ฟีลิปปี 2 : 1 5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2693792"/>
            <a:ext cx="3526244" cy="3305867"/>
            <a:chOff x="0" y="0"/>
            <a:chExt cx="4701659" cy="4407822"/>
          </a:xfrm>
        </p:grpSpPr>
        <p:sp>
          <p:nvSpPr>
            <p:cNvPr id="10" name="Freeform 10"/>
            <p:cNvSpPr/>
            <p:nvPr/>
          </p:nvSpPr>
          <p:spPr>
            <a:xfrm>
              <a:off x="1830311" y="3729560"/>
              <a:ext cx="635168" cy="599440"/>
            </a:xfrm>
            <a:custGeom>
              <a:avLst/>
              <a:gdLst/>
              <a:ahLst/>
              <a:cxnLst/>
              <a:rect l="l" t="t" r="r" b="b"/>
              <a:pathLst>
                <a:path w="635168" h="599440">
                  <a:moveTo>
                    <a:pt x="0" y="0"/>
                  </a:moveTo>
                  <a:lnTo>
                    <a:pt x="635167" y="0"/>
                  </a:lnTo>
                  <a:lnTo>
                    <a:pt x="635167" y="599439"/>
                  </a:lnTo>
                  <a:lnTo>
                    <a:pt x="0" y="599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9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246264">
              <a:off x="2516271" y="67350"/>
              <a:ext cx="2035075" cy="4273123"/>
            </a:xfrm>
            <a:custGeom>
              <a:avLst/>
              <a:gdLst/>
              <a:ahLst/>
              <a:cxnLst/>
              <a:rect l="l" t="t" r="r" b="b"/>
              <a:pathLst>
                <a:path w="2035075" h="4273123">
                  <a:moveTo>
                    <a:pt x="0" y="0"/>
                  </a:moveTo>
                  <a:lnTo>
                    <a:pt x="2035075" y="0"/>
                  </a:lnTo>
                  <a:lnTo>
                    <a:pt x="2035075" y="4273122"/>
                  </a:lnTo>
                  <a:lnTo>
                    <a:pt x="0" y="427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579103" cy="4311545"/>
            </a:xfrm>
            <a:custGeom>
              <a:avLst/>
              <a:gdLst/>
              <a:ahLst/>
              <a:cxnLst/>
              <a:rect l="l" t="t" r="r" b="b"/>
              <a:pathLst>
                <a:path w="1579103" h="4311545">
                  <a:moveTo>
                    <a:pt x="0" y="0"/>
                  </a:moveTo>
                  <a:lnTo>
                    <a:pt x="1579103" y="0"/>
                  </a:lnTo>
                  <a:lnTo>
                    <a:pt x="1579103" y="4311545"/>
                  </a:lnTo>
                  <a:lnTo>
                    <a:pt x="0" y="4311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4168" y="-468791"/>
            <a:ext cx="17095318" cy="9956850"/>
            <a:chOff x="0" y="0"/>
            <a:chExt cx="3407218" cy="1984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7218" cy="1984471"/>
            </a:xfrm>
            <a:custGeom>
              <a:avLst/>
              <a:gdLst/>
              <a:ahLst/>
              <a:cxnLst/>
              <a:rect l="l" t="t" r="r" b="b"/>
              <a:pathLst>
                <a:path w="3407218" h="1984471">
                  <a:moveTo>
                    <a:pt x="0" y="0"/>
                  </a:moveTo>
                  <a:lnTo>
                    <a:pt x="3407218" y="0"/>
                  </a:lnTo>
                  <a:lnTo>
                    <a:pt x="3407218" y="1984471"/>
                  </a:lnTo>
                  <a:lnTo>
                    <a:pt x="0" y="19844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07218" cy="2013046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83968" y="1100097"/>
            <a:ext cx="892006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1 ยอห์น 1 : 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4168" y="2381982"/>
            <a:ext cx="16904337" cy="594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แต่ถ้าเราดำเนินในความสว่างเหมือนอย่างที่พระองค์ประทับในความสว่าง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เราก็ร่วมสามัคคีธรรมกัน และพระโลหิตของพระเยซูพระบุตรของพระองค์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ก็ชำระเราพ้นจากบาปทั้งปวง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6407" y="783285"/>
            <a:ext cx="18107157" cy="9956850"/>
            <a:chOff x="0" y="0"/>
            <a:chExt cx="3608884" cy="1984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08884" cy="1984471"/>
            </a:xfrm>
            <a:custGeom>
              <a:avLst/>
              <a:gdLst/>
              <a:ahLst/>
              <a:cxnLst/>
              <a:rect l="l" t="t" r="r" b="b"/>
              <a:pathLst>
                <a:path w="3608884" h="1984471">
                  <a:moveTo>
                    <a:pt x="0" y="0"/>
                  </a:moveTo>
                  <a:lnTo>
                    <a:pt x="3608884" y="0"/>
                  </a:lnTo>
                  <a:lnTo>
                    <a:pt x="3608884" y="1984471"/>
                  </a:lnTo>
                  <a:lnTo>
                    <a:pt x="0" y="19844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08884" cy="2013046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090647" y="5328741"/>
            <a:ext cx="6746006" cy="6350958"/>
          </a:xfrm>
          <a:custGeom>
            <a:avLst/>
            <a:gdLst/>
            <a:ahLst/>
            <a:cxnLst/>
            <a:rect l="l" t="t" r="r" b="b"/>
            <a:pathLst>
              <a:path w="6746006" h="6350958">
                <a:moveTo>
                  <a:pt x="0" y="0"/>
                </a:moveTo>
                <a:lnTo>
                  <a:pt x="6746006" y="0"/>
                </a:lnTo>
                <a:lnTo>
                  <a:pt x="6746006" y="6350958"/>
                </a:lnTo>
                <a:lnTo>
                  <a:pt x="0" y="6350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683968" y="1418310"/>
            <a:ext cx="892006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ฟีลิปปี 2 : 1 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18396" y="2611477"/>
            <a:ext cx="14651207" cy="710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เพื่อท่านจะปราศจากตำหนิ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และบริสุทธิ์ เป็นบุตรของพระเจ้า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ผู้ปราศจากข้อบกพร่อง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ในยุคอันคดโกงและเสื่อมทราม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ส่องสว่างท่ามกลางพวกเขา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ดั่งดวงดาวในจักรวาล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59193" y="1970332"/>
            <a:ext cx="7556434" cy="7287968"/>
            <a:chOff x="0" y="0"/>
            <a:chExt cx="1343913" cy="1296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3913" cy="1296166"/>
            </a:xfrm>
            <a:custGeom>
              <a:avLst/>
              <a:gdLst/>
              <a:ahLst/>
              <a:cxnLst/>
              <a:rect l="l" t="t" r="r" b="b"/>
              <a:pathLst>
                <a:path w="1343913" h="1296166">
                  <a:moveTo>
                    <a:pt x="0" y="0"/>
                  </a:moveTo>
                  <a:lnTo>
                    <a:pt x="1343913" y="0"/>
                  </a:lnTo>
                  <a:lnTo>
                    <a:pt x="1343913" y="1296166"/>
                  </a:lnTo>
                  <a:lnTo>
                    <a:pt x="0" y="1296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43913" cy="1324741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22658" y="2224199"/>
            <a:ext cx="7029505" cy="6780235"/>
            <a:chOff x="0" y="0"/>
            <a:chExt cx="9372673" cy="904031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34338" r="271"/>
            <a:stretch>
              <a:fillRect/>
            </a:stretch>
          </p:blipFill>
          <p:spPr>
            <a:xfrm>
              <a:off x="0" y="0"/>
              <a:ext cx="9372673" cy="904031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92153" y="9030047"/>
            <a:ext cx="7208004" cy="228253"/>
          </a:xfrm>
          <a:custGeom>
            <a:avLst/>
            <a:gdLst/>
            <a:ahLst/>
            <a:cxnLst/>
            <a:rect l="l" t="t" r="r" b="b"/>
            <a:pathLst>
              <a:path w="7208004" h="228253">
                <a:moveTo>
                  <a:pt x="0" y="0"/>
                </a:moveTo>
                <a:lnTo>
                  <a:pt x="7208004" y="0"/>
                </a:lnTo>
                <a:lnTo>
                  <a:pt x="7208004" y="228253"/>
                </a:lnTo>
                <a:lnTo>
                  <a:pt x="0" y="228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30253" y="6784899"/>
            <a:ext cx="3429542" cy="113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7110">
                <a:solidFill>
                  <a:srgbClr val="000000"/>
                </a:solidFill>
                <a:latin typeface="Mero Thai"/>
                <a:cs typeface="Mero Thai"/>
              </a:rPr>
              <a:t>ตอนที่ 2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30253" y="7966374"/>
            <a:ext cx="7284489" cy="113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7110">
                <a:solidFill>
                  <a:srgbClr val="000000"/>
                </a:solidFill>
                <a:cs typeface="Mero Thai Bold"/>
              </a:rPr>
              <a:t>เดินในความสว่าง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255836" y="1247775"/>
            <a:ext cx="15886927" cy="19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4"/>
              </a:lnSpc>
            </a:pPr>
            <a:r>
              <a:rPr lang="en-US" sz="14517">
                <a:solidFill>
                  <a:srgbClr val="000000"/>
                </a:solidFill>
                <a:cs typeface="UID วันทอง"/>
              </a:rPr>
              <a:t>เดินกับพระเจ้า</a:t>
            </a:r>
          </a:p>
        </p:txBody>
      </p:sp>
      <p:sp>
        <p:nvSpPr>
          <p:cNvPr id="11" name="TextBox 11"/>
          <p:cNvSpPr txBox="1"/>
          <p:nvPr/>
        </p:nvSpPr>
        <p:spPr>
          <a:xfrm rot="-528436">
            <a:off x="12900717" y="7128028"/>
            <a:ext cx="4396556" cy="180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8402">
                <a:solidFill>
                  <a:srgbClr val="FFFFFF"/>
                </a:solidFill>
                <a:latin typeface="Moontime Bold"/>
              </a:rPr>
              <a:t>Walk In</a:t>
            </a:r>
          </a:p>
          <a:p>
            <a:pPr algn="ctr">
              <a:lnSpc>
                <a:spcPts val="6721"/>
              </a:lnSpc>
              <a:spcBef>
                <a:spcPct val="0"/>
              </a:spcBef>
            </a:pPr>
            <a:r>
              <a:rPr lang="en-US" sz="8402">
                <a:solidFill>
                  <a:srgbClr val="FFFFFF"/>
                </a:solidFill>
                <a:latin typeface="Moontime Bold"/>
              </a:rPr>
              <a:t>the Light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6196" y="845035"/>
            <a:ext cx="17757704" cy="9766610"/>
            <a:chOff x="0" y="0"/>
            <a:chExt cx="3539236" cy="1946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236" cy="1946554"/>
            </a:xfrm>
            <a:custGeom>
              <a:avLst/>
              <a:gdLst/>
              <a:ahLst/>
              <a:cxnLst/>
              <a:rect l="l" t="t" r="r" b="b"/>
              <a:pathLst>
                <a:path w="3539236" h="1946554">
                  <a:moveTo>
                    <a:pt x="0" y="0"/>
                  </a:moveTo>
                  <a:lnTo>
                    <a:pt x="3539236" y="0"/>
                  </a:lnTo>
                  <a:lnTo>
                    <a:pt x="3539236" y="1946554"/>
                  </a:lnTo>
                  <a:lnTo>
                    <a:pt x="0" y="1946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39236" cy="1975129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58169" y="2287270"/>
            <a:ext cx="4771662" cy="151103"/>
          </a:xfrm>
          <a:custGeom>
            <a:avLst/>
            <a:gdLst/>
            <a:ahLst/>
            <a:cxnLst/>
            <a:rect l="l" t="t" r="r" b="b"/>
            <a:pathLst>
              <a:path w="4771662" h="151103">
                <a:moveTo>
                  <a:pt x="0" y="0"/>
                </a:moveTo>
                <a:lnTo>
                  <a:pt x="4771662" y="0"/>
                </a:lnTo>
                <a:lnTo>
                  <a:pt x="4771662" y="151103"/>
                </a:lnTo>
                <a:lnTo>
                  <a:pt x="0" y="15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58592" y="2949877"/>
            <a:ext cx="14946035" cy="594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latin typeface="Mero Thai Bold"/>
                <a:cs typeface="Mero Thai Bold"/>
              </a:rPr>
              <a:t> พระของยุคนี้ทำให้จิตใจของผู้ไม่เชื่อมืดบอดไป เพื่อพวกเขาจะไม่สามารถเห็นแสงสว่างแห่งข่าวประเสริฐ</a:t>
            </a:r>
          </a:p>
          <a:p>
            <a:pPr algn="ctr">
              <a:lnSpc>
                <a:spcPts val="9169"/>
              </a:lnSpc>
            </a:pPr>
            <a:r>
              <a:rPr lang="en-US" sz="6999">
                <a:solidFill>
                  <a:srgbClr val="000000"/>
                </a:solidFill>
                <a:cs typeface="Mero Thai Bold"/>
              </a:rPr>
              <a:t>อันทรงพระเกียรติสิริของพระคริสต์ ผู้ทรงเป็นพระฉายของพระเจ้า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83968" y="1457298"/>
            <a:ext cx="892006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2 โครินธ์ 4 : 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7466" y="1028700"/>
            <a:ext cx="17273591" cy="9742923"/>
            <a:chOff x="0" y="0"/>
            <a:chExt cx="3442749" cy="1941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749" cy="1941833"/>
            </a:xfrm>
            <a:custGeom>
              <a:avLst/>
              <a:gdLst/>
              <a:ahLst/>
              <a:cxnLst/>
              <a:rect l="l" t="t" r="r" b="b"/>
              <a:pathLst>
                <a:path w="3442749" h="1941833">
                  <a:moveTo>
                    <a:pt x="0" y="0"/>
                  </a:moveTo>
                  <a:lnTo>
                    <a:pt x="3442749" y="0"/>
                  </a:lnTo>
                  <a:lnTo>
                    <a:pt x="3442749" y="1941833"/>
                  </a:lnTo>
                  <a:lnTo>
                    <a:pt x="0" y="1941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42749" cy="1970408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18396" y="3175673"/>
            <a:ext cx="14651207" cy="4779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latin typeface="Mero Thai Bold"/>
                <a:cs typeface="Mero Thai Bold"/>
              </a:rPr>
              <a:t> ส่วนคนทั้งปวงที่ยอมรับพระองค์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ผู้ที่เชื่อในพระนามของพระองค์ พระองค์ก็ประทานสิทธิให้เป็นบุตรของพระเจ้า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83968" y="2039327"/>
            <a:ext cx="892006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ยอห์น 1 : 12</a:t>
            </a:r>
          </a:p>
        </p:txBody>
      </p:sp>
      <p:sp>
        <p:nvSpPr>
          <p:cNvPr id="7" name="Freeform 7"/>
          <p:cNvSpPr/>
          <p:nvPr/>
        </p:nvSpPr>
        <p:spPr>
          <a:xfrm>
            <a:off x="9579668" y="4813125"/>
            <a:ext cx="14842905" cy="9907639"/>
          </a:xfrm>
          <a:custGeom>
            <a:avLst/>
            <a:gdLst/>
            <a:ahLst/>
            <a:cxnLst/>
            <a:rect l="l" t="t" r="r" b="b"/>
            <a:pathLst>
              <a:path w="14842905" h="9907639">
                <a:moveTo>
                  <a:pt x="0" y="0"/>
                </a:moveTo>
                <a:lnTo>
                  <a:pt x="14842905" y="0"/>
                </a:lnTo>
                <a:lnTo>
                  <a:pt x="14842905" y="9907640"/>
                </a:lnTo>
                <a:lnTo>
                  <a:pt x="0" y="9907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1135" y="860060"/>
            <a:ext cx="18694983" cy="9742923"/>
            <a:chOff x="0" y="0"/>
            <a:chExt cx="3726042" cy="1941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6042" cy="1941833"/>
            </a:xfrm>
            <a:custGeom>
              <a:avLst/>
              <a:gdLst/>
              <a:ahLst/>
              <a:cxnLst/>
              <a:rect l="l" t="t" r="r" b="b"/>
              <a:pathLst>
                <a:path w="3726042" h="1941833">
                  <a:moveTo>
                    <a:pt x="0" y="0"/>
                  </a:moveTo>
                  <a:lnTo>
                    <a:pt x="3726042" y="0"/>
                  </a:lnTo>
                  <a:lnTo>
                    <a:pt x="3726042" y="1941833"/>
                  </a:lnTo>
                  <a:lnTo>
                    <a:pt x="0" y="1941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726042" cy="1970408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904764" y="1502354"/>
            <a:ext cx="892006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000000"/>
                </a:solidFill>
                <a:latin typeface="Mero Thai"/>
                <a:cs typeface="Mero Thai"/>
              </a:rPr>
              <a:t>ยอห์น 8 : 12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89716" y="2776913"/>
            <a:ext cx="15124416" cy="594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cs typeface="Mero Thai Bold"/>
              </a:rPr>
              <a:t>เมื่อพระเยซูตรัสกับประชาชนอีก พระองค์ตรัสว่า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latin typeface="Mero Thai Bold"/>
                <a:cs typeface="Mero Thai Bold"/>
              </a:rPr>
              <a:t>“เราเป็นความสว่างของโลก</a:t>
            </a:r>
          </a:p>
          <a:p>
            <a:pPr algn="ctr">
              <a:lnSpc>
                <a:spcPts val="9170"/>
              </a:lnSpc>
            </a:pPr>
            <a:r>
              <a:rPr lang="en-US" sz="7000">
                <a:solidFill>
                  <a:srgbClr val="000000"/>
                </a:solidFill>
                <a:latin typeface="Mero Thai Bold"/>
                <a:cs typeface="Mero Thai Bold"/>
              </a:rPr>
              <a:t>ผู้ที่ตามเรามาจะไม่เดินในความมืดเลยแต่จะมีความสว่างแห่งชีวิต”</a:t>
            </a:r>
          </a:p>
        </p:txBody>
      </p:sp>
      <p:sp>
        <p:nvSpPr>
          <p:cNvPr id="7" name="Freeform 7"/>
          <p:cNvSpPr/>
          <p:nvPr/>
        </p:nvSpPr>
        <p:spPr>
          <a:xfrm>
            <a:off x="-1091110" y="6250265"/>
            <a:ext cx="3099750" cy="4036735"/>
          </a:xfrm>
          <a:custGeom>
            <a:avLst/>
            <a:gdLst/>
            <a:ahLst/>
            <a:cxnLst/>
            <a:rect l="l" t="t" r="r" b="b"/>
            <a:pathLst>
              <a:path w="3099750" h="4036735">
                <a:moveTo>
                  <a:pt x="0" y="0"/>
                </a:moveTo>
                <a:lnTo>
                  <a:pt x="3099751" y="0"/>
                </a:lnTo>
                <a:lnTo>
                  <a:pt x="3099751" y="4036735"/>
                </a:lnTo>
                <a:lnTo>
                  <a:pt x="0" y="40367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783" r="-1621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7466" y="1028700"/>
            <a:ext cx="17273591" cy="9742923"/>
            <a:chOff x="0" y="0"/>
            <a:chExt cx="3442749" cy="1941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749" cy="1941833"/>
            </a:xfrm>
            <a:custGeom>
              <a:avLst/>
              <a:gdLst/>
              <a:ahLst/>
              <a:cxnLst/>
              <a:rect l="l" t="t" r="r" b="b"/>
              <a:pathLst>
                <a:path w="3442749" h="1941833">
                  <a:moveTo>
                    <a:pt x="0" y="0"/>
                  </a:moveTo>
                  <a:lnTo>
                    <a:pt x="3442749" y="0"/>
                  </a:lnTo>
                  <a:lnTo>
                    <a:pt x="3442749" y="1941833"/>
                  </a:lnTo>
                  <a:lnTo>
                    <a:pt x="0" y="1941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42749" cy="1970408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4768" y="7476553"/>
            <a:ext cx="3359825" cy="3753995"/>
          </a:xfrm>
          <a:custGeom>
            <a:avLst/>
            <a:gdLst/>
            <a:ahLst/>
            <a:cxnLst/>
            <a:rect l="l" t="t" r="r" b="b"/>
            <a:pathLst>
              <a:path w="3359825" h="3753995">
                <a:moveTo>
                  <a:pt x="0" y="0"/>
                </a:moveTo>
                <a:lnTo>
                  <a:pt x="3359825" y="0"/>
                </a:lnTo>
                <a:lnTo>
                  <a:pt x="3359825" y="3753994"/>
                </a:lnTo>
                <a:lnTo>
                  <a:pt x="0" y="3753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42315" y="1470618"/>
            <a:ext cx="15803369" cy="6253431"/>
            <a:chOff x="0" y="0"/>
            <a:chExt cx="21071159" cy="8337908"/>
          </a:xfrm>
        </p:grpSpPr>
        <p:sp>
          <p:nvSpPr>
            <p:cNvPr id="7" name="TextBox 7"/>
            <p:cNvSpPr txBox="1"/>
            <p:nvPr/>
          </p:nvSpPr>
          <p:spPr>
            <a:xfrm>
              <a:off x="0" y="1818578"/>
              <a:ext cx="21071159" cy="6295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เพราะเมื่อก่อนท่านเป็นความมืด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แต่เดี๋ยวนี้ท่านเป็นความสว่าง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ในองค์พระผู้เป็นเจ้า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จงดำเนินชีวิตอย่างลูกของความสว่าง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10969135" y="8114388"/>
              <a:ext cx="9753600" cy="223520"/>
            </a:xfrm>
            <a:custGeom>
              <a:avLst/>
              <a:gdLst/>
              <a:ahLst/>
              <a:cxnLst/>
              <a:rect l="l" t="t" r="r" b="b"/>
              <a:pathLst>
                <a:path w="9753600" h="223520">
                  <a:moveTo>
                    <a:pt x="0" y="0"/>
                  </a:moveTo>
                  <a:lnTo>
                    <a:pt x="9753600" y="0"/>
                  </a:lnTo>
                  <a:lnTo>
                    <a:pt x="9753600" y="223520"/>
                  </a:lnTo>
                  <a:lnTo>
                    <a:pt x="0" y="223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588870" y="-66675"/>
              <a:ext cx="11893419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>
                  <a:solidFill>
                    <a:srgbClr val="000000"/>
                  </a:solidFill>
                  <a:latin typeface="Mero Thai"/>
                  <a:cs typeface="Mero Thai"/>
                </a:rPr>
                <a:t>เอเฟซัส 5 : 8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39965" y="-373338"/>
            <a:ext cx="5289896" cy="7517940"/>
            <a:chOff x="0" y="0"/>
            <a:chExt cx="1083733" cy="15401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3733" cy="1540190"/>
            </a:xfrm>
            <a:custGeom>
              <a:avLst/>
              <a:gdLst/>
              <a:ahLst/>
              <a:cxnLst/>
              <a:rect l="l" t="t" r="r" b="b"/>
              <a:pathLst>
                <a:path w="1083733" h="1540190">
                  <a:moveTo>
                    <a:pt x="0" y="0"/>
                  </a:moveTo>
                  <a:lnTo>
                    <a:pt x="1083733" y="0"/>
                  </a:lnTo>
                  <a:lnTo>
                    <a:pt x="1083733" y="1540190"/>
                  </a:lnTo>
                  <a:lnTo>
                    <a:pt x="0" y="1540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83733" cy="1568764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13076" y="544144"/>
            <a:ext cx="4943674" cy="6409383"/>
            <a:chOff x="0" y="0"/>
            <a:chExt cx="6591566" cy="854584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8454" r="40155"/>
            <a:stretch>
              <a:fillRect/>
            </a:stretch>
          </p:blipFill>
          <p:spPr>
            <a:xfrm>
              <a:off x="0" y="0"/>
              <a:ext cx="6591566" cy="854584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447024" y="5559273"/>
            <a:ext cx="3329845" cy="4317083"/>
            <a:chOff x="0" y="0"/>
            <a:chExt cx="4439793" cy="575611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6810" b="6810"/>
            <a:stretch>
              <a:fillRect/>
            </a:stretch>
          </p:blipFill>
          <p:spPr>
            <a:xfrm>
              <a:off x="0" y="0"/>
              <a:ext cx="4439793" cy="575611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0110757" y="2440559"/>
            <a:ext cx="2001189" cy="2378310"/>
            <a:chOff x="0" y="0"/>
            <a:chExt cx="2668252" cy="317108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15053" r="28886"/>
            <a:stretch>
              <a:fillRect/>
            </a:stretch>
          </p:blipFill>
          <p:spPr>
            <a:xfrm>
              <a:off x="0" y="0"/>
              <a:ext cx="2668252" cy="3171081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903331" y="2021028"/>
            <a:ext cx="8940727" cy="5123575"/>
            <a:chOff x="0" y="0"/>
            <a:chExt cx="11920969" cy="6831433"/>
          </a:xfrm>
        </p:grpSpPr>
        <p:sp>
          <p:nvSpPr>
            <p:cNvPr id="12" name="TextBox 12"/>
            <p:cNvSpPr txBox="1"/>
            <p:nvPr/>
          </p:nvSpPr>
          <p:spPr>
            <a:xfrm>
              <a:off x="3792207" y="-371475"/>
              <a:ext cx="8128762" cy="5120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4916"/>
                </a:lnSpc>
              </a:pPr>
              <a:r>
                <a:rPr lang="en-US" sz="11049">
                  <a:solidFill>
                    <a:srgbClr val="000000"/>
                  </a:solidFill>
                  <a:cs typeface="UID วันทอง"/>
                </a:rPr>
                <a:t>เราดึงดูด</a:t>
              </a:r>
            </a:p>
            <a:p>
              <a:pPr algn="just">
                <a:lnSpc>
                  <a:spcPts val="14916"/>
                </a:lnSpc>
              </a:pPr>
              <a:r>
                <a:rPr lang="en-US" sz="11049">
                  <a:solidFill>
                    <a:srgbClr val="000000"/>
                  </a:solidFill>
                  <a:cs typeface="UID วันทอง"/>
                </a:rPr>
                <a:t>ผู้คน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031278" y="5334784"/>
              <a:ext cx="8305188" cy="1496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465"/>
                </a:lnSpc>
              </a:pPr>
              <a:r>
                <a:rPr lang="en-US" sz="7110">
                  <a:solidFill>
                    <a:srgbClr val="000000"/>
                  </a:solidFill>
                  <a:cs typeface="Mero Thai"/>
                </a:rPr>
                <a:t>มาหาพระเจ้าได้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209747"/>
              <a:ext cx="1097318" cy="4250176"/>
            </a:xfrm>
            <a:custGeom>
              <a:avLst/>
              <a:gdLst/>
              <a:ahLst/>
              <a:cxnLst/>
              <a:rect l="l" t="t" r="r" b="b"/>
              <a:pathLst>
                <a:path w="1097318" h="4250176">
                  <a:moveTo>
                    <a:pt x="0" y="0"/>
                  </a:moveTo>
                  <a:lnTo>
                    <a:pt x="1097318" y="0"/>
                  </a:lnTo>
                  <a:lnTo>
                    <a:pt x="1097318" y="4250176"/>
                  </a:lnTo>
                  <a:lnTo>
                    <a:pt x="0" y="4250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88198" y="4022569"/>
              <a:ext cx="547005" cy="516236"/>
            </a:xfrm>
            <a:custGeom>
              <a:avLst/>
              <a:gdLst/>
              <a:ahLst/>
              <a:cxnLst/>
              <a:rect l="l" t="t" r="r" b="b"/>
              <a:pathLst>
                <a:path w="547005" h="516236">
                  <a:moveTo>
                    <a:pt x="0" y="0"/>
                  </a:moveTo>
                  <a:lnTo>
                    <a:pt x="547005" y="0"/>
                  </a:lnTo>
                  <a:lnTo>
                    <a:pt x="547005" y="516236"/>
                  </a:lnTo>
                  <a:lnTo>
                    <a:pt x="0" y="516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3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799527" y="209747"/>
              <a:ext cx="1097318" cy="4250176"/>
            </a:xfrm>
            <a:custGeom>
              <a:avLst/>
              <a:gdLst/>
              <a:ahLst/>
              <a:cxnLst/>
              <a:rect l="l" t="t" r="r" b="b"/>
              <a:pathLst>
                <a:path w="1097318" h="4250176">
                  <a:moveTo>
                    <a:pt x="0" y="0"/>
                  </a:moveTo>
                  <a:lnTo>
                    <a:pt x="1097318" y="0"/>
                  </a:lnTo>
                  <a:lnTo>
                    <a:pt x="1097318" y="4250176"/>
                  </a:lnTo>
                  <a:lnTo>
                    <a:pt x="0" y="4250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519583" y="7127285"/>
            <a:ext cx="3823007" cy="143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0"/>
              </a:lnSpc>
            </a:pPr>
            <a:r>
              <a:rPr lang="en-US" sz="4000">
                <a:solidFill>
                  <a:srgbClr val="000000"/>
                </a:solidFill>
                <a:latin typeface="Mero Thai"/>
                <a:cs typeface="Mero Thai"/>
              </a:rPr>
              <a:t>อิสยาห์ 60 : 1-3 ,</a:t>
            </a:r>
          </a:p>
          <a:p>
            <a:pPr>
              <a:lnSpc>
                <a:spcPts val="5360"/>
              </a:lnSpc>
            </a:pPr>
            <a:r>
              <a:rPr lang="en-US" sz="4000">
                <a:solidFill>
                  <a:srgbClr val="000000"/>
                </a:solidFill>
                <a:latin typeface="Mero Thai"/>
                <a:cs typeface="Mero Thai"/>
              </a:rPr>
              <a:t>เอเฟซัส 5 : 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8296" y="1028700"/>
            <a:ext cx="19077596" cy="10067888"/>
            <a:chOff x="0" y="0"/>
            <a:chExt cx="3802300" cy="20066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02300" cy="2006601"/>
            </a:xfrm>
            <a:custGeom>
              <a:avLst/>
              <a:gdLst/>
              <a:ahLst/>
              <a:cxnLst/>
              <a:rect l="l" t="t" r="r" b="b"/>
              <a:pathLst>
                <a:path w="3802300" h="2006601">
                  <a:moveTo>
                    <a:pt x="0" y="0"/>
                  </a:moveTo>
                  <a:lnTo>
                    <a:pt x="3802300" y="0"/>
                  </a:lnTo>
                  <a:lnTo>
                    <a:pt x="3802300" y="2006601"/>
                  </a:lnTo>
                  <a:lnTo>
                    <a:pt x="0" y="20066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802300" cy="2035176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092850" y="4021662"/>
            <a:ext cx="7538241" cy="238711"/>
          </a:xfrm>
          <a:custGeom>
            <a:avLst/>
            <a:gdLst/>
            <a:ahLst/>
            <a:cxnLst/>
            <a:rect l="l" t="t" r="r" b="b"/>
            <a:pathLst>
              <a:path w="7538241" h="238711">
                <a:moveTo>
                  <a:pt x="0" y="0"/>
                </a:moveTo>
                <a:lnTo>
                  <a:pt x="7538241" y="0"/>
                </a:lnTo>
                <a:lnTo>
                  <a:pt x="7538241" y="238710"/>
                </a:lnTo>
                <a:lnTo>
                  <a:pt x="0" y="238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327930">
            <a:off x="-1890095" y="6252122"/>
            <a:ext cx="5837590" cy="3962264"/>
          </a:xfrm>
          <a:custGeom>
            <a:avLst/>
            <a:gdLst/>
            <a:ahLst/>
            <a:cxnLst/>
            <a:rect l="l" t="t" r="r" b="b"/>
            <a:pathLst>
              <a:path w="5837590" h="3962264">
                <a:moveTo>
                  <a:pt x="0" y="0"/>
                </a:moveTo>
                <a:lnTo>
                  <a:pt x="5837590" y="0"/>
                </a:lnTo>
                <a:lnTo>
                  <a:pt x="5837590" y="3962264"/>
                </a:lnTo>
                <a:lnTo>
                  <a:pt x="0" y="396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714719" y="1754289"/>
            <a:ext cx="15947389" cy="5902793"/>
            <a:chOff x="0" y="0"/>
            <a:chExt cx="21263186" cy="7870390"/>
          </a:xfrm>
        </p:grpSpPr>
        <p:sp>
          <p:nvSpPr>
            <p:cNvPr id="8" name="TextBox 8"/>
            <p:cNvSpPr txBox="1"/>
            <p:nvPr/>
          </p:nvSpPr>
          <p:spPr>
            <a:xfrm>
              <a:off x="5511792" y="-66675"/>
              <a:ext cx="11893419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>
                  <a:solidFill>
                    <a:srgbClr val="000000"/>
                  </a:solidFill>
                  <a:latin typeface="Mero Thai"/>
                  <a:cs typeface="Mero Thai"/>
                </a:rPr>
                <a:t>อิสยาห์ 60 : 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74580"/>
              <a:ext cx="21263186" cy="6295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latin typeface="Mero Thai Bold"/>
                  <a:cs typeface="Mero Thai Bold"/>
                </a:rPr>
                <a:t>“เยรูซาเล็มเอ๋ย จงลุกขึ้นส่องสว่าง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เพราะว่าความสว่างของเจ้ามาแล้ว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และพระเกียรติสิริขององค์พระผู้เป็นเจ้าปรากฏขึ้นเหนือเจ้า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3672" y="-398992"/>
            <a:ext cx="17894981" cy="9797869"/>
            <a:chOff x="0" y="0"/>
            <a:chExt cx="3566596" cy="19527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66596" cy="1952785"/>
            </a:xfrm>
            <a:custGeom>
              <a:avLst/>
              <a:gdLst/>
              <a:ahLst/>
              <a:cxnLst/>
              <a:rect l="l" t="t" r="r" b="b"/>
              <a:pathLst>
                <a:path w="3566596" h="1952785">
                  <a:moveTo>
                    <a:pt x="0" y="0"/>
                  </a:moveTo>
                  <a:lnTo>
                    <a:pt x="3566596" y="0"/>
                  </a:lnTo>
                  <a:lnTo>
                    <a:pt x="3566596" y="1952785"/>
                  </a:lnTo>
                  <a:lnTo>
                    <a:pt x="0" y="19527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566596" cy="1981360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3175" y="1306763"/>
            <a:ext cx="17634484" cy="6838525"/>
            <a:chOff x="0" y="0"/>
            <a:chExt cx="23512645" cy="9118034"/>
          </a:xfrm>
        </p:grpSpPr>
        <p:sp>
          <p:nvSpPr>
            <p:cNvPr id="6" name="TextBox 6"/>
            <p:cNvSpPr txBox="1"/>
            <p:nvPr/>
          </p:nvSpPr>
          <p:spPr>
            <a:xfrm>
              <a:off x="6462857" y="-66675"/>
              <a:ext cx="11893419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>
                  <a:solidFill>
                    <a:srgbClr val="000000"/>
                  </a:solidFill>
                  <a:latin typeface="Mero Thai"/>
                  <a:cs typeface="Mero Thai"/>
                </a:rPr>
                <a:t>อิสยาห์ 60 : 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72823"/>
              <a:ext cx="23512645" cy="7845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ดูเถิด ความมืดปกคลุมโลก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ความมืดมิดอยู่เหนือบรรดาประชาชาติ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แต่องค์พระผู้เป็นเจ้าทรงปรากฏขึ้น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เหนือเจ้า พระเกียรติสิริของพระองค์</a:t>
              </a:r>
            </a:p>
            <a:p>
              <a:pPr algn="ctr">
                <a:lnSpc>
                  <a:spcPts val="9170"/>
                </a:lnSpc>
              </a:pPr>
              <a:r>
                <a:rPr lang="en-US" sz="7000">
                  <a:solidFill>
                    <a:srgbClr val="000000"/>
                  </a:solidFill>
                  <a:cs typeface="Mero Thai Bold"/>
                </a:rPr>
                <a:t>ปรากฏขึ้นเหนือเจ้า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915</Words>
  <Application>Microsoft Office PowerPoint</Application>
  <PresentationFormat>Custom</PresentationFormat>
  <Paragraphs>140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Mero Thai</vt:lpstr>
      <vt:lpstr>Calibri</vt:lpstr>
      <vt:lpstr>TT Hoves</vt:lpstr>
      <vt:lpstr>Mero Thai Bold</vt:lpstr>
      <vt:lpstr>Moontime Bold</vt:lpstr>
      <vt:lpstr>UID วันทอง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สำเนาของ Cream Neutral Minimalist Photographic Announcements Church Presentation</dc:title>
  <dc:creator>sansern tangjitsansern (Gave)</dc:creator>
  <cp:lastModifiedBy>sansern tangjitsansern (Gave)</cp:lastModifiedBy>
  <cp:revision>1</cp:revision>
  <dcterms:created xsi:type="dcterms:W3CDTF">2006-08-16T00:00:00Z</dcterms:created>
  <dcterms:modified xsi:type="dcterms:W3CDTF">2024-02-07T06:14:18Z</dcterms:modified>
  <dc:identifier>DAF7dFw9l3Y</dc:identifier>
</cp:coreProperties>
</file>