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6" r:id="rId18"/>
    <p:sldId id="279" r:id="rId19"/>
    <p:sldId id="277" r:id="rId20"/>
    <p:sldId id="278" r:id="rId21"/>
    <p:sldId id="273" r:id="rId22"/>
    <p:sldId id="274" r:id="rId23"/>
    <p:sldId id="284" r:id="rId24"/>
    <p:sldId id="281" r:id="rId25"/>
    <p:sldId id="282" r:id="rId26"/>
    <p:sldId id="283" r:id="rId27"/>
    <p:sldId id="288" r:id="rId28"/>
    <p:sldId id="285" r:id="rId29"/>
    <p:sldId id="287" r:id="rId30"/>
    <p:sldId id="289" r:id="rId31"/>
    <p:sldId id="290" r:id="rId32"/>
    <p:sldId id="291" r:id="rId33"/>
    <p:sldId id="293" r:id="rId34"/>
    <p:sldId id="292" r:id="rId35"/>
    <p:sldId id="286" r:id="rId36"/>
    <p:sldId id="295" r:id="rId37"/>
    <p:sldId id="294" r:id="rId38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92"/>
    <p:restoredTop sz="94648"/>
  </p:normalViewPr>
  <p:slideViewPr>
    <p:cSldViewPr snapToGrid="0">
      <p:cViewPr varScale="1">
        <p:scale>
          <a:sx n="56" d="100"/>
          <a:sy n="56" d="100"/>
        </p:scale>
        <p:origin x="184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0C975-28F6-949D-A66C-DF4B9809C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0C43E-0EF0-7314-3583-685B96F14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433FE-4890-7B15-9083-44E6E4C5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CFE23-80AB-ADDF-2177-2F3E3FF2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DC57E-0F7C-2B44-0BDC-B13B7953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670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6C23-A61A-F633-06BC-EFC0486E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4DB51-69F8-E2FC-2E28-9B4FFF7AB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AFD14-2B5E-0E26-0CFD-09D012F6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DB007-0A75-3E3C-AAF8-5E7CFF3D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4A33E-5371-E54D-CF21-431A18ED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4706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B44290-3B71-5219-081F-6AAAA07F0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97C72-53EF-BEE0-62F2-CE10C92CE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A2041-23AE-BB81-7666-50679ECE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4A72-6399-9941-48B2-565B495F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606F7-5721-57DE-80D3-E64BAC693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1518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F4DA-0C81-5200-6600-C506D4D3B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D7FDA-29F8-21D6-E942-895674155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3F094-BB59-CC59-FEFD-A0302903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8527C-1B33-BBD4-1FCB-A92C75F74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DA5E6-6866-A739-31BA-DBC060F4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9019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7AEE2-5F7B-9CEE-1473-A7AB1055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6BA1E-F91E-DF0F-C2F9-ED13263E1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65D1C-BBDF-46B1-D88C-8BC2CB1E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EC3C3-FEB1-368B-9559-EA6C49D5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A1367-0B2A-CF1D-B2EA-AA45BC472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4987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995B-DA75-765C-9279-B891E78D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3F40D-2885-F3C6-371A-2787A261F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B9131-5A0D-9890-2C37-BFC084672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4867C-636E-4F31-B468-85A0D677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FF759-D2F0-4900-90E5-2D6729FB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77D14-09E7-6072-5DD3-F7C43664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454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3A89B-3975-C586-2149-F2BF3127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501F6-F709-EE63-0BC2-3AB5E7A25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3CCB8-F3EA-3FF0-8BC1-577D2A650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71B026-B934-88EC-E191-06041AE21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DE0E8-060C-8BCC-658B-36E182832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1BABC-587D-A22F-0DFF-877DFB3E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12B74-CB72-515D-F7FA-163572B8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BF0128-4090-20A2-591A-DE0C6924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25936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D553-936B-3599-5376-DCEF567D4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F1C7D-E09E-77DD-11FF-AEADC0DE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5192B-D591-7359-565D-6EFBE601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BB8E9-DF14-A04D-2CFA-C3D3A5B13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3015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257C0-DF5D-4FFA-313A-A8F4A828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4B411-C5CC-5BA4-AFCE-E6674390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8F2FC-D0F0-4830-A9DF-261CFCF3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58662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D703-4A71-D4CE-8AED-87A70642B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DCB59-33FA-5230-7BA4-99D504A11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ECB81-01B9-D28D-908D-E3A7CC6DD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B7CB6-3338-7B41-EB92-B76F3C409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AB065-D658-81E0-2B0F-80B0E35DB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AD1BA-F607-ACB7-CFE6-132246E1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0481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3058C-F5C1-FED2-FB15-155FF95DA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BA3FA-0C6B-4161-7789-FD794371D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95177-4D1F-98D4-EC9F-2157DE182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C3553-9B0C-4C6A-14FE-86BD8E093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63BE7-DA6C-A34E-6ED0-18B44194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0CC7F-CBDF-9031-798A-F9E665A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60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B46779-995C-A456-8F6E-D81DAC661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2912A-70C1-36A3-B3C6-8F7B792F7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D1797-1DD4-B66F-0C90-67B189966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DA6CB-EFFD-1F46-96E9-62A9397D3376}" type="datetimeFigureOut">
              <a:rPr lang="en-TH" smtClean="0"/>
              <a:t>12/8/2023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28222-BD0A-FC3D-5605-01A217FD7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C73FE-38BF-32F3-56A3-5139C35F6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2F11-318C-BF48-8159-740A9949C53C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80243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holding grain in their hands&#10;&#10;Description automatically generated">
            <a:extLst>
              <a:ext uri="{FF2B5EF4-FFF2-40B4-BE49-F238E27FC236}">
                <a16:creationId xmlns:a16="http://schemas.microsoft.com/office/drawing/2014/main" id="{E925D323-8987-E10A-8F9F-9F0EA685C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8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21</a:t>
            </a:r>
          </a:p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21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แต่เพราะไม่หยั่งรากลึก จึงคงอยู่แค่ชั่วคราว เมื่อเกิดปัญหาหรือการข่มเหงเนื่องด้วยพระวจนะนั้นก็เลิกราไปอย่างรวดเร็ว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497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56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56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</a:t>
            </a:r>
            <a:r>
              <a:rPr lang="en-US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22</a:t>
            </a:r>
          </a:p>
          <a:p>
            <a:r>
              <a:rPr lang="en-US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22 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เมล็ดพืชที่ตกกลางพงหนามคือผู้ที่ได้ยินพระวจนะแต่ถูกความพะวักพะวนในชีวิตนี้ และความหลอกลวงของทรัพย์สมบัติรัดเสียทำให้ไม่เกิดผล </a:t>
            </a:r>
            <a:endParaRPr lang="en-US" sz="56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1658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059668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56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56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</a:t>
            </a:r>
            <a:r>
              <a:rPr lang="en-US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23</a:t>
            </a:r>
          </a:p>
          <a:p>
            <a:r>
              <a:rPr lang="en-US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23 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ส่วนเมล็ดพืชซึ่งตกในดินดีนั้นคือผู้ที่ได้ยินพระวจนะและเข้าใจก็เกิดผลร้อยเท่า หกสิบเท่า หรือสามสิบเท่าของที่หว่านลงไป</a:t>
            </a:r>
            <a:endParaRPr lang="en-US" sz="56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9101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en-US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1.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ก.</a:t>
            </a:r>
            <a:r>
              <a:rPr lang="en-US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 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เมล็ดนั้นคือพระวจนะของพระเจ้า</a:t>
            </a:r>
            <a:endParaRPr lang="en-US" sz="56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ลูก</a:t>
            </a:r>
            <a:r>
              <a:rPr lang="th-TH" sz="56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า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8:11, มาระโก 4:14</a:t>
            </a:r>
            <a:endParaRPr lang="en-US" sz="56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35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ลูก</a:t>
            </a:r>
            <a:r>
              <a:rPr lang="th-TH" sz="56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า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8:11</a:t>
            </a:r>
            <a:endParaRPr lang="en-US" sz="56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en-US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11 “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ความหมายของคำอุปมาก็คือ เมล็ดที่หว่านคือพระวจนะของพระเจ้า</a:t>
            </a:r>
            <a:endParaRPr lang="en-US" sz="56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endParaRPr lang="en-US" sz="32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มาระโก 4:14 </a:t>
            </a:r>
            <a:r>
              <a:rPr lang="en-US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TNCV</a:t>
            </a:r>
          </a:p>
          <a:p>
            <a:r>
              <a:rPr lang="en-US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14 </a:t>
            </a:r>
            <a:r>
              <a:rPr lang="th-TH" sz="56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ชาวนาได้หว่านพระวจนะ</a:t>
            </a:r>
          </a:p>
        </p:txBody>
      </p:sp>
    </p:spTree>
    <p:extLst>
      <p:ext uri="{BB962C8B-B14F-4D97-AF65-F5344CB8AC3E}">
        <p14:creationId xmlns:p14="http://schemas.microsoft.com/office/powerpoint/2010/main" val="3397921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1.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ข.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ดิน 4 ชนิด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2781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2.	พระคัมภีร์กล่าวถึงการหว่านเมล็ด 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ทั้งเมล็ดที่ดีและไม่ดี ซึ่งรวมถึง:</a:t>
            </a:r>
          </a:p>
        </p:txBody>
      </p:sp>
    </p:spTree>
    <p:extLst>
      <p:ext uri="{BB962C8B-B14F-4D97-AF65-F5344CB8AC3E}">
        <p14:creationId xmlns:p14="http://schemas.microsoft.com/office/powerpoint/2010/main" val="1305156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2.ก.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เมล็ดที่ดี และเมล็ดที่ไม่ดี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endParaRPr lang="en-US" sz="32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13:24-25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24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พระเยซูทรงยกคำอุปมาอีกว่า “อาณาจักรสวรรค์เปรียบเหมือนคนหว่านเมล็ดพันธุ์ดีในนาของตน</a:t>
            </a:r>
          </a:p>
        </p:txBody>
      </p:sp>
    </p:spTree>
    <p:extLst>
      <p:ext uri="{BB962C8B-B14F-4D97-AF65-F5344CB8AC3E}">
        <p14:creationId xmlns:p14="http://schemas.microsoft.com/office/powerpoint/2010/main" val="3407366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2.ก.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  <a:r>
              <a:rPr lang="en-US" sz="6000" b="1" dirty="0">
                <a:solidFill>
                  <a:srgbClr val="FF0000"/>
                </a:solidFill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เมล็ดที่ดี และเมล็ดที่ไม่ดี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endParaRPr lang="en-US" sz="32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13:25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25 แต่ขณะที่ทุกคนหลับอยู่ศัตรูของเขามาหว่านวัชพืชแทรกปนกับข้าวสาลีแล้วก็จากไป</a:t>
            </a:r>
          </a:p>
        </p:txBody>
      </p:sp>
    </p:spTree>
    <p:extLst>
      <p:ext uri="{BB962C8B-B14F-4D97-AF65-F5344CB8AC3E}">
        <p14:creationId xmlns:p14="http://schemas.microsoft.com/office/powerpoint/2010/main" val="624808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059668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2.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ข. ความแตกแยก</a:t>
            </a:r>
          </a:p>
          <a:p>
            <a:endParaRPr lang="th-TH" sz="32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สุภาษิต 6:14 ผู้คิดอ่านทำการชั่วร้าย</a:t>
            </a: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จากใจคิดคดทรยศพวกเขาคอยยุแยง</a:t>
            </a: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ตะแคงรั่วเสมอ</a:t>
            </a:r>
          </a:p>
        </p:txBody>
      </p:sp>
    </p:spTree>
    <p:extLst>
      <p:ext uri="{BB962C8B-B14F-4D97-AF65-F5344CB8AC3E}">
        <p14:creationId xmlns:p14="http://schemas.microsoft.com/office/powerpoint/2010/main" val="4825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1.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คำอุปมาเรื่องผู้หว่านเมล็ดพืช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13:3-9, 18-23</a:t>
            </a:r>
            <a:endParaRPr lang="en-TH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1767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059668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en-US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2.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ข. ความแตกแยก</a:t>
            </a:r>
          </a:p>
          <a:p>
            <a:endParaRPr lang="en-US" sz="32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สุภาษิต 6:</a:t>
            </a:r>
            <a:r>
              <a:rPr lang="en-US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19 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พยานเท็จผู้กล่าวมุสาและคนที่ยุให้ญาติพี่น้องแตกแยกกัน</a:t>
            </a:r>
          </a:p>
        </p:txBody>
      </p:sp>
    </p:spTree>
    <p:extLst>
      <p:ext uri="{BB962C8B-B14F-4D97-AF65-F5344CB8AC3E}">
        <p14:creationId xmlns:p14="http://schemas.microsoft.com/office/powerpoint/2010/main" val="1329974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2.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ค.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 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ควา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มอยุติธรรม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endParaRPr lang="en-US" sz="32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สุภาษิต 22:8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ผู้หว่าน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ควา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มอยุติธรรมก็เก็บเกี่ยวความทุกข์ร้อนอำนาจอันน่าสะพรึงกลัวของเขาจะถูกทำลายลง</a:t>
            </a:r>
          </a:p>
        </p:txBody>
      </p:sp>
    </p:spTree>
    <p:extLst>
      <p:ext uri="{BB962C8B-B14F-4D97-AF65-F5344CB8AC3E}">
        <p14:creationId xmlns:p14="http://schemas.microsoft.com/office/powerpoint/2010/main" val="710195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2.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ง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.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ความเดือดร้อน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โย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บ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4:8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ข้าสังเกตว่าคนที่ไถความชั่วและหว่านความเดือดร้อนก็จะเก็บเกี่ยวสิ่งนั้น</a:t>
            </a:r>
          </a:p>
        </p:txBody>
      </p:sp>
    </p:spTree>
    <p:extLst>
      <p:ext uri="{BB962C8B-B14F-4D97-AF65-F5344CB8AC3E}">
        <p14:creationId xmlns:p14="http://schemas.microsoft.com/office/powerpoint/2010/main" val="4155885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2.จ.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ความชอบธรรม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สุภาษิต 11:18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คนชั่วได้ค่าจ้างจอมปลอมแต่ผู้ที่หว่านความชอบธรรมได้เก็บเกี่ยวบำเหน็จอย่างแน่นอน</a:t>
            </a:r>
          </a:p>
        </p:txBody>
      </p:sp>
    </p:spTree>
    <p:extLst>
      <p:ext uri="{BB962C8B-B14F-4D97-AF65-F5344CB8AC3E}">
        <p14:creationId xmlns:p14="http://schemas.microsoft.com/office/powerpoint/2010/main" val="4063718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3.	ใครคือผู้ที่หว่านเมล็ด?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  <a:endParaRPr lang="th-TH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9765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4.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การหว่านเมล็ดหมายถึงอะไร 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และจะหว่านเมล็ดได้อย่างไร?</a:t>
            </a:r>
          </a:p>
        </p:txBody>
      </p:sp>
    </p:spTree>
    <p:extLst>
      <p:ext uri="{BB962C8B-B14F-4D97-AF65-F5344CB8AC3E}">
        <p14:creationId xmlns:p14="http://schemas.microsoft.com/office/powerpoint/2010/main" val="2462612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28:19-20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19 ดังนั้นจงไปสร้างสาวกจากมวลประชาชาติ ให้เขารับบัพติศม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า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ใน พระนามของพระบิดา พระบุตร และพระวิญญาณบริสุทธิ์</a:t>
            </a:r>
          </a:p>
        </p:txBody>
      </p:sp>
    </p:spTree>
    <p:extLst>
      <p:ext uri="{BB962C8B-B14F-4D97-AF65-F5344CB8AC3E}">
        <p14:creationId xmlns:p14="http://schemas.microsoft.com/office/powerpoint/2010/main" val="150842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28:19-20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20 สอนเขาให้เชื่อฟังทุกสิ่งที่เราสั่งพวกท่านไว้ และแน่นอน เราจะอยู่กับท่านทั้งหลายเสมอไปตราบจนสิ้นยุค”</a:t>
            </a:r>
          </a:p>
        </p:txBody>
      </p:sp>
    </p:spTree>
    <p:extLst>
      <p:ext uri="{BB962C8B-B14F-4D97-AF65-F5344CB8AC3E}">
        <p14:creationId xmlns:p14="http://schemas.microsoft.com/office/powerpoint/2010/main" val="1908024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มาระโก 16:15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</a:p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15 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พระองค์ตรัสกับพวกเขาว่า 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“จงออกไปทั่วโลก ประกาศข่าวประเสริฐแก่คนทั้งปวง</a:t>
            </a:r>
          </a:p>
        </p:txBody>
      </p:sp>
    </p:spTree>
    <p:extLst>
      <p:ext uri="{BB962C8B-B14F-4D97-AF65-F5344CB8AC3E}">
        <p14:creationId xmlns:p14="http://schemas.microsoft.com/office/powerpoint/2010/main" val="3175261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โรม 10:17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ฉะนั้นความเชื่อจึงเกิดขึ้นจาก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การได้ยินเรื่องราวนั้น และเรื่องราวที่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ได้ยินนั้นคือพระวจนะของพระคริสต์</a:t>
            </a:r>
          </a:p>
          <a:p>
            <a:endParaRPr lang="th-TH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390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13:3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3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แล้วพระองค์ตรัสหลายสิ่งกับพวกเขาเป็นคำอุปมาเช่น “ชาวนาคนหนึ่งออกไปหว่านเมล็ดพืช</a:t>
            </a:r>
            <a:endParaRPr lang="en-TH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94447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5. 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จะหว่านเมล็ดที่ไหน?</a:t>
            </a:r>
          </a:p>
          <a:p>
            <a:endParaRPr lang="en-US" sz="32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5.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ก. ในดินดีทุกประเภท</a:t>
            </a:r>
          </a:p>
        </p:txBody>
      </p:sp>
    </p:spTree>
    <p:extLst>
      <p:ext uri="{BB962C8B-B14F-4D97-AF65-F5344CB8AC3E}">
        <p14:creationId xmlns:p14="http://schemas.microsoft.com/office/powerpoint/2010/main" val="2919524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059668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ลูก</a:t>
            </a:r>
            <a:r>
              <a:rPr lang="th-TH" sz="54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า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19:</a:t>
            </a:r>
            <a:r>
              <a:rPr lang="en-US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9-10</a:t>
            </a:r>
            <a:endParaRPr lang="th-TH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en-US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9 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พระเยซูตรัสกับเขาว่า “วันนี้</a:t>
            </a:r>
            <a:endParaRPr lang="en-US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ความรอดมาถึงบ้านนี้แล้ว เพราะ</a:t>
            </a:r>
            <a:endParaRPr lang="en-US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ชายผู้นี้ก็เป็นบุตรของอับราฮัมด้วย </a:t>
            </a:r>
            <a:endParaRPr lang="en-US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10 เพราะบุตรมนุษย์ได้มาเพื่อเสาะหาและช่วยผู้ที่หลงหายไปให้รอด”</a:t>
            </a:r>
          </a:p>
        </p:txBody>
      </p:sp>
    </p:spTree>
    <p:extLst>
      <p:ext uri="{BB962C8B-B14F-4D97-AF65-F5344CB8AC3E}">
        <p14:creationId xmlns:p14="http://schemas.microsoft.com/office/powerpoint/2010/main" val="2427777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กิจการ 9:1</a:t>
            </a:r>
            <a:r>
              <a:rPr lang="en-US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5</a:t>
            </a:r>
          </a:p>
          <a:p>
            <a:r>
              <a:rPr lang="en-US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15 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แต่องค์พระผู้เป็นเจ้าตรัส</a:t>
            </a:r>
            <a:endParaRPr lang="en-US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กับอานา</a:t>
            </a:r>
            <a:r>
              <a:rPr lang="th-TH" sz="54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เนีย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ว่า “ไปเถิด! ชายผู้นี้คืออุปกรณ์ที่เราได้เลือกสรรไว้เพื่อนำนามของเราไปยังคนต่างชาติและบรรดากษัตริย์ของพวกเขาตลอดจนประชากรอิสราเอล</a:t>
            </a:r>
          </a:p>
        </p:txBody>
      </p:sp>
    </p:spTree>
    <p:extLst>
      <p:ext uri="{BB962C8B-B14F-4D97-AF65-F5344CB8AC3E}">
        <p14:creationId xmlns:p14="http://schemas.microsoft.com/office/powerpoint/2010/main" val="2787617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เอ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เฟซัส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4:29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อย่าหลุดปากเอ่ยสิ่งที่ไม่สมควร แต่จงกล่าววาจาอันเป็นประโยชน์เพื่อเสริมสร้างผู้อื่นขึ้นตามความจำเป็นของเขา จะได้เป็นผลดีแก่ผู้ฟัง</a:t>
            </a:r>
          </a:p>
        </p:txBody>
      </p:sp>
    </p:spTree>
    <p:extLst>
      <p:ext uri="{BB962C8B-B14F-4D97-AF65-F5344CB8AC3E}">
        <p14:creationId xmlns:p14="http://schemas.microsoft.com/office/powerpoint/2010/main" val="1893244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6.	จะหว่านเมล็ดเมื่อใด? </a:t>
            </a: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 </a:t>
            </a:r>
            <a:r>
              <a:rPr lang="th-TH" sz="54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ทิ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โม</a:t>
            </a:r>
            <a:r>
              <a:rPr lang="th-TH" sz="54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ธี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4:2</a:t>
            </a:r>
            <a:r>
              <a:rPr lang="en-US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จงประกาศพระวจนะ จงเตรียมตัวให้</a:t>
            </a:r>
            <a:endParaRPr lang="en-US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พร้อมทั้งขณะที่มีโอกาสและไม่มีโอกาส </a:t>
            </a:r>
            <a:endParaRPr lang="en-US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จงแก้ไขข้อผิดพลาด จงตักเตือน และให้กำลังใจด้วยความอดทนอย่างยิ่งและด้วย</a:t>
            </a:r>
            <a:endParaRPr lang="en-US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การสั่งสอนอย่างถี่ถ้วน</a:t>
            </a:r>
          </a:p>
        </p:txBody>
      </p:sp>
    </p:spTree>
    <p:extLst>
      <p:ext uri="{BB962C8B-B14F-4D97-AF65-F5344CB8AC3E}">
        <p14:creationId xmlns:p14="http://schemas.microsoft.com/office/powerpoint/2010/main" val="6627547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 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เป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โต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ร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3:15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</a:t>
            </a: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แต่ในใจของท่านจงเทิดทูน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พระคริสต์เป็นองค์พระผู้เป็นเจ้า จงเตรียมพร้อมเสมอที่จะตอบทุกคนซึ่งถามถึงเหตุผลที่ท่านมีความหวังใจเช่นนี้ แต่จงตอบอย่างสุภาพอ่อนโยนและให้เกียรติ</a:t>
            </a:r>
          </a:p>
        </p:txBody>
      </p:sp>
    </p:spTree>
    <p:extLst>
      <p:ext uri="{BB962C8B-B14F-4D97-AF65-F5344CB8AC3E}">
        <p14:creationId xmlns:p14="http://schemas.microsoft.com/office/powerpoint/2010/main" val="2609612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ปฐมกาล 8:22 ตราบใดที่โลกยังคงอยู่ ตราบนั้นจะมีฤดูหว่านและฤดูเก็บเกี่ยว ความหนาวเย็นและความร้อน ฤดูร้อนและฤดูหนาว วันและคืน อยู่เรื่อยไป</a:t>
            </a:r>
          </a:p>
        </p:txBody>
      </p:sp>
    </p:spTree>
    <p:extLst>
      <p:ext uri="{BB962C8B-B14F-4D97-AF65-F5344CB8AC3E}">
        <p14:creationId xmlns:p14="http://schemas.microsoft.com/office/powerpoint/2010/main" val="2781207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18661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endParaRPr lang="th-TH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812C43-B97D-4845-FBD1-591CD1A15B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5B71069D-749E-E97A-7C90-24B97F231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D9D1CB-7522-8841-1664-21336E2775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59CBAC-FE5C-8BBA-F755-4A1F2486A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7">
            <a:extLst>
              <a:ext uri="{FF2B5EF4-FFF2-40B4-BE49-F238E27FC236}">
                <a16:creationId xmlns:a16="http://schemas.microsoft.com/office/drawing/2014/main" id="{63692B81-00A8-1B76-DF7B-1C80A5415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Isosceles Triangle 19">
            <a:extLst>
              <a:ext uri="{FF2B5EF4-FFF2-40B4-BE49-F238E27FC236}">
                <a16:creationId xmlns:a16="http://schemas.microsoft.com/office/drawing/2014/main" id="{A0207A8D-B3EA-6C8A-5E3A-6E99D2DDC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erson holding grain in their hands&#10;&#10;Description automatically generated">
            <a:extLst>
              <a:ext uri="{FF2B5EF4-FFF2-40B4-BE49-F238E27FC236}">
                <a16:creationId xmlns:a16="http://schemas.microsoft.com/office/drawing/2014/main" id="{C91CF94C-947D-21F8-E015-43673E2FE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5"/>
          </a:xfrm>
          <a:prstGeom prst="rect">
            <a:avLst/>
          </a:prstGeom>
          <a:ln>
            <a:noFill/>
          </a:ln>
        </p:spPr>
      </p:pic>
      <p:sp>
        <p:nvSpPr>
          <p:cNvPr id="14" name="Isosceles Triangle 21">
            <a:extLst>
              <a:ext uri="{FF2B5EF4-FFF2-40B4-BE49-F238E27FC236}">
                <a16:creationId xmlns:a16="http://schemas.microsoft.com/office/drawing/2014/main" id="{3256B743-285D-CD81-943B-79EAFB975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2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4-5</a:t>
            </a:r>
          </a:p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4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ขณะที่หว่าน บางเมล็ดก็ตกตาม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ทางและนกมาจิกกินไปหมด 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5 บางเมล็ดตกบนพื้นกรวดหิน มีเนื้อดินน้อยจึงงอกขึ้นโดยเร็วเพราะดินไม่ลึก</a:t>
            </a:r>
            <a:endParaRPr lang="en-TH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327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13:6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-7</a:t>
            </a:r>
          </a:p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6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แต่เมื่อแดดเผาก็เหี่ยวไปเพราะไม่มีราก 7 บางเมล็ดตกกลางพงหนามโดนหนามงอกคลุม</a:t>
            </a:r>
            <a:endParaRPr lang="en-TH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00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8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-9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8 แต่ยังมีบางเมล็ดที่ตกบนดินดี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ซึ่งเกิดผลร้อยเท่า หกสิบเท่า หรือ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สามสิบเท่าของที่หว่าน 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  <a:p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9 ใครมีหู จงฟังเถิด</a:t>
            </a:r>
            <a:endParaRPr lang="en-TH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8930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18-23</a:t>
            </a:r>
          </a:p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18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จงฟังความหมายของคำอุปมาเรื่องผู้หว่านนี้คือ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673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54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54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</a:t>
            </a:r>
            <a:r>
              <a:rPr lang="en-US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19</a:t>
            </a:r>
          </a:p>
          <a:p>
            <a:r>
              <a:rPr lang="en-US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19 </a:t>
            </a:r>
            <a:r>
              <a:rPr lang="th-TH" sz="54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เมื่อผู้ใดได้ยินเนื้อความเกี่ยวกับอาณาจักรของพระเจ้าและไม่เข้าใจ มารก็มาฉวยเอาสิ่งที่หว่านลงในใจของเขาไป นี่คือเมล็ดพืชที่หว่านตามทาง</a:t>
            </a:r>
            <a:endParaRPr lang="en-US" sz="54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112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holding a heart&#10;&#10;Description automatically generated">
            <a:extLst>
              <a:ext uri="{FF2B5EF4-FFF2-40B4-BE49-F238E27FC236}">
                <a16:creationId xmlns:a16="http://schemas.microsoft.com/office/drawing/2014/main" id="{F8D1BE2A-800D-08A6-3A22-A1AC23AC2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B81F-BBDA-05C2-DC18-2B9A3E7506BC}"/>
              </a:ext>
            </a:extLst>
          </p:cNvPr>
          <p:cNvSpPr txBox="1"/>
          <p:nvPr/>
        </p:nvSpPr>
        <p:spPr>
          <a:xfrm>
            <a:off x="0" y="3290054"/>
            <a:ext cx="11811000" cy="369332"/>
          </a:xfrm>
          <a:prstGeom prst="rect">
            <a:avLst/>
          </a:prstGeom>
          <a:noFill/>
        </p:spPr>
        <p:txBody>
          <a:bodyPr wrap="square" lIns="360000" tIns="720000" rIns="360000" bIns="360000" rtlCol="0" anchor="ctr" anchorCtr="0">
            <a:noAutofit/>
          </a:bodyPr>
          <a:lstStyle/>
          <a:p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มั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ทธิ</a:t>
            </a:r>
            <a:r>
              <a:rPr lang="th-TH" sz="6000" b="1" dirty="0" err="1">
                <a:latin typeface="DC-Palamongkol" panose="020B0500040200020003" pitchFamily="34" charset="-34"/>
                <a:cs typeface="DC-Palamongkol" panose="020B0500040200020003" pitchFamily="34" charset="-34"/>
              </a:rPr>
              <a:t>ว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 13:</a:t>
            </a:r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20</a:t>
            </a:r>
          </a:p>
          <a:p>
            <a:r>
              <a:rPr lang="en-US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20 </a:t>
            </a:r>
            <a:r>
              <a:rPr lang="th-TH" sz="6000" b="1" dirty="0">
                <a:latin typeface="DC-Palamongkol" panose="020B0500040200020003" pitchFamily="34" charset="-34"/>
                <a:cs typeface="DC-Palamongkol" panose="020B0500040200020003" pitchFamily="34" charset="-34"/>
              </a:rPr>
              <a:t>เมล็ดพืชที่ตกลงบนพื้นที่มีหินมากคือผู้ที่ได้ยินพระวจนะแล้วก็รับไว้ทันทีด้วยความยินดี</a:t>
            </a:r>
            <a:endParaRPr lang="en-US" sz="6000" b="1" dirty="0">
              <a:latin typeface="DC-Palamongkol" panose="020B0500040200020003" pitchFamily="34" charset="-34"/>
              <a:cs typeface="DC-Palamongkol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374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988</Words>
  <Application>Microsoft Macintosh PowerPoint</Application>
  <PresentationFormat>Widescreen</PresentationFormat>
  <Paragraphs>97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DC-Palamongkol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Higginbotham</dc:creator>
  <cp:lastModifiedBy>Sharon Higginbotham</cp:lastModifiedBy>
  <cp:revision>8</cp:revision>
  <dcterms:created xsi:type="dcterms:W3CDTF">2023-08-12T01:44:15Z</dcterms:created>
  <dcterms:modified xsi:type="dcterms:W3CDTF">2023-08-12T12:48:07Z</dcterms:modified>
</cp:coreProperties>
</file>